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7" r:id="rId5"/>
  </p:sldIdLst>
  <p:sldSz cx="9144000" cy="6858000" type="screen4x3"/>
  <p:notesSz cx="6918325" cy="92043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19" autoAdjust="0"/>
    <p:restoredTop sz="94013" autoAdjust="0"/>
  </p:normalViewPr>
  <p:slideViewPr>
    <p:cSldViewPr>
      <p:cViewPr varScale="1">
        <p:scale>
          <a:sx n="107" d="100"/>
          <a:sy n="107" d="100"/>
        </p:scale>
        <p:origin x="234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cHugh, Johnna (EEC)" userId="0e0a0573-1274-4bbb-82a0-53170c03900d" providerId="ADAL" clId="{83D420D7-6B33-4ED2-BEA3-76356C69248C}"/>
    <pc:docChg chg="modSld">
      <pc:chgData name="McHugh, Johnna (EEC)" userId="0e0a0573-1274-4bbb-82a0-53170c03900d" providerId="ADAL" clId="{83D420D7-6B33-4ED2-BEA3-76356C69248C}" dt="2025-12-09T16:09:44.795" v="4" actId="20577"/>
      <pc:docMkLst>
        <pc:docMk/>
      </pc:docMkLst>
      <pc:sldChg chg="modSp mod">
        <pc:chgData name="McHugh, Johnna (EEC)" userId="0e0a0573-1274-4bbb-82a0-53170c03900d" providerId="ADAL" clId="{83D420D7-6B33-4ED2-BEA3-76356C69248C}" dt="2025-12-09T16:09:44.795" v="4" actId="20577"/>
        <pc:sldMkLst>
          <pc:docMk/>
          <pc:sldMk cId="0" sldId="257"/>
        </pc:sldMkLst>
        <pc:spChg chg="mod">
          <ac:chgData name="McHugh, Johnna (EEC)" userId="0e0a0573-1274-4bbb-82a0-53170c03900d" providerId="ADAL" clId="{83D420D7-6B33-4ED2-BEA3-76356C69248C}" dt="2025-12-09T16:09:44.795" v="4" actId="20577"/>
          <ac:spMkLst>
            <pc:docMk/>
            <pc:sldMk cId="0" sldId="257"/>
            <ac:spMk id="1078" creationId="{00000000-0000-0000-0000-000000000000}"/>
          </ac:spMkLst>
        </pc:spChg>
        <pc:spChg chg="mod">
          <ac:chgData name="McHugh, Johnna (EEC)" userId="0e0a0573-1274-4bbb-82a0-53170c03900d" providerId="ADAL" clId="{83D420D7-6B33-4ED2-BEA3-76356C69248C}" dt="2025-12-09T16:09:26.222" v="2" actId="20577"/>
          <ac:spMkLst>
            <pc:docMk/>
            <pc:sldMk cId="0" sldId="257"/>
            <ac:spMk id="1080" creationId="{00000000-0000-0000-0000-000000000000}"/>
          </ac:spMkLst>
        </pc:spChg>
        <pc:spChg chg="mod">
          <ac:chgData name="McHugh, Johnna (EEC)" userId="0e0a0573-1274-4bbb-82a0-53170c03900d" providerId="ADAL" clId="{83D420D7-6B33-4ED2-BEA3-76356C69248C}" dt="2025-12-09T16:09:39.123" v="3" actId="20577"/>
          <ac:spMkLst>
            <pc:docMk/>
            <pc:sldMk cId="0" sldId="257"/>
            <ac:spMk id="414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972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defTabSz="920750">
              <a:defRPr sz="1200"/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19538" y="0"/>
            <a:ext cx="29972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algn="r" defTabSz="920750">
              <a:defRPr sz="1200"/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8875" y="690563"/>
            <a:ext cx="4602163" cy="3451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2150" y="4371975"/>
            <a:ext cx="5534025" cy="414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42363"/>
            <a:ext cx="29972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defTabSz="920750">
              <a:defRPr sz="1200"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19538" y="8742363"/>
            <a:ext cx="29972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algn="r" defTabSz="920750">
              <a:defRPr sz="1200"/>
            </a:lvl1pPr>
          </a:lstStyle>
          <a:p>
            <a:fld id="{6387AEA0-66F4-4F44-BCB4-22FCF7A9E3B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3912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8193D7-C5CC-4D03-A09B-9DB5F852DE1F}" type="slidenum">
              <a:rPr lang="en-US"/>
              <a:pPr/>
              <a:t>1</a:t>
            </a:fld>
            <a:endParaRPr lang="en-US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0463" y="690563"/>
            <a:ext cx="4602162" cy="3451225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2338" y="4371975"/>
            <a:ext cx="5073650" cy="414178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052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47A819-7535-40F8-A49B-A1CD8C4808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099218-6EDC-45D5-936A-E4FEF76D96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5D57C5-0E5F-4D33-8804-BCC5818629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EAE1CF0-BC0E-4174-BAF5-37AF50431B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8C014A-D469-4442-BB87-5A86EC15FC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42B510-4FC7-4604-B9D2-46CA627671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37DD6E-86D5-462A-838E-2BE9AADBA5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D8D92A-C25A-4A52-97A9-3DD30D1000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CA7B24-E674-40D9-90E7-880D9F70AA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6695E3-36DC-4058-A52B-290670E334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A2F19B-6C03-4076-9092-000F5160F9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2492D-92EA-4E71-B24A-FE5DE86543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D9BB065-A848-43B9-9BDE-98976F9487F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2"/>
          <p:cNvSpPr>
            <a:spLocks/>
          </p:cNvSpPr>
          <p:nvPr/>
        </p:nvSpPr>
        <p:spPr bwMode="auto">
          <a:xfrm>
            <a:off x="4787900" y="3987800"/>
            <a:ext cx="495300" cy="563563"/>
          </a:xfrm>
          <a:custGeom>
            <a:avLst/>
            <a:gdLst/>
            <a:ahLst/>
            <a:cxnLst>
              <a:cxn ang="0">
                <a:pos x="299" y="52"/>
              </a:cxn>
              <a:cxn ang="0">
                <a:pos x="234" y="0"/>
              </a:cxn>
              <a:cxn ang="0">
                <a:pos x="224" y="15"/>
              </a:cxn>
              <a:cxn ang="0">
                <a:pos x="212" y="41"/>
              </a:cxn>
              <a:cxn ang="0">
                <a:pos x="167" y="41"/>
              </a:cxn>
              <a:cxn ang="0">
                <a:pos x="147" y="68"/>
              </a:cxn>
              <a:cxn ang="0">
                <a:pos x="136" y="84"/>
              </a:cxn>
              <a:cxn ang="0">
                <a:pos x="106" y="110"/>
              </a:cxn>
              <a:cxn ang="0">
                <a:pos x="87" y="138"/>
              </a:cxn>
              <a:cxn ang="0">
                <a:pos x="0" y="190"/>
              </a:cxn>
              <a:cxn ang="0">
                <a:pos x="11" y="285"/>
              </a:cxn>
              <a:cxn ang="0">
                <a:pos x="49" y="328"/>
              </a:cxn>
              <a:cxn ang="0">
                <a:pos x="49" y="338"/>
              </a:cxn>
              <a:cxn ang="0">
                <a:pos x="185" y="354"/>
              </a:cxn>
              <a:cxn ang="0">
                <a:pos x="205" y="285"/>
              </a:cxn>
              <a:cxn ang="0">
                <a:pos x="311" y="121"/>
              </a:cxn>
              <a:cxn ang="0">
                <a:pos x="299" y="52"/>
              </a:cxn>
            </a:cxnLst>
            <a:rect l="0" t="0" r="r" b="b"/>
            <a:pathLst>
              <a:path w="312" h="355">
                <a:moveTo>
                  <a:pt x="299" y="52"/>
                </a:moveTo>
                <a:lnTo>
                  <a:pt x="234" y="0"/>
                </a:lnTo>
                <a:lnTo>
                  <a:pt x="224" y="15"/>
                </a:lnTo>
                <a:lnTo>
                  <a:pt x="212" y="41"/>
                </a:lnTo>
                <a:lnTo>
                  <a:pt x="167" y="41"/>
                </a:lnTo>
                <a:lnTo>
                  <a:pt x="147" y="68"/>
                </a:lnTo>
                <a:lnTo>
                  <a:pt x="136" y="84"/>
                </a:lnTo>
                <a:lnTo>
                  <a:pt x="106" y="110"/>
                </a:lnTo>
                <a:lnTo>
                  <a:pt x="87" y="138"/>
                </a:lnTo>
                <a:lnTo>
                  <a:pt x="0" y="190"/>
                </a:lnTo>
                <a:lnTo>
                  <a:pt x="11" y="285"/>
                </a:lnTo>
                <a:lnTo>
                  <a:pt x="49" y="328"/>
                </a:lnTo>
                <a:lnTo>
                  <a:pt x="49" y="338"/>
                </a:lnTo>
                <a:lnTo>
                  <a:pt x="185" y="354"/>
                </a:lnTo>
                <a:lnTo>
                  <a:pt x="205" y="285"/>
                </a:lnTo>
                <a:lnTo>
                  <a:pt x="311" y="121"/>
                </a:lnTo>
                <a:lnTo>
                  <a:pt x="299" y="52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5" name="Freeform 3" descr="Small grid"/>
          <p:cNvSpPr>
            <a:spLocks/>
          </p:cNvSpPr>
          <p:nvPr/>
        </p:nvSpPr>
        <p:spPr bwMode="auto">
          <a:xfrm>
            <a:off x="4787900" y="3987800"/>
            <a:ext cx="504825" cy="573088"/>
          </a:xfrm>
          <a:custGeom>
            <a:avLst/>
            <a:gdLst/>
            <a:ahLst/>
            <a:cxnLst>
              <a:cxn ang="0">
                <a:pos x="305" y="53"/>
              </a:cxn>
              <a:cxn ang="0">
                <a:pos x="239" y="0"/>
              </a:cxn>
              <a:cxn ang="0">
                <a:pos x="228" y="15"/>
              </a:cxn>
              <a:cxn ang="0">
                <a:pos x="216" y="42"/>
              </a:cxn>
              <a:cxn ang="0">
                <a:pos x="170" y="42"/>
              </a:cxn>
              <a:cxn ang="0">
                <a:pos x="150" y="69"/>
              </a:cxn>
              <a:cxn ang="0">
                <a:pos x="139" y="85"/>
              </a:cxn>
              <a:cxn ang="0">
                <a:pos x="108" y="112"/>
              </a:cxn>
              <a:cxn ang="0">
                <a:pos x="89" y="140"/>
              </a:cxn>
              <a:cxn ang="0">
                <a:pos x="0" y="193"/>
              </a:cxn>
              <a:cxn ang="0">
                <a:pos x="11" y="290"/>
              </a:cxn>
              <a:cxn ang="0">
                <a:pos x="50" y="334"/>
              </a:cxn>
              <a:cxn ang="0">
                <a:pos x="50" y="344"/>
              </a:cxn>
              <a:cxn ang="0">
                <a:pos x="189" y="360"/>
              </a:cxn>
              <a:cxn ang="0">
                <a:pos x="209" y="290"/>
              </a:cxn>
              <a:cxn ang="0">
                <a:pos x="317" y="123"/>
              </a:cxn>
              <a:cxn ang="0">
                <a:pos x="305" y="53"/>
              </a:cxn>
            </a:cxnLst>
            <a:rect l="0" t="0" r="r" b="b"/>
            <a:pathLst>
              <a:path w="318" h="361">
                <a:moveTo>
                  <a:pt x="305" y="53"/>
                </a:moveTo>
                <a:lnTo>
                  <a:pt x="239" y="0"/>
                </a:lnTo>
                <a:lnTo>
                  <a:pt x="228" y="15"/>
                </a:lnTo>
                <a:lnTo>
                  <a:pt x="216" y="42"/>
                </a:lnTo>
                <a:lnTo>
                  <a:pt x="170" y="42"/>
                </a:lnTo>
                <a:lnTo>
                  <a:pt x="150" y="69"/>
                </a:lnTo>
                <a:lnTo>
                  <a:pt x="139" y="85"/>
                </a:lnTo>
                <a:lnTo>
                  <a:pt x="108" y="112"/>
                </a:lnTo>
                <a:lnTo>
                  <a:pt x="89" y="140"/>
                </a:lnTo>
                <a:lnTo>
                  <a:pt x="0" y="193"/>
                </a:lnTo>
                <a:lnTo>
                  <a:pt x="11" y="290"/>
                </a:lnTo>
                <a:lnTo>
                  <a:pt x="50" y="334"/>
                </a:lnTo>
                <a:lnTo>
                  <a:pt x="50" y="344"/>
                </a:lnTo>
                <a:lnTo>
                  <a:pt x="189" y="360"/>
                </a:lnTo>
                <a:lnTo>
                  <a:pt x="209" y="290"/>
                </a:lnTo>
                <a:lnTo>
                  <a:pt x="317" y="123"/>
                </a:lnTo>
                <a:lnTo>
                  <a:pt x="305" y="53"/>
                </a:lnTo>
              </a:path>
            </a:pathLst>
          </a:custGeom>
          <a:pattFill prst="smGrid">
            <a:fgClr>
              <a:srgbClr val="808080"/>
            </a:fgClr>
            <a:bgClr>
              <a:srgbClr val="FFFFFF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6" name="Freeform 4"/>
          <p:cNvSpPr>
            <a:spLocks/>
          </p:cNvSpPr>
          <p:nvPr/>
        </p:nvSpPr>
        <p:spPr bwMode="auto">
          <a:xfrm>
            <a:off x="3859213" y="4532313"/>
            <a:ext cx="484187" cy="454025"/>
          </a:xfrm>
          <a:custGeom>
            <a:avLst/>
            <a:gdLst/>
            <a:ahLst/>
            <a:cxnLst>
              <a:cxn ang="0">
                <a:pos x="0" y="259"/>
              </a:cxn>
              <a:cxn ang="0">
                <a:pos x="0" y="148"/>
              </a:cxn>
              <a:cxn ang="0">
                <a:pos x="99" y="54"/>
              </a:cxn>
              <a:cxn ang="0">
                <a:pos x="99" y="43"/>
              </a:cxn>
              <a:cxn ang="0">
                <a:pos x="118" y="26"/>
              </a:cxn>
              <a:cxn ang="0">
                <a:pos x="129" y="26"/>
              </a:cxn>
              <a:cxn ang="0">
                <a:pos x="137" y="0"/>
              </a:cxn>
              <a:cxn ang="0">
                <a:pos x="137" y="17"/>
              </a:cxn>
              <a:cxn ang="0">
                <a:pos x="156" y="0"/>
              </a:cxn>
              <a:cxn ang="0">
                <a:pos x="156" y="26"/>
              </a:cxn>
              <a:cxn ang="0">
                <a:pos x="175" y="0"/>
              </a:cxn>
              <a:cxn ang="0">
                <a:pos x="175" y="43"/>
              </a:cxn>
              <a:cxn ang="0">
                <a:pos x="186" y="43"/>
              </a:cxn>
              <a:cxn ang="0">
                <a:pos x="194" y="69"/>
              </a:cxn>
              <a:cxn ang="0">
                <a:pos x="194" y="43"/>
              </a:cxn>
              <a:cxn ang="0">
                <a:pos x="225" y="26"/>
              </a:cxn>
              <a:cxn ang="0">
                <a:pos x="217" y="85"/>
              </a:cxn>
              <a:cxn ang="0">
                <a:pos x="235" y="95"/>
              </a:cxn>
              <a:cxn ang="0">
                <a:pos x="217" y="122"/>
              </a:cxn>
              <a:cxn ang="0">
                <a:pos x="235" y="122"/>
              </a:cxn>
              <a:cxn ang="0">
                <a:pos x="243" y="137"/>
              </a:cxn>
              <a:cxn ang="0">
                <a:pos x="235" y="148"/>
              </a:cxn>
              <a:cxn ang="0">
                <a:pos x="263" y="164"/>
              </a:cxn>
              <a:cxn ang="0">
                <a:pos x="281" y="190"/>
              </a:cxn>
              <a:cxn ang="0">
                <a:pos x="304" y="243"/>
              </a:cxn>
              <a:cxn ang="0">
                <a:pos x="281" y="285"/>
              </a:cxn>
              <a:cxn ang="0">
                <a:pos x="0" y="259"/>
              </a:cxn>
            </a:cxnLst>
            <a:rect l="0" t="0" r="r" b="b"/>
            <a:pathLst>
              <a:path w="305" h="286">
                <a:moveTo>
                  <a:pt x="0" y="259"/>
                </a:moveTo>
                <a:lnTo>
                  <a:pt x="0" y="148"/>
                </a:lnTo>
                <a:lnTo>
                  <a:pt x="99" y="54"/>
                </a:lnTo>
                <a:lnTo>
                  <a:pt x="99" y="43"/>
                </a:lnTo>
                <a:lnTo>
                  <a:pt x="118" y="26"/>
                </a:lnTo>
                <a:lnTo>
                  <a:pt x="129" y="26"/>
                </a:lnTo>
                <a:lnTo>
                  <a:pt x="137" y="0"/>
                </a:lnTo>
                <a:lnTo>
                  <a:pt x="137" y="17"/>
                </a:lnTo>
                <a:lnTo>
                  <a:pt x="156" y="0"/>
                </a:lnTo>
                <a:lnTo>
                  <a:pt x="156" y="26"/>
                </a:lnTo>
                <a:lnTo>
                  <a:pt x="175" y="0"/>
                </a:lnTo>
                <a:lnTo>
                  <a:pt x="175" y="43"/>
                </a:lnTo>
                <a:lnTo>
                  <a:pt x="186" y="43"/>
                </a:lnTo>
                <a:lnTo>
                  <a:pt x="194" y="69"/>
                </a:lnTo>
                <a:lnTo>
                  <a:pt x="194" y="43"/>
                </a:lnTo>
                <a:lnTo>
                  <a:pt x="225" y="26"/>
                </a:lnTo>
                <a:lnTo>
                  <a:pt x="217" y="85"/>
                </a:lnTo>
                <a:lnTo>
                  <a:pt x="235" y="95"/>
                </a:lnTo>
                <a:lnTo>
                  <a:pt x="217" y="122"/>
                </a:lnTo>
                <a:lnTo>
                  <a:pt x="235" y="122"/>
                </a:lnTo>
                <a:lnTo>
                  <a:pt x="243" y="137"/>
                </a:lnTo>
                <a:lnTo>
                  <a:pt x="235" y="148"/>
                </a:lnTo>
                <a:lnTo>
                  <a:pt x="263" y="164"/>
                </a:lnTo>
                <a:lnTo>
                  <a:pt x="281" y="190"/>
                </a:lnTo>
                <a:lnTo>
                  <a:pt x="304" y="243"/>
                </a:lnTo>
                <a:lnTo>
                  <a:pt x="281" y="285"/>
                </a:lnTo>
                <a:lnTo>
                  <a:pt x="0" y="259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7" name="Freeform 5"/>
          <p:cNvSpPr>
            <a:spLocks/>
          </p:cNvSpPr>
          <p:nvPr/>
        </p:nvSpPr>
        <p:spPr bwMode="auto">
          <a:xfrm>
            <a:off x="3859213" y="4532313"/>
            <a:ext cx="493712" cy="463550"/>
          </a:xfrm>
          <a:custGeom>
            <a:avLst/>
            <a:gdLst/>
            <a:ahLst/>
            <a:cxnLst>
              <a:cxn ang="0">
                <a:pos x="0" y="264"/>
              </a:cxn>
              <a:cxn ang="0">
                <a:pos x="0" y="151"/>
              </a:cxn>
              <a:cxn ang="0">
                <a:pos x="101" y="55"/>
              </a:cxn>
              <a:cxn ang="0">
                <a:pos x="101" y="44"/>
              </a:cxn>
              <a:cxn ang="0">
                <a:pos x="120" y="27"/>
              </a:cxn>
              <a:cxn ang="0">
                <a:pos x="132" y="27"/>
              </a:cxn>
              <a:cxn ang="0">
                <a:pos x="140" y="0"/>
              </a:cxn>
              <a:cxn ang="0">
                <a:pos x="140" y="17"/>
              </a:cxn>
              <a:cxn ang="0">
                <a:pos x="159" y="0"/>
              </a:cxn>
              <a:cxn ang="0">
                <a:pos x="159" y="27"/>
              </a:cxn>
              <a:cxn ang="0">
                <a:pos x="178" y="0"/>
              </a:cxn>
              <a:cxn ang="0">
                <a:pos x="178" y="44"/>
              </a:cxn>
              <a:cxn ang="0">
                <a:pos x="190" y="44"/>
              </a:cxn>
              <a:cxn ang="0">
                <a:pos x="198" y="70"/>
              </a:cxn>
              <a:cxn ang="0">
                <a:pos x="198" y="44"/>
              </a:cxn>
              <a:cxn ang="0">
                <a:pos x="229" y="27"/>
              </a:cxn>
              <a:cxn ang="0">
                <a:pos x="221" y="87"/>
              </a:cxn>
              <a:cxn ang="0">
                <a:pos x="240" y="97"/>
              </a:cxn>
              <a:cxn ang="0">
                <a:pos x="221" y="125"/>
              </a:cxn>
              <a:cxn ang="0">
                <a:pos x="240" y="125"/>
              </a:cxn>
              <a:cxn ang="0">
                <a:pos x="248" y="140"/>
              </a:cxn>
              <a:cxn ang="0">
                <a:pos x="240" y="151"/>
              </a:cxn>
              <a:cxn ang="0">
                <a:pos x="268" y="167"/>
              </a:cxn>
              <a:cxn ang="0">
                <a:pos x="287" y="194"/>
              </a:cxn>
              <a:cxn ang="0">
                <a:pos x="310" y="248"/>
              </a:cxn>
              <a:cxn ang="0">
                <a:pos x="287" y="291"/>
              </a:cxn>
              <a:cxn ang="0">
                <a:pos x="0" y="264"/>
              </a:cxn>
            </a:cxnLst>
            <a:rect l="0" t="0" r="r" b="b"/>
            <a:pathLst>
              <a:path w="311" h="292">
                <a:moveTo>
                  <a:pt x="0" y="264"/>
                </a:moveTo>
                <a:lnTo>
                  <a:pt x="0" y="151"/>
                </a:lnTo>
                <a:lnTo>
                  <a:pt x="101" y="55"/>
                </a:lnTo>
                <a:lnTo>
                  <a:pt x="101" y="44"/>
                </a:lnTo>
                <a:lnTo>
                  <a:pt x="120" y="27"/>
                </a:lnTo>
                <a:lnTo>
                  <a:pt x="132" y="27"/>
                </a:lnTo>
                <a:lnTo>
                  <a:pt x="140" y="0"/>
                </a:lnTo>
                <a:lnTo>
                  <a:pt x="140" y="17"/>
                </a:lnTo>
                <a:lnTo>
                  <a:pt x="159" y="0"/>
                </a:lnTo>
                <a:lnTo>
                  <a:pt x="159" y="27"/>
                </a:lnTo>
                <a:lnTo>
                  <a:pt x="178" y="0"/>
                </a:lnTo>
                <a:lnTo>
                  <a:pt x="178" y="44"/>
                </a:lnTo>
                <a:lnTo>
                  <a:pt x="190" y="44"/>
                </a:lnTo>
                <a:lnTo>
                  <a:pt x="198" y="70"/>
                </a:lnTo>
                <a:lnTo>
                  <a:pt x="198" y="44"/>
                </a:lnTo>
                <a:lnTo>
                  <a:pt x="229" y="27"/>
                </a:lnTo>
                <a:lnTo>
                  <a:pt x="221" y="87"/>
                </a:lnTo>
                <a:lnTo>
                  <a:pt x="240" y="97"/>
                </a:lnTo>
                <a:lnTo>
                  <a:pt x="221" y="125"/>
                </a:lnTo>
                <a:lnTo>
                  <a:pt x="240" y="125"/>
                </a:lnTo>
                <a:lnTo>
                  <a:pt x="248" y="140"/>
                </a:lnTo>
                <a:lnTo>
                  <a:pt x="240" y="151"/>
                </a:lnTo>
                <a:lnTo>
                  <a:pt x="268" y="167"/>
                </a:lnTo>
                <a:lnTo>
                  <a:pt x="287" y="194"/>
                </a:lnTo>
                <a:lnTo>
                  <a:pt x="310" y="248"/>
                </a:lnTo>
                <a:lnTo>
                  <a:pt x="287" y="291"/>
                </a:lnTo>
                <a:lnTo>
                  <a:pt x="0" y="264"/>
                </a:lnTo>
              </a:path>
            </a:pathLst>
          </a:custGeom>
          <a:solidFill>
            <a:srgbClr val="C0C0C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8" name="Freeform 6"/>
          <p:cNvSpPr>
            <a:spLocks/>
          </p:cNvSpPr>
          <p:nvPr/>
        </p:nvSpPr>
        <p:spPr bwMode="auto">
          <a:xfrm>
            <a:off x="5167313" y="2806700"/>
            <a:ext cx="379412" cy="342900"/>
          </a:xfrm>
          <a:custGeom>
            <a:avLst/>
            <a:gdLst/>
            <a:ahLst/>
            <a:cxnLst>
              <a:cxn ang="0">
                <a:pos x="163" y="26"/>
              </a:cxn>
              <a:cxn ang="0">
                <a:pos x="87" y="0"/>
              </a:cxn>
              <a:cxn ang="0">
                <a:pos x="75" y="16"/>
              </a:cxn>
              <a:cxn ang="0">
                <a:pos x="75" y="42"/>
              </a:cxn>
              <a:cxn ang="0">
                <a:pos x="38" y="78"/>
              </a:cxn>
              <a:cxn ang="0">
                <a:pos x="20" y="121"/>
              </a:cxn>
              <a:cxn ang="0">
                <a:pos x="8" y="121"/>
              </a:cxn>
              <a:cxn ang="0">
                <a:pos x="0" y="110"/>
              </a:cxn>
              <a:cxn ang="0">
                <a:pos x="0" y="135"/>
              </a:cxn>
              <a:cxn ang="0">
                <a:pos x="8" y="199"/>
              </a:cxn>
              <a:cxn ang="0">
                <a:pos x="26" y="189"/>
              </a:cxn>
              <a:cxn ang="0">
                <a:pos x="46" y="215"/>
              </a:cxn>
              <a:cxn ang="0">
                <a:pos x="46" y="199"/>
              </a:cxn>
              <a:cxn ang="0">
                <a:pos x="64" y="215"/>
              </a:cxn>
              <a:cxn ang="0">
                <a:pos x="75" y="199"/>
              </a:cxn>
              <a:cxn ang="0">
                <a:pos x="75" y="215"/>
              </a:cxn>
              <a:cxn ang="0">
                <a:pos x="87" y="199"/>
              </a:cxn>
              <a:cxn ang="0">
                <a:pos x="105" y="199"/>
              </a:cxn>
              <a:cxn ang="0">
                <a:pos x="125" y="173"/>
              </a:cxn>
              <a:cxn ang="0">
                <a:pos x="143" y="146"/>
              </a:cxn>
              <a:cxn ang="0">
                <a:pos x="181" y="162"/>
              </a:cxn>
              <a:cxn ang="0">
                <a:pos x="238" y="135"/>
              </a:cxn>
              <a:cxn ang="0">
                <a:pos x="218" y="121"/>
              </a:cxn>
              <a:cxn ang="0">
                <a:pos x="218" y="110"/>
              </a:cxn>
              <a:cxn ang="0">
                <a:pos x="211" y="94"/>
              </a:cxn>
              <a:cxn ang="0">
                <a:pos x="200" y="68"/>
              </a:cxn>
              <a:cxn ang="0">
                <a:pos x="218" y="68"/>
              </a:cxn>
              <a:cxn ang="0">
                <a:pos x="200" y="53"/>
              </a:cxn>
              <a:cxn ang="0">
                <a:pos x="211" y="26"/>
              </a:cxn>
              <a:cxn ang="0">
                <a:pos x="200" y="16"/>
              </a:cxn>
              <a:cxn ang="0">
                <a:pos x="192" y="26"/>
              </a:cxn>
              <a:cxn ang="0">
                <a:pos x="192" y="16"/>
              </a:cxn>
              <a:cxn ang="0">
                <a:pos x="163" y="26"/>
              </a:cxn>
            </a:cxnLst>
            <a:rect l="0" t="0" r="r" b="b"/>
            <a:pathLst>
              <a:path w="239" h="216">
                <a:moveTo>
                  <a:pt x="163" y="26"/>
                </a:moveTo>
                <a:lnTo>
                  <a:pt x="87" y="0"/>
                </a:lnTo>
                <a:lnTo>
                  <a:pt x="75" y="16"/>
                </a:lnTo>
                <a:lnTo>
                  <a:pt x="75" y="42"/>
                </a:lnTo>
                <a:lnTo>
                  <a:pt x="38" y="78"/>
                </a:lnTo>
                <a:lnTo>
                  <a:pt x="20" y="121"/>
                </a:lnTo>
                <a:lnTo>
                  <a:pt x="8" y="121"/>
                </a:lnTo>
                <a:lnTo>
                  <a:pt x="0" y="110"/>
                </a:lnTo>
                <a:lnTo>
                  <a:pt x="0" y="135"/>
                </a:lnTo>
                <a:lnTo>
                  <a:pt x="8" y="199"/>
                </a:lnTo>
                <a:lnTo>
                  <a:pt x="26" y="189"/>
                </a:lnTo>
                <a:lnTo>
                  <a:pt x="46" y="215"/>
                </a:lnTo>
                <a:lnTo>
                  <a:pt x="46" y="199"/>
                </a:lnTo>
                <a:lnTo>
                  <a:pt x="64" y="215"/>
                </a:lnTo>
                <a:lnTo>
                  <a:pt x="75" y="199"/>
                </a:lnTo>
                <a:lnTo>
                  <a:pt x="75" y="215"/>
                </a:lnTo>
                <a:lnTo>
                  <a:pt x="87" y="199"/>
                </a:lnTo>
                <a:lnTo>
                  <a:pt x="105" y="199"/>
                </a:lnTo>
                <a:lnTo>
                  <a:pt x="125" y="173"/>
                </a:lnTo>
                <a:lnTo>
                  <a:pt x="143" y="146"/>
                </a:lnTo>
                <a:lnTo>
                  <a:pt x="181" y="162"/>
                </a:lnTo>
                <a:lnTo>
                  <a:pt x="238" y="135"/>
                </a:lnTo>
                <a:lnTo>
                  <a:pt x="218" y="121"/>
                </a:lnTo>
                <a:lnTo>
                  <a:pt x="218" y="110"/>
                </a:lnTo>
                <a:lnTo>
                  <a:pt x="211" y="94"/>
                </a:lnTo>
                <a:lnTo>
                  <a:pt x="200" y="68"/>
                </a:lnTo>
                <a:lnTo>
                  <a:pt x="218" y="68"/>
                </a:lnTo>
                <a:lnTo>
                  <a:pt x="200" y="53"/>
                </a:lnTo>
                <a:lnTo>
                  <a:pt x="211" y="26"/>
                </a:lnTo>
                <a:lnTo>
                  <a:pt x="200" y="16"/>
                </a:lnTo>
                <a:lnTo>
                  <a:pt x="192" y="26"/>
                </a:lnTo>
                <a:lnTo>
                  <a:pt x="192" y="16"/>
                </a:lnTo>
                <a:lnTo>
                  <a:pt x="163" y="26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9" name="Freeform 7"/>
          <p:cNvSpPr>
            <a:spLocks/>
          </p:cNvSpPr>
          <p:nvPr/>
        </p:nvSpPr>
        <p:spPr bwMode="auto">
          <a:xfrm>
            <a:off x="5167313" y="2806700"/>
            <a:ext cx="388937" cy="352425"/>
          </a:xfrm>
          <a:custGeom>
            <a:avLst/>
            <a:gdLst/>
            <a:ahLst/>
            <a:cxnLst>
              <a:cxn ang="0">
                <a:pos x="167" y="27"/>
              </a:cxn>
              <a:cxn ang="0">
                <a:pos x="89" y="0"/>
              </a:cxn>
              <a:cxn ang="0">
                <a:pos x="77" y="16"/>
              </a:cxn>
              <a:cxn ang="0">
                <a:pos x="77" y="43"/>
              </a:cxn>
              <a:cxn ang="0">
                <a:pos x="39" y="80"/>
              </a:cxn>
              <a:cxn ang="0">
                <a:pos x="20" y="124"/>
              </a:cxn>
              <a:cxn ang="0">
                <a:pos x="8" y="124"/>
              </a:cxn>
              <a:cxn ang="0">
                <a:pos x="0" y="113"/>
              </a:cxn>
              <a:cxn ang="0">
                <a:pos x="0" y="139"/>
              </a:cxn>
              <a:cxn ang="0">
                <a:pos x="8" y="205"/>
              </a:cxn>
              <a:cxn ang="0">
                <a:pos x="27" y="194"/>
              </a:cxn>
              <a:cxn ang="0">
                <a:pos x="47" y="221"/>
              </a:cxn>
              <a:cxn ang="0">
                <a:pos x="47" y="205"/>
              </a:cxn>
              <a:cxn ang="0">
                <a:pos x="66" y="221"/>
              </a:cxn>
              <a:cxn ang="0">
                <a:pos x="77" y="205"/>
              </a:cxn>
              <a:cxn ang="0">
                <a:pos x="77" y="221"/>
              </a:cxn>
              <a:cxn ang="0">
                <a:pos x="89" y="205"/>
              </a:cxn>
              <a:cxn ang="0">
                <a:pos x="108" y="205"/>
              </a:cxn>
              <a:cxn ang="0">
                <a:pos x="128" y="178"/>
              </a:cxn>
              <a:cxn ang="0">
                <a:pos x="147" y="150"/>
              </a:cxn>
              <a:cxn ang="0">
                <a:pos x="186" y="167"/>
              </a:cxn>
              <a:cxn ang="0">
                <a:pos x="244" y="139"/>
              </a:cxn>
              <a:cxn ang="0">
                <a:pos x="224" y="124"/>
              </a:cxn>
              <a:cxn ang="0">
                <a:pos x="224" y="113"/>
              </a:cxn>
              <a:cxn ang="0">
                <a:pos x="216" y="97"/>
              </a:cxn>
              <a:cxn ang="0">
                <a:pos x="205" y="70"/>
              </a:cxn>
              <a:cxn ang="0">
                <a:pos x="224" y="70"/>
              </a:cxn>
              <a:cxn ang="0">
                <a:pos x="205" y="54"/>
              </a:cxn>
              <a:cxn ang="0">
                <a:pos x="216" y="27"/>
              </a:cxn>
              <a:cxn ang="0">
                <a:pos x="205" y="16"/>
              </a:cxn>
              <a:cxn ang="0">
                <a:pos x="197" y="27"/>
              </a:cxn>
              <a:cxn ang="0">
                <a:pos x="197" y="16"/>
              </a:cxn>
              <a:cxn ang="0">
                <a:pos x="167" y="27"/>
              </a:cxn>
            </a:cxnLst>
            <a:rect l="0" t="0" r="r" b="b"/>
            <a:pathLst>
              <a:path w="245" h="222">
                <a:moveTo>
                  <a:pt x="167" y="27"/>
                </a:moveTo>
                <a:lnTo>
                  <a:pt x="89" y="0"/>
                </a:lnTo>
                <a:lnTo>
                  <a:pt x="77" y="16"/>
                </a:lnTo>
                <a:lnTo>
                  <a:pt x="77" y="43"/>
                </a:lnTo>
                <a:lnTo>
                  <a:pt x="39" y="80"/>
                </a:lnTo>
                <a:lnTo>
                  <a:pt x="20" y="124"/>
                </a:lnTo>
                <a:lnTo>
                  <a:pt x="8" y="124"/>
                </a:lnTo>
                <a:lnTo>
                  <a:pt x="0" y="113"/>
                </a:lnTo>
                <a:lnTo>
                  <a:pt x="0" y="139"/>
                </a:lnTo>
                <a:lnTo>
                  <a:pt x="8" y="205"/>
                </a:lnTo>
                <a:lnTo>
                  <a:pt x="27" y="194"/>
                </a:lnTo>
                <a:lnTo>
                  <a:pt x="47" y="221"/>
                </a:lnTo>
                <a:lnTo>
                  <a:pt x="47" y="205"/>
                </a:lnTo>
                <a:lnTo>
                  <a:pt x="66" y="221"/>
                </a:lnTo>
                <a:lnTo>
                  <a:pt x="77" y="205"/>
                </a:lnTo>
                <a:lnTo>
                  <a:pt x="77" y="221"/>
                </a:lnTo>
                <a:lnTo>
                  <a:pt x="89" y="205"/>
                </a:lnTo>
                <a:lnTo>
                  <a:pt x="108" y="205"/>
                </a:lnTo>
                <a:lnTo>
                  <a:pt x="128" y="178"/>
                </a:lnTo>
                <a:lnTo>
                  <a:pt x="147" y="150"/>
                </a:lnTo>
                <a:lnTo>
                  <a:pt x="186" y="167"/>
                </a:lnTo>
                <a:lnTo>
                  <a:pt x="244" y="139"/>
                </a:lnTo>
                <a:lnTo>
                  <a:pt x="224" y="124"/>
                </a:lnTo>
                <a:lnTo>
                  <a:pt x="224" y="113"/>
                </a:lnTo>
                <a:lnTo>
                  <a:pt x="216" y="97"/>
                </a:lnTo>
                <a:lnTo>
                  <a:pt x="205" y="70"/>
                </a:lnTo>
                <a:lnTo>
                  <a:pt x="224" y="70"/>
                </a:lnTo>
                <a:lnTo>
                  <a:pt x="205" y="54"/>
                </a:lnTo>
                <a:lnTo>
                  <a:pt x="216" y="27"/>
                </a:lnTo>
                <a:lnTo>
                  <a:pt x="205" y="16"/>
                </a:lnTo>
                <a:lnTo>
                  <a:pt x="197" y="27"/>
                </a:lnTo>
                <a:lnTo>
                  <a:pt x="197" y="16"/>
                </a:lnTo>
                <a:lnTo>
                  <a:pt x="167" y="27"/>
                </a:lnTo>
              </a:path>
            </a:pathLst>
          </a:custGeom>
          <a:solidFill>
            <a:schemeClr val="bg1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0" name="Freeform 8" descr="Sphere"/>
          <p:cNvSpPr>
            <a:spLocks/>
          </p:cNvSpPr>
          <p:nvPr/>
        </p:nvSpPr>
        <p:spPr bwMode="auto">
          <a:xfrm>
            <a:off x="973138" y="4122738"/>
            <a:ext cx="366712" cy="444500"/>
          </a:xfrm>
          <a:custGeom>
            <a:avLst/>
            <a:gdLst/>
            <a:ahLst/>
            <a:cxnLst>
              <a:cxn ang="0">
                <a:pos x="38" y="227"/>
              </a:cxn>
              <a:cxn ang="0">
                <a:pos x="0" y="184"/>
              </a:cxn>
              <a:cxn ang="0">
                <a:pos x="0" y="147"/>
              </a:cxn>
              <a:cxn ang="0">
                <a:pos x="87" y="10"/>
              </a:cxn>
              <a:cxn ang="0">
                <a:pos x="125" y="0"/>
              </a:cxn>
              <a:cxn ang="0">
                <a:pos x="154" y="0"/>
              </a:cxn>
              <a:cxn ang="0">
                <a:pos x="230" y="243"/>
              </a:cxn>
              <a:cxn ang="0">
                <a:pos x="117" y="279"/>
              </a:cxn>
              <a:cxn ang="0">
                <a:pos x="75" y="253"/>
              </a:cxn>
              <a:cxn ang="0">
                <a:pos x="57" y="279"/>
              </a:cxn>
              <a:cxn ang="0">
                <a:pos x="38" y="253"/>
              </a:cxn>
              <a:cxn ang="0">
                <a:pos x="38" y="227"/>
              </a:cxn>
            </a:cxnLst>
            <a:rect l="0" t="0" r="r" b="b"/>
            <a:pathLst>
              <a:path w="231" h="280">
                <a:moveTo>
                  <a:pt x="38" y="227"/>
                </a:moveTo>
                <a:lnTo>
                  <a:pt x="0" y="184"/>
                </a:lnTo>
                <a:lnTo>
                  <a:pt x="0" y="147"/>
                </a:lnTo>
                <a:lnTo>
                  <a:pt x="87" y="10"/>
                </a:lnTo>
                <a:lnTo>
                  <a:pt x="125" y="0"/>
                </a:lnTo>
                <a:lnTo>
                  <a:pt x="154" y="0"/>
                </a:lnTo>
                <a:lnTo>
                  <a:pt x="230" y="243"/>
                </a:lnTo>
                <a:lnTo>
                  <a:pt x="117" y="279"/>
                </a:lnTo>
                <a:lnTo>
                  <a:pt x="75" y="253"/>
                </a:lnTo>
                <a:lnTo>
                  <a:pt x="57" y="279"/>
                </a:lnTo>
                <a:lnTo>
                  <a:pt x="38" y="253"/>
                </a:lnTo>
                <a:lnTo>
                  <a:pt x="38" y="227"/>
                </a:lnTo>
              </a:path>
            </a:pathLst>
          </a:custGeom>
          <a:pattFill prst="sphere">
            <a:fgClr>
              <a:schemeClr val="tx1"/>
            </a:fgClr>
            <a:bgClr>
              <a:srgbClr val="FFFFFF"/>
            </a:bgClr>
          </a:patt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1" name="Freeform 9" descr="Sphere"/>
          <p:cNvSpPr>
            <a:spLocks/>
          </p:cNvSpPr>
          <p:nvPr/>
        </p:nvSpPr>
        <p:spPr bwMode="auto">
          <a:xfrm>
            <a:off x="973138" y="4122738"/>
            <a:ext cx="376237" cy="454025"/>
          </a:xfrm>
          <a:custGeom>
            <a:avLst/>
            <a:gdLst/>
            <a:ahLst/>
            <a:cxnLst>
              <a:cxn ang="0">
                <a:pos x="39" y="232"/>
              </a:cxn>
              <a:cxn ang="0">
                <a:pos x="0" y="188"/>
              </a:cxn>
              <a:cxn ang="0">
                <a:pos x="0" y="150"/>
              </a:cxn>
              <a:cxn ang="0">
                <a:pos x="89" y="10"/>
              </a:cxn>
              <a:cxn ang="0">
                <a:pos x="128" y="0"/>
              </a:cxn>
              <a:cxn ang="0">
                <a:pos x="158" y="0"/>
              </a:cxn>
              <a:cxn ang="0">
                <a:pos x="236" y="248"/>
              </a:cxn>
              <a:cxn ang="0">
                <a:pos x="120" y="285"/>
              </a:cxn>
              <a:cxn ang="0">
                <a:pos x="77" y="258"/>
              </a:cxn>
              <a:cxn ang="0">
                <a:pos x="58" y="285"/>
              </a:cxn>
              <a:cxn ang="0">
                <a:pos x="39" y="258"/>
              </a:cxn>
              <a:cxn ang="0">
                <a:pos x="39" y="232"/>
              </a:cxn>
            </a:cxnLst>
            <a:rect l="0" t="0" r="r" b="b"/>
            <a:pathLst>
              <a:path w="237" h="286">
                <a:moveTo>
                  <a:pt x="39" y="232"/>
                </a:moveTo>
                <a:lnTo>
                  <a:pt x="0" y="188"/>
                </a:lnTo>
                <a:lnTo>
                  <a:pt x="0" y="150"/>
                </a:lnTo>
                <a:lnTo>
                  <a:pt x="89" y="10"/>
                </a:lnTo>
                <a:lnTo>
                  <a:pt x="128" y="0"/>
                </a:lnTo>
                <a:lnTo>
                  <a:pt x="158" y="0"/>
                </a:lnTo>
                <a:lnTo>
                  <a:pt x="236" y="248"/>
                </a:lnTo>
                <a:lnTo>
                  <a:pt x="120" y="285"/>
                </a:lnTo>
                <a:lnTo>
                  <a:pt x="77" y="258"/>
                </a:lnTo>
                <a:lnTo>
                  <a:pt x="58" y="285"/>
                </a:lnTo>
                <a:lnTo>
                  <a:pt x="39" y="258"/>
                </a:lnTo>
                <a:lnTo>
                  <a:pt x="39" y="232"/>
                </a:lnTo>
              </a:path>
            </a:pathLst>
          </a:custGeom>
          <a:pattFill prst="sphere">
            <a:fgClr>
              <a:schemeClr val="bg2"/>
            </a:fgClr>
            <a:bgClr>
              <a:schemeClr val="bg1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2" name="Freeform 10"/>
          <p:cNvSpPr>
            <a:spLocks/>
          </p:cNvSpPr>
          <p:nvPr/>
        </p:nvSpPr>
        <p:spPr bwMode="auto">
          <a:xfrm>
            <a:off x="4111625" y="4208463"/>
            <a:ext cx="446088" cy="625475"/>
          </a:xfrm>
          <a:custGeom>
            <a:avLst/>
            <a:gdLst/>
            <a:ahLst/>
            <a:cxnLst>
              <a:cxn ang="0">
                <a:pos x="106" y="365"/>
              </a:cxn>
              <a:cxn ang="0">
                <a:pos x="79" y="351"/>
              </a:cxn>
              <a:cxn ang="0">
                <a:pos x="87" y="340"/>
              </a:cxn>
              <a:cxn ang="0">
                <a:pos x="79" y="324"/>
              </a:cxn>
              <a:cxn ang="0">
                <a:pos x="60" y="324"/>
              </a:cxn>
              <a:cxn ang="0">
                <a:pos x="79" y="296"/>
              </a:cxn>
              <a:cxn ang="0">
                <a:pos x="60" y="287"/>
              </a:cxn>
              <a:cxn ang="0">
                <a:pos x="68" y="228"/>
              </a:cxn>
              <a:cxn ang="0">
                <a:pos x="38" y="244"/>
              </a:cxn>
              <a:cxn ang="0">
                <a:pos x="38" y="271"/>
              </a:cxn>
              <a:cxn ang="0">
                <a:pos x="30" y="244"/>
              </a:cxn>
              <a:cxn ang="0">
                <a:pos x="19" y="244"/>
              </a:cxn>
              <a:cxn ang="0">
                <a:pos x="19" y="202"/>
              </a:cxn>
              <a:cxn ang="0">
                <a:pos x="0" y="228"/>
              </a:cxn>
              <a:cxn ang="0">
                <a:pos x="0" y="202"/>
              </a:cxn>
              <a:cxn ang="0">
                <a:pos x="38" y="95"/>
              </a:cxn>
              <a:cxn ang="0">
                <a:pos x="60" y="95"/>
              </a:cxn>
              <a:cxn ang="0">
                <a:pos x="79" y="0"/>
              </a:cxn>
              <a:cxn ang="0">
                <a:pos x="174" y="11"/>
              </a:cxn>
              <a:cxn ang="0">
                <a:pos x="272" y="0"/>
              </a:cxn>
              <a:cxn ang="0">
                <a:pos x="254" y="27"/>
              </a:cxn>
              <a:cxn ang="0">
                <a:pos x="272" y="53"/>
              </a:cxn>
              <a:cxn ang="0">
                <a:pos x="280" y="287"/>
              </a:cxn>
              <a:cxn ang="0">
                <a:pos x="235" y="313"/>
              </a:cxn>
              <a:cxn ang="0">
                <a:pos x="124" y="393"/>
              </a:cxn>
              <a:cxn ang="0">
                <a:pos x="106" y="365"/>
              </a:cxn>
            </a:cxnLst>
            <a:rect l="0" t="0" r="r" b="b"/>
            <a:pathLst>
              <a:path w="281" h="394">
                <a:moveTo>
                  <a:pt x="106" y="365"/>
                </a:moveTo>
                <a:lnTo>
                  <a:pt x="79" y="351"/>
                </a:lnTo>
                <a:lnTo>
                  <a:pt x="87" y="340"/>
                </a:lnTo>
                <a:lnTo>
                  <a:pt x="79" y="324"/>
                </a:lnTo>
                <a:lnTo>
                  <a:pt x="60" y="324"/>
                </a:lnTo>
                <a:lnTo>
                  <a:pt x="79" y="296"/>
                </a:lnTo>
                <a:lnTo>
                  <a:pt x="60" y="287"/>
                </a:lnTo>
                <a:lnTo>
                  <a:pt x="68" y="228"/>
                </a:lnTo>
                <a:lnTo>
                  <a:pt x="38" y="244"/>
                </a:lnTo>
                <a:lnTo>
                  <a:pt x="38" y="271"/>
                </a:lnTo>
                <a:lnTo>
                  <a:pt x="30" y="244"/>
                </a:lnTo>
                <a:lnTo>
                  <a:pt x="19" y="244"/>
                </a:lnTo>
                <a:lnTo>
                  <a:pt x="19" y="202"/>
                </a:lnTo>
                <a:lnTo>
                  <a:pt x="0" y="228"/>
                </a:lnTo>
                <a:lnTo>
                  <a:pt x="0" y="202"/>
                </a:lnTo>
                <a:lnTo>
                  <a:pt x="38" y="95"/>
                </a:lnTo>
                <a:lnTo>
                  <a:pt x="60" y="95"/>
                </a:lnTo>
                <a:lnTo>
                  <a:pt x="79" y="0"/>
                </a:lnTo>
                <a:lnTo>
                  <a:pt x="174" y="11"/>
                </a:lnTo>
                <a:lnTo>
                  <a:pt x="272" y="0"/>
                </a:lnTo>
                <a:lnTo>
                  <a:pt x="254" y="27"/>
                </a:lnTo>
                <a:lnTo>
                  <a:pt x="272" y="53"/>
                </a:lnTo>
                <a:lnTo>
                  <a:pt x="280" y="287"/>
                </a:lnTo>
                <a:lnTo>
                  <a:pt x="235" y="313"/>
                </a:lnTo>
                <a:lnTo>
                  <a:pt x="124" y="393"/>
                </a:lnTo>
                <a:lnTo>
                  <a:pt x="106" y="365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3" name="Freeform 11"/>
          <p:cNvSpPr>
            <a:spLocks/>
          </p:cNvSpPr>
          <p:nvPr/>
        </p:nvSpPr>
        <p:spPr bwMode="auto">
          <a:xfrm>
            <a:off x="4111625" y="4208463"/>
            <a:ext cx="455613" cy="635000"/>
          </a:xfrm>
          <a:custGeom>
            <a:avLst/>
            <a:gdLst/>
            <a:ahLst/>
            <a:cxnLst>
              <a:cxn ang="0">
                <a:pos x="108" y="371"/>
              </a:cxn>
              <a:cxn ang="0">
                <a:pos x="81" y="356"/>
              </a:cxn>
              <a:cxn ang="0">
                <a:pos x="89" y="345"/>
              </a:cxn>
              <a:cxn ang="0">
                <a:pos x="81" y="329"/>
              </a:cxn>
              <a:cxn ang="0">
                <a:pos x="61" y="329"/>
              </a:cxn>
              <a:cxn ang="0">
                <a:pos x="81" y="301"/>
              </a:cxn>
              <a:cxn ang="0">
                <a:pos x="61" y="291"/>
              </a:cxn>
              <a:cxn ang="0">
                <a:pos x="69" y="231"/>
              </a:cxn>
              <a:cxn ang="0">
                <a:pos x="39" y="248"/>
              </a:cxn>
              <a:cxn ang="0">
                <a:pos x="39" y="275"/>
              </a:cxn>
              <a:cxn ang="0">
                <a:pos x="31" y="248"/>
              </a:cxn>
              <a:cxn ang="0">
                <a:pos x="19" y="248"/>
              </a:cxn>
              <a:cxn ang="0">
                <a:pos x="19" y="205"/>
              </a:cxn>
              <a:cxn ang="0">
                <a:pos x="0" y="231"/>
              </a:cxn>
              <a:cxn ang="0">
                <a:pos x="0" y="205"/>
              </a:cxn>
              <a:cxn ang="0">
                <a:pos x="39" y="96"/>
              </a:cxn>
              <a:cxn ang="0">
                <a:pos x="61" y="96"/>
              </a:cxn>
              <a:cxn ang="0">
                <a:pos x="81" y="0"/>
              </a:cxn>
              <a:cxn ang="0">
                <a:pos x="178" y="11"/>
              </a:cxn>
              <a:cxn ang="0">
                <a:pos x="278" y="0"/>
              </a:cxn>
              <a:cxn ang="0">
                <a:pos x="259" y="27"/>
              </a:cxn>
              <a:cxn ang="0">
                <a:pos x="278" y="54"/>
              </a:cxn>
              <a:cxn ang="0">
                <a:pos x="286" y="291"/>
              </a:cxn>
              <a:cxn ang="0">
                <a:pos x="240" y="318"/>
              </a:cxn>
              <a:cxn ang="0">
                <a:pos x="127" y="399"/>
              </a:cxn>
              <a:cxn ang="0">
                <a:pos x="108" y="371"/>
              </a:cxn>
            </a:cxnLst>
            <a:rect l="0" t="0" r="r" b="b"/>
            <a:pathLst>
              <a:path w="287" h="400">
                <a:moveTo>
                  <a:pt x="108" y="371"/>
                </a:moveTo>
                <a:lnTo>
                  <a:pt x="81" y="356"/>
                </a:lnTo>
                <a:lnTo>
                  <a:pt x="89" y="345"/>
                </a:lnTo>
                <a:lnTo>
                  <a:pt x="81" y="329"/>
                </a:lnTo>
                <a:lnTo>
                  <a:pt x="61" y="329"/>
                </a:lnTo>
                <a:lnTo>
                  <a:pt x="81" y="301"/>
                </a:lnTo>
                <a:lnTo>
                  <a:pt x="61" y="291"/>
                </a:lnTo>
                <a:lnTo>
                  <a:pt x="69" y="231"/>
                </a:lnTo>
                <a:lnTo>
                  <a:pt x="39" y="248"/>
                </a:lnTo>
                <a:lnTo>
                  <a:pt x="39" y="275"/>
                </a:lnTo>
                <a:lnTo>
                  <a:pt x="31" y="248"/>
                </a:lnTo>
                <a:lnTo>
                  <a:pt x="19" y="248"/>
                </a:lnTo>
                <a:lnTo>
                  <a:pt x="19" y="205"/>
                </a:lnTo>
                <a:lnTo>
                  <a:pt x="0" y="231"/>
                </a:lnTo>
                <a:lnTo>
                  <a:pt x="0" y="205"/>
                </a:lnTo>
                <a:lnTo>
                  <a:pt x="39" y="96"/>
                </a:lnTo>
                <a:lnTo>
                  <a:pt x="61" y="96"/>
                </a:lnTo>
                <a:lnTo>
                  <a:pt x="81" y="0"/>
                </a:lnTo>
                <a:lnTo>
                  <a:pt x="178" y="11"/>
                </a:lnTo>
                <a:lnTo>
                  <a:pt x="278" y="0"/>
                </a:lnTo>
                <a:lnTo>
                  <a:pt x="259" y="27"/>
                </a:lnTo>
                <a:lnTo>
                  <a:pt x="278" y="54"/>
                </a:lnTo>
                <a:lnTo>
                  <a:pt x="286" y="291"/>
                </a:lnTo>
                <a:lnTo>
                  <a:pt x="240" y="318"/>
                </a:lnTo>
                <a:lnTo>
                  <a:pt x="127" y="399"/>
                </a:lnTo>
                <a:lnTo>
                  <a:pt x="108" y="371"/>
                </a:lnTo>
              </a:path>
            </a:pathLst>
          </a:custGeom>
          <a:solidFill>
            <a:srgbClr val="C0C0C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4" name="Freeform 12"/>
          <p:cNvSpPr>
            <a:spLocks/>
          </p:cNvSpPr>
          <p:nvPr/>
        </p:nvSpPr>
        <p:spPr bwMode="auto">
          <a:xfrm>
            <a:off x="6402388" y="2540000"/>
            <a:ext cx="525462" cy="454025"/>
          </a:xfrm>
          <a:custGeom>
            <a:avLst/>
            <a:gdLst/>
            <a:ahLst/>
            <a:cxnLst>
              <a:cxn ang="0">
                <a:pos x="216" y="122"/>
              </a:cxn>
              <a:cxn ang="0">
                <a:pos x="197" y="85"/>
              </a:cxn>
              <a:cxn ang="0">
                <a:pos x="186" y="96"/>
              </a:cxn>
              <a:cxn ang="0">
                <a:pos x="197" y="43"/>
              </a:cxn>
              <a:cxn ang="0">
                <a:pos x="175" y="59"/>
              </a:cxn>
              <a:cxn ang="0">
                <a:pos x="175" y="43"/>
              </a:cxn>
              <a:cxn ang="0">
                <a:pos x="155" y="43"/>
              </a:cxn>
              <a:cxn ang="0">
                <a:pos x="167" y="16"/>
              </a:cxn>
              <a:cxn ang="0">
                <a:pos x="148" y="16"/>
              </a:cxn>
              <a:cxn ang="0">
                <a:pos x="137" y="16"/>
              </a:cxn>
              <a:cxn ang="0">
                <a:pos x="129" y="16"/>
              </a:cxn>
              <a:cxn ang="0">
                <a:pos x="117" y="16"/>
              </a:cxn>
              <a:cxn ang="0">
                <a:pos x="98" y="0"/>
              </a:cxn>
              <a:cxn ang="0">
                <a:pos x="87" y="16"/>
              </a:cxn>
              <a:cxn ang="0">
                <a:pos x="0" y="96"/>
              </a:cxn>
              <a:cxn ang="0">
                <a:pos x="11" y="137"/>
              </a:cxn>
              <a:cxn ang="0">
                <a:pos x="23" y="122"/>
              </a:cxn>
              <a:cxn ang="0">
                <a:pos x="68" y="148"/>
              </a:cxn>
              <a:cxn ang="0">
                <a:pos x="148" y="285"/>
              </a:cxn>
              <a:cxn ang="0">
                <a:pos x="216" y="259"/>
              </a:cxn>
              <a:cxn ang="0">
                <a:pos x="243" y="274"/>
              </a:cxn>
              <a:cxn ang="0">
                <a:pos x="261" y="259"/>
              </a:cxn>
              <a:cxn ang="0">
                <a:pos x="261" y="233"/>
              </a:cxn>
              <a:cxn ang="0">
                <a:pos x="311" y="233"/>
              </a:cxn>
              <a:cxn ang="0">
                <a:pos x="330" y="216"/>
              </a:cxn>
              <a:cxn ang="0">
                <a:pos x="330" y="207"/>
              </a:cxn>
              <a:cxn ang="0">
                <a:pos x="311" y="207"/>
              </a:cxn>
              <a:cxn ang="0">
                <a:pos x="303" y="216"/>
              </a:cxn>
              <a:cxn ang="0">
                <a:pos x="293" y="191"/>
              </a:cxn>
              <a:cxn ang="0">
                <a:pos x="303" y="180"/>
              </a:cxn>
              <a:cxn ang="0">
                <a:pos x="293" y="180"/>
              </a:cxn>
              <a:cxn ang="0">
                <a:pos x="273" y="180"/>
              </a:cxn>
              <a:cxn ang="0">
                <a:pos x="273" y="148"/>
              </a:cxn>
              <a:cxn ang="0">
                <a:pos x="254" y="148"/>
              </a:cxn>
              <a:cxn ang="0">
                <a:pos x="243" y="164"/>
              </a:cxn>
              <a:cxn ang="0">
                <a:pos x="236" y="148"/>
              </a:cxn>
              <a:cxn ang="0">
                <a:pos x="254" y="122"/>
              </a:cxn>
              <a:cxn ang="0">
                <a:pos x="243" y="112"/>
              </a:cxn>
              <a:cxn ang="0">
                <a:pos x="236" y="122"/>
              </a:cxn>
              <a:cxn ang="0">
                <a:pos x="224" y="112"/>
              </a:cxn>
              <a:cxn ang="0">
                <a:pos x="216" y="122"/>
              </a:cxn>
            </a:cxnLst>
            <a:rect l="0" t="0" r="r" b="b"/>
            <a:pathLst>
              <a:path w="331" h="286">
                <a:moveTo>
                  <a:pt x="216" y="122"/>
                </a:moveTo>
                <a:lnTo>
                  <a:pt x="197" y="85"/>
                </a:lnTo>
                <a:lnTo>
                  <a:pt x="186" y="96"/>
                </a:lnTo>
                <a:lnTo>
                  <a:pt x="197" y="43"/>
                </a:lnTo>
                <a:lnTo>
                  <a:pt x="175" y="59"/>
                </a:lnTo>
                <a:lnTo>
                  <a:pt x="175" y="43"/>
                </a:lnTo>
                <a:lnTo>
                  <a:pt x="155" y="43"/>
                </a:lnTo>
                <a:lnTo>
                  <a:pt x="167" y="16"/>
                </a:lnTo>
                <a:lnTo>
                  <a:pt x="148" y="16"/>
                </a:lnTo>
                <a:lnTo>
                  <a:pt x="137" y="16"/>
                </a:lnTo>
                <a:lnTo>
                  <a:pt x="129" y="16"/>
                </a:lnTo>
                <a:lnTo>
                  <a:pt x="117" y="16"/>
                </a:lnTo>
                <a:lnTo>
                  <a:pt x="98" y="0"/>
                </a:lnTo>
                <a:lnTo>
                  <a:pt x="87" y="16"/>
                </a:lnTo>
                <a:lnTo>
                  <a:pt x="0" y="96"/>
                </a:lnTo>
                <a:lnTo>
                  <a:pt x="11" y="137"/>
                </a:lnTo>
                <a:lnTo>
                  <a:pt x="23" y="122"/>
                </a:lnTo>
                <a:lnTo>
                  <a:pt x="68" y="148"/>
                </a:lnTo>
                <a:lnTo>
                  <a:pt x="148" y="285"/>
                </a:lnTo>
                <a:lnTo>
                  <a:pt x="216" y="259"/>
                </a:lnTo>
                <a:lnTo>
                  <a:pt x="243" y="274"/>
                </a:lnTo>
                <a:lnTo>
                  <a:pt x="261" y="259"/>
                </a:lnTo>
                <a:lnTo>
                  <a:pt x="261" y="233"/>
                </a:lnTo>
                <a:lnTo>
                  <a:pt x="311" y="233"/>
                </a:lnTo>
                <a:lnTo>
                  <a:pt x="330" y="216"/>
                </a:lnTo>
                <a:lnTo>
                  <a:pt x="330" y="207"/>
                </a:lnTo>
                <a:lnTo>
                  <a:pt x="311" y="207"/>
                </a:lnTo>
                <a:lnTo>
                  <a:pt x="303" y="216"/>
                </a:lnTo>
                <a:lnTo>
                  <a:pt x="293" y="191"/>
                </a:lnTo>
                <a:lnTo>
                  <a:pt x="303" y="180"/>
                </a:lnTo>
                <a:lnTo>
                  <a:pt x="293" y="180"/>
                </a:lnTo>
                <a:lnTo>
                  <a:pt x="273" y="180"/>
                </a:lnTo>
                <a:lnTo>
                  <a:pt x="273" y="148"/>
                </a:lnTo>
                <a:lnTo>
                  <a:pt x="254" y="148"/>
                </a:lnTo>
                <a:lnTo>
                  <a:pt x="243" y="164"/>
                </a:lnTo>
                <a:lnTo>
                  <a:pt x="236" y="148"/>
                </a:lnTo>
                <a:lnTo>
                  <a:pt x="254" y="122"/>
                </a:lnTo>
                <a:lnTo>
                  <a:pt x="243" y="112"/>
                </a:lnTo>
                <a:lnTo>
                  <a:pt x="236" y="122"/>
                </a:lnTo>
                <a:lnTo>
                  <a:pt x="224" y="112"/>
                </a:lnTo>
                <a:lnTo>
                  <a:pt x="216" y="122"/>
                </a:lnTo>
              </a:path>
            </a:pathLst>
          </a:custGeom>
          <a:solidFill>
            <a:srgbClr val="FAFD00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5" name="Freeform 13" descr="Narrow vertical"/>
          <p:cNvSpPr>
            <a:spLocks/>
          </p:cNvSpPr>
          <p:nvPr/>
        </p:nvSpPr>
        <p:spPr bwMode="auto">
          <a:xfrm>
            <a:off x="6402388" y="2540000"/>
            <a:ext cx="534987" cy="463550"/>
          </a:xfrm>
          <a:custGeom>
            <a:avLst/>
            <a:gdLst/>
            <a:ahLst/>
            <a:cxnLst>
              <a:cxn ang="0">
                <a:pos x="220" y="125"/>
              </a:cxn>
              <a:cxn ang="0">
                <a:pos x="201" y="87"/>
              </a:cxn>
              <a:cxn ang="0">
                <a:pos x="189" y="98"/>
              </a:cxn>
              <a:cxn ang="0">
                <a:pos x="201" y="44"/>
              </a:cxn>
              <a:cxn ang="0">
                <a:pos x="178" y="60"/>
              </a:cxn>
              <a:cxn ang="0">
                <a:pos x="178" y="44"/>
              </a:cxn>
              <a:cxn ang="0">
                <a:pos x="158" y="44"/>
              </a:cxn>
              <a:cxn ang="0">
                <a:pos x="170" y="16"/>
              </a:cxn>
              <a:cxn ang="0">
                <a:pos x="151" y="16"/>
              </a:cxn>
              <a:cxn ang="0">
                <a:pos x="139" y="16"/>
              </a:cxn>
              <a:cxn ang="0">
                <a:pos x="131" y="16"/>
              </a:cxn>
              <a:cxn ang="0">
                <a:pos x="119" y="16"/>
              </a:cxn>
              <a:cxn ang="0">
                <a:pos x="100" y="0"/>
              </a:cxn>
              <a:cxn ang="0">
                <a:pos x="89" y="16"/>
              </a:cxn>
              <a:cxn ang="0">
                <a:pos x="0" y="98"/>
              </a:cxn>
              <a:cxn ang="0">
                <a:pos x="11" y="140"/>
              </a:cxn>
              <a:cxn ang="0">
                <a:pos x="23" y="125"/>
              </a:cxn>
              <a:cxn ang="0">
                <a:pos x="69" y="151"/>
              </a:cxn>
              <a:cxn ang="0">
                <a:pos x="151" y="291"/>
              </a:cxn>
              <a:cxn ang="0">
                <a:pos x="220" y="264"/>
              </a:cxn>
              <a:cxn ang="0">
                <a:pos x="247" y="280"/>
              </a:cxn>
              <a:cxn ang="0">
                <a:pos x="266" y="264"/>
              </a:cxn>
              <a:cxn ang="0">
                <a:pos x="266" y="238"/>
              </a:cxn>
              <a:cxn ang="0">
                <a:pos x="317" y="238"/>
              </a:cxn>
              <a:cxn ang="0">
                <a:pos x="336" y="221"/>
              </a:cxn>
              <a:cxn ang="0">
                <a:pos x="336" y="211"/>
              </a:cxn>
              <a:cxn ang="0">
                <a:pos x="317" y="211"/>
              </a:cxn>
              <a:cxn ang="0">
                <a:pos x="309" y="221"/>
              </a:cxn>
              <a:cxn ang="0">
                <a:pos x="298" y="195"/>
              </a:cxn>
              <a:cxn ang="0">
                <a:pos x="309" y="184"/>
              </a:cxn>
              <a:cxn ang="0">
                <a:pos x="298" y="184"/>
              </a:cxn>
              <a:cxn ang="0">
                <a:pos x="278" y="184"/>
              </a:cxn>
              <a:cxn ang="0">
                <a:pos x="278" y="151"/>
              </a:cxn>
              <a:cxn ang="0">
                <a:pos x="259" y="151"/>
              </a:cxn>
              <a:cxn ang="0">
                <a:pos x="247" y="167"/>
              </a:cxn>
              <a:cxn ang="0">
                <a:pos x="240" y="151"/>
              </a:cxn>
              <a:cxn ang="0">
                <a:pos x="259" y="125"/>
              </a:cxn>
              <a:cxn ang="0">
                <a:pos x="247" y="114"/>
              </a:cxn>
              <a:cxn ang="0">
                <a:pos x="240" y="125"/>
              </a:cxn>
              <a:cxn ang="0">
                <a:pos x="228" y="114"/>
              </a:cxn>
              <a:cxn ang="0">
                <a:pos x="220" y="125"/>
              </a:cxn>
            </a:cxnLst>
            <a:rect l="0" t="0" r="r" b="b"/>
            <a:pathLst>
              <a:path w="337" h="292">
                <a:moveTo>
                  <a:pt x="220" y="125"/>
                </a:moveTo>
                <a:lnTo>
                  <a:pt x="201" y="87"/>
                </a:lnTo>
                <a:lnTo>
                  <a:pt x="189" y="98"/>
                </a:lnTo>
                <a:lnTo>
                  <a:pt x="201" y="44"/>
                </a:lnTo>
                <a:lnTo>
                  <a:pt x="178" y="60"/>
                </a:lnTo>
                <a:lnTo>
                  <a:pt x="178" y="44"/>
                </a:lnTo>
                <a:lnTo>
                  <a:pt x="158" y="44"/>
                </a:lnTo>
                <a:lnTo>
                  <a:pt x="170" y="16"/>
                </a:lnTo>
                <a:lnTo>
                  <a:pt x="151" y="16"/>
                </a:lnTo>
                <a:lnTo>
                  <a:pt x="139" y="16"/>
                </a:lnTo>
                <a:lnTo>
                  <a:pt x="131" y="16"/>
                </a:lnTo>
                <a:lnTo>
                  <a:pt x="119" y="16"/>
                </a:lnTo>
                <a:lnTo>
                  <a:pt x="100" y="0"/>
                </a:lnTo>
                <a:lnTo>
                  <a:pt x="89" y="16"/>
                </a:lnTo>
                <a:lnTo>
                  <a:pt x="0" y="98"/>
                </a:lnTo>
                <a:lnTo>
                  <a:pt x="11" y="140"/>
                </a:lnTo>
                <a:lnTo>
                  <a:pt x="23" y="125"/>
                </a:lnTo>
                <a:lnTo>
                  <a:pt x="69" y="151"/>
                </a:lnTo>
                <a:lnTo>
                  <a:pt x="151" y="291"/>
                </a:lnTo>
                <a:lnTo>
                  <a:pt x="220" y="264"/>
                </a:lnTo>
                <a:lnTo>
                  <a:pt x="247" y="280"/>
                </a:lnTo>
                <a:lnTo>
                  <a:pt x="266" y="264"/>
                </a:lnTo>
                <a:lnTo>
                  <a:pt x="266" y="238"/>
                </a:lnTo>
                <a:lnTo>
                  <a:pt x="317" y="238"/>
                </a:lnTo>
                <a:lnTo>
                  <a:pt x="336" y="221"/>
                </a:lnTo>
                <a:lnTo>
                  <a:pt x="336" y="211"/>
                </a:lnTo>
                <a:lnTo>
                  <a:pt x="317" y="211"/>
                </a:lnTo>
                <a:lnTo>
                  <a:pt x="309" y="221"/>
                </a:lnTo>
                <a:lnTo>
                  <a:pt x="298" y="195"/>
                </a:lnTo>
                <a:lnTo>
                  <a:pt x="309" y="184"/>
                </a:lnTo>
                <a:lnTo>
                  <a:pt x="298" y="184"/>
                </a:lnTo>
                <a:lnTo>
                  <a:pt x="278" y="184"/>
                </a:lnTo>
                <a:lnTo>
                  <a:pt x="278" y="151"/>
                </a:lnTo>
                <a:lnTo>
                  <a:pt x="259" y="151"/>
                </a:lnTo>
                <a:lnTo>
                  <a:pt x="247" y="167"/>
                </a:lnTo>
                <a:lnTo>
                  <a:pt x="240" y="151"/>
                </a:lnTo>
                <a:lnTo>
                  <a:pt x="259" y="125"/>
                </a:lnTo>
                <a:lnTo>
                  <a:pt x="247" y="114"/>
                </a:lnTo>
                <a:lnTo>
                  <a:pt x="240" y="125"/>
                </a:lnTo>
                <a:lnTo>
                  <a:pt x="228" y="114"/>
                </a:lnTo>
                <a:lnTo>
                  <a:pt x="220" y="125"/>
                </a:lnTo>
              </a:path>
            </a:pathLst>
          </a:custGeom>
          <a:pattFill prst="narVert">
            <a:fgClr>
              <a:srgbClr val="969696"/>
            </a:fgClr>
            <a:bgClr>
              <a:srgbClr val="FFFFFF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6" name="Freeform 14"/>
          <p:cNvSpPr>
            <a:spLocks/>
          </p:cNvSpPr>
          <p:nvPr/>
        </p:nvSpPr>
        <p:spPr bwMode="auto">
          <a:xfrm>
            <a:off x="6438900" y="4516438"/>
            <a:ext cx="508000" cy="538162"/>
          </a:xfrm>
          <a:custGeom>
            <a:avLst/>
            <a:gdLst/>
            <a:ahLst/>
            <a:cxnLst>
              <a:cxn ang="0">
                <a:pos x="270" y="254"/>
              </a:cxn>
              <a:cxn ang="0">
                <a:pos x="194" y="296"/>
              </a:cxn>
              <a:cxn ang="0">
                <a:pos x="163" y="338"/>
              </a:cxn>
              <a:cxn ang="0">
                <a:pos x="8" y="338"/>
              </a:cxn>
              <a:cxn ang="0">
                <a:pos x="19" y="312"/>
              </a:cxn>
              <a:cxn ang="0">
                <a:pos x="0" y="280"/>
              </a:cxn>
              <a:cxn ang="0">
                <a:pos x="46" y="244"/>
              </a:cxn>
              <a:cxn ang="0">
                <a:pos x="57" y="217"/>
              </a:cxn>
              <a:cxn ang="0">
                <a:pos x="57" y="228"/>
              </a:cxn>
              <a:cxn ang="0">
                <a:pos x="77" y="201"/>
              </a:cxn>
              <a:cxn ang="0">
                <a:pos x="106" y="133"/>
              </a:cxn>
              <a:cxn ang="0">
                <a:pos x="133" y="147"/>
              </a:cxn>
              <a:cxn ang="0">
                <a:pos x="175" y="95"/>
              </a:cxn>
              <a:cxn ang="0">
                <a:pos x="194" y="80"/>
              </a:cxn>
              <a:cxn ang="0">
                <a:pos x="201" y="64"/>
              </a:cxn>
              <a:cxn ang="0">
                <a:pos x="232" y="36"/>
              </a:cxn>
              <a:cxn ang="0">
                <a:pos x="250" y="10"/>
              </a:cxn>
              <a:cxn ang="0">
                <a:pos x="232" y="0"/>
              </a:cxn>
              <a:cxn ang="0">
                <a:pos x="289" y="10"/>
              </a:cxn>
              <a:cxn ang="0">
                <a:pos x="300" y="53"/>
              </a:cxn>
              <a:cxn ang="0">
                <a:pos x="300" y="95"/>
              </a:cxn>
              <a:cxn ang="0">
                <a:pos x="282" y="133"/>
              </a:cxn>
              <a:cxn ang="0">
                <a:pos x="300" y="147"/>
              </a:cxn>
              <a:cxn ang="0">
                <a:pos x="289" y="201"/>
              </a:cxn>
              <a:cxn ang="0">
                <a:pos x="319" y="228"/>
              </a:cxn>
              <a:cxn ang="0">
                <a:pos x="308" y="254"/>
              </a:cxn>
              <a:cxn ang="0">
                <a:pos x="270" y="254"/>
              </a:cxn>
            </a:cxnLst>
            <a:rect l="0" t="0" r="r" b="b"/>
            <a:pathLst>
              <a:path w="320" h="339">
                <a:moveTo>
                  <a:pt x="270" y="254"/>
                </a:moveTo>
                <a:lnTo>
                  <a:pt x="194" y="296"/>
                </a:lnTo>
                <a:lnTo>
                  <a:pt x="163" y="338"/>
                </a:lnTo>
                <a:lnTo>
                  <a:pt x="8" y="338"/>
                </a:lnTo>
                <a:lnTo>
                  <a:pt x="19" y="312"/>
                </a:lnTo>
                <a:lnTo>
                  <a:pt x="0" y="280"/>
                </a:lnTo>
                <a:lnTo>
                  <a:pt x="46" y="244"/>
                </a:lnTo>
                <a:lnTo>
                  <a:pt x="57" y="217"/>
                </a:lnTo>
                <a:lnTo>
                  <a:pt x="57" y="228"/>
                </a:lnTo>
                <a:lnTo>
                  <a:pt x="77" y="201"/>
                </a:lnTo>
                <a:lnTo>
                  <a:pt x="106" y="133"/>
                </a:lnTo>
                <a:lnTo>
                  <a:pt x="133" y="147"/>
                </a:lnTo>
                <a:lnTo>
                  <a:pt x="175" y="95"/>
                </a:lnTo>
                <a:lnTo>
                  <a:pt x="194" y="80"/>
                </a:lnTo>
                <a:lnTo>
                  <a:pt x="201" y="64"/>
                </a:lnTo>
                <a:lnTo>
                  <a:pt x="232" y="36"/>
                </a:lnTo>
                <a:lnTo>
                  <a:pt x="250" y="10"/>
                </a:lnTo>
                <a:lnTo>
                  <a:pt x="232" y="0"/>
                </a:lnTo>
                <a:lnTo>
                  <a:pt x="289" y="10"/>
                </a:lnTo>
                <a:lnTo>
                  <a:pt x="300" y="53"/>
                </a:lnTo>
                <a:lnTo>
                  <a:pt x="300" y="95"/>
                </a:lnTo>
                <a:lnTo>
                  <a:pt x="282" y="133"/>
                </a:lnTo>
                <a:lnTo>
                  <a:pt x="300" y="147"/>
                </a:lnTo>
                <a:lnTo>
                  <a:pt x="289" y="201"/>
                </a:lnTo>
                <a:lnTo>
                  <a:pt x="319" y="228"/>
                </a:lnTo>
                <a:lnTo>
                  <a:pt x="308" y="254"/>
                </a:lnTo>
                <a:lnTo>
                  <a:pt x="270" y="254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7" name="Freeform 15" descr="Small grid"/>
          <p:cNvSpPr>
            <a:spLocks/>
          </p:cNvSpPr>
          <p:nvPr/>
        </p:nvSpPr>
        <p:spPr bwMode="auto">
          <a:xfrm>
            <a:off x="6438900" y="4516438"/>
            <a:ext cx="517525" cy="547687"/>
          </a:xfrm>
          <a:custGeom>
            <a:avLst/>
            <a:gdLst/>
            <a:ahLst/>
            <a:cxnLst>
              <a:cxn ang="0">
                <a:pos x="275" y="258"/>
              </a:cxn>
              <a:cxn ang="0">
                <a:pos x="198" y="301"/>
              </a:cxn>
              <a:cxn ang="0">
                <a:pos x="166" y="344"/>
              </a:cxn>
              <a:cxn ang="0">
                <a:pos x="8" y="344"/>
              </a:cxn>
              <a:cxn ang="0">
                <a:pos x="19" y="318"/>
              </a:cxn>
              <a:cxn ang="0">
                <a:pos x="0" y="285"/>
              </a:cxn>
              <a:cxn ang="0">
                <a:pos x="47" y="248"/>
              </a:cxn>
              <a:cxn ang="0">
                <a:pos x="58" y="221"/>
              </a:cxn>
              <a:cxn ang="0">
                <a:pos x="58" y="232"/>
              </a:cxn>
              <a:cxn ang="0">
                <a:pos x="78" y="205"/>
              </a:cxn>
              <a:cxn ang="0">
                <a:pos x="108" y="135"/>
              </a:cxn>
              <a:cxn ang="0">
                <a:pos x="136" y="150"/>
              </a:cxn>
              <a:cxn ang="0">
                <a:pos x="178" y="97"/>
              </a:cxn>
              <a:cxn ang="0">
                <a:pos x="198" y="81"/>
              </a:cxn>
              <a:cxn ang="0">
                <a:pos x="205" y="65"/>
              </a:cxn>
              <a:cxn ang="0">
                <a:pos x="236" y="37"/>
              </a:cxn>
              <a:cxn ang="0">
                <a:pos x="255" y="10"/>
              </a:cxn>
              <a:cxn ang="0">
                <a:pos x="236" y="0"/>
              </a:cxn>
              <a:cxn ang="0">
                <a:pos x="294" y="10"/>
              </a:cxn>
              <a:cxn ang="0">
                <a:pos x="306" y="54"/>
              </a:cxn>
              <a:cxn ang="0">
                <a:pos x="306" y="97"/>
              </a:cxn>
              <a:cxn ang="0">
                <a:pos x="287" y="135"/>
              </a:cxn>
              <a:cxn ang="0">
                <a:pos x="306" y="150"/>
              </a:cxn>
              <a:cxn ang="0">
                <a:pos x="294" y="205"/>
              </a:cxn>
              <a:cxn ang="0">
                <a:pos x="325" y="232"/>
              </a:cxn>
              <a:cxn ang="0">
                <a:pos x="314" y="258"/>
              </a:cxn>
              <a:cxn ang="0">
                <a:pos x="275" y="258"/>
              </a:cxn>
            </a:cxnLst>
            <a:rect l="0" t="0" r="r" b="b"/>
            <a:pathLst>
              <a:path w="326" h="345">
                <a:moveTo>
                  <a:pt x="275" y="258"/>
                </a:moveTo>
                <a:lnTo>
                  <a:pt x="198" y="301"/>
                </a:lnTo>
                <a:lnTo>
                  <a:pt x="166" y="344"/>
                </a:lnTo>
                <a:lnTo>
                  <a:pt x="8" y="344"/>
                </a:lnTo>
                <a:lnTo>
                  <a:pt x="19" y="318"/>
                </a:lnTo>
                <a:lnTo>
                  <a:pt x="0" y="285"/>
                </a:lnTo>
                <a:lnTo>
                  <a:pt x="47" y="248"/>
                </a:lnTo>
                <a:lnTo>
                  <a:pt x="58" y="221"/>
                </a:lnTo>
                <a:lnTo>
                  <a:pt x="58" y="232"/>
                </a:lnTo>
                <a:lnTo>
                  <a:pt x="78" y="205"/>
                </a:lnTo>
                <a:lnTo>
                  <a:pt x="108" y="135"/>
                </a:lnTo>
                <a:lnTo>
                  <a:pt x="136" y="150"/>
                </a:lnTo>
                <a:lnTo>
                  <a:pt x="178" y="97"/>
                </a:lnTo>
                <a:lnTo>
                  <a:pt x="198" y="81"/>
                </a:lnTo>
                <a:lnTo>
                  <a:pt x="205" y="65"/>
                </a:lnTo>
                <a:lnTo>
                  <a:pt x="236" y="37"/>
                </a:lnTo>
                <a:lnTo>
                  <a:pt x="255" y="10"/>
                </a:lnTo>
                <a:lnTo>
                  <a:pt x="236" y="0"/>
                </a:lnTo>
                <a:lnTo>
                  <a:pt x="294" y="10"/>
                </a:lnTo>
                <a:lnTo>
                  <a:pt x="306" y="54"/>
                </a:lnTo>
                <a:lnTo>
                  <a:pt x="306" y="97"/>
                </a:lnTo>
                <a:lnTo>
                  <a:pt x="287" y="135"/>
                </a:lnTo>
                <a:lnTo>
                  <a:pt x="306" y="150"/>
                </a:lnTo>
                <a:lnTo>
                  <a:pt x="294" y="205"/>
                </a:lnTo>
                <a:lnTo>
                  <a:pt x="325" y="232"/>
                </a:lnTo>
                <a:lnTo>
                  <a:pt x="314" y="258"/>
                </a:lnTo>
                <a:lnTo>
                  <a:pt x="275" y="258"/>
                </a:lnTo>
              </a:path>
            </a:pathLst>
          </a:custGeom>
          <a:pattFill prst="smGrid">
            <a:fgClr>
              <a:schemeClr val="bg2"/>
            </a:fgClr>
            <a:bgClr>
              <a:schemeClr val="bg1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8" name="Freeform 16"/>
          <p:cNvSpPr>
            <a:spLocks/>
          </p:cNvSpPr>
          <p:nvPr/>
        </p:nvSpPr>
        <p:spPr bwMode="auto">
          <a:xfrm>
            <a:off x="5449888" y="1319213"/>
            <a:ext cx="306387" cy="538162"/>
          </a:xfrm>
          <a:custGeom>
            <a:avLst/>
            <a:gdLst/>
            <a:ahLst/>
            <a:cxnLst>
              <a:cxn ang="0">
                <a:pos x="64" y="232"/>
              </a:cxn>
              <a:cxn ang="0">
                <a:pos x="19" y="232"/>
              </a:cxn>
              <a:cxn ang="0">
                <a:pos x="8" y="200"/>
              </a:cxn>
              <a:cxn ang="0">
                <a:pos x="38" y="147"/>
              </a:cxn>
              <a:cxn ang="0">
                <a:pos x="0" y="68"/>
              </a:cxn>
              <a:cxn ang="0">
                <a:pos x="86" y="0"/>
              </a:cxn>
              <a:cxn ang="0">
                <a:pos x="173" y="68"/>
              </a:cxn>
              <a:cxn ang="0">
                <a:pos x="192" y="243"/>
              </a:cxn>
              <a:cxn ang="0">
                <a:pos x="180" y="311"/>
              </a:cxn>
              <a:cxn ang="0">
                <a:pos x="162" y="311"/>
              </a:cxn>
              <a:cxn ang="0">
                <a:pos x="144" y="338"/>
              </a:cxn>
              <a:cxn ang="0">
                <a:pos x="76" y="259"/>
              </a:cxn>
              <a:cxn ang="0">
                <a:pos x="64" y="259"/>
              </a:cxn>
              <a:cxn ang="0">
                <a:pos x="64" y="232"/>
              </a:cxn>
            </a:cxnLst>
            <a:rect l="0" t="0" r="r" b="b"/>
            <a:pathLst>
              <a:path w="193" h="339">
                <a:moveTo>
                  <a:pt x="64" y="232"/>
                </a:moveTo>
                <a:lnTo>
                  <a:pt x="19" y="232"/>
                </a:lnTo>
                <a:lnTo>
                  <a:pt x="8" y="200"/>
                </a:lnTo>
                <a:lnTo>
                  <a:pt x="38" y="147"/>
                </a:lnTo>
                <a:lnTo>
                  <a:pt x="0" y="68"/>
                </a:lnTo>
                <a:lnTo>
                  <a:pt x="86" y="0"/>
                </a:lnTo>
                <a:lnTo>
                  <a:pt x="173" y="68"/>
                </a:lnTo>
                <a:lnTo>
                  <a:pt x="192" y="243"/>
                </a:lnTo>
                <a:lnTo>
                  <a:pt x="180" y="311"/>
                </a:lnTo>
                <a:lnTo>
                  <a:pt x="162" y="311"/>
                </a:lnTo>
                <a:lnTo>
                  <a:pt x="144" y="338"/>
                </a:lnTo>
                <a:lnTo>
                  <a:pt x="76" y="259"/>
                </a:lnTo>
                <a:lnTo>
                  <a:pt x="64" y="259"/>
                </a:lnTo>
                <a:lnTo>
                  <a:pt x="64" y="232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89" name="Freeform 17"/>
          <p:cNvSpPr>
            <a:spLocks/>
          </p:cNvSpPr>
          <p:nvPr/>
        </p:nvSpPr>
        <p:spPr bwMode="auto">
          <a:xfrm>
            <a:off x="5449888" y="1319213"/>
            <a:ext cx="315912" cy="547687"/>
          </a:xfrm>
          <a:custGeom>
            <a:avLst/>
            <a:gdLst/>
            <a:ahLst/>
            <a:cxnLst>
              <a:cxn ang="0">
                <a:pos x="66" y="236"/>
              </a:cxn>
              <a:cxn ang="0">
                <a:pos x="20" y="236"/>
              </a:cxn>
              <a:cxn ang="0">
                <a:pos x="8" y="204"/>
              </a:cxn>
              <a:cxn ang="0">
                <a:pos x="39" y="150"/>
              </a:cxn>
              <a:cxn ang="0">
                <a:pos x="0" y="69"/>
              </a:cxn>
              <a:cxn ang="0">
                <a:pos x="89" y="0"/>
              </a:cxn>
              <a:cxn ang="0">
                <a:pos x="178" y="69"/>
              </a:cxn>
              <a:cxn ang="0">
                <a:pos x="198" y="247"/>
              </a:cxn>
              <a:cxn ang="0">
                <a:pos x="186" y="317"/>
              </a:cxn>
              <a:cxn ang="0">
                <a:pos x="167" y="317"/>
              </a:cxn>
              <a:cxn ang="0">
                <a:pos x="148" y="344"/>
              </a:cxn>
              <a:cxn ang="0">
                <a:pos x="78" y="264"/>
              </a:cxn>
              <a:cxn ang="0">
                <a:pos x="66" y="264"/>
              </a:cxn>
              <a:cxn ang="0">
                <a:pos x="66" y="236"/>
              </a:cxn>
            </a:cxnLst>
            <a:rect l="0" t="0" r="r" b="b"/>
            <a:pathLst>
              <a:path w="199" h="345">
                <a:moveTo>
                  <a:pt x="66" y="236"/>
                </a:moveTo>
                <a:lnTo>
                  <a:pt x="20" y="236"/>
                </a:lnTo>
                <a:lnTo>
                  <a:pt x="8" y="204"/>
                </a:lnTo>
                <a:lnTo>
                  <a:pt x="39" y="150"/>
                </a:lnTo>
                <a:lnTo>
                  <a:pt x="0" y="69"/>
                </a:lnTo>
                <a:lnTo>
                  <a:pt x="89" y="0"/>
                </a:lnTo>
                <a:lnTo>
                  <a:pt x="178" y="69"/>
                </a:lnTo>
                <a:lnTo>
                  <a:pt x="198" y="247"/>
                </a:lnTo>
                <a:lnTo>
                  <a:pt x="186" y="317"/>
                </a:lnTo>
                <a:lnTo>
                  <a:pt x="167" y="317"/>
                </a:lnTo>
                <a:lnTo>
                  <a:pt x="148" y="344"/>
                </a:lnTo>
                <a:lnTo>
                  <a:pt x="78" y="264"/>
                </a:lnTo>
                <a:lnTo>
                  <a:pt x="66" y="264"/>
                </a:lnTo>
                <a:lnTo>
                  <a:pt x="66" y="236"/>
                </a:lnTo>
              </a:path>
            </a:pathLst>
          </a:custGeom>
          <a:solidFill>
            <a:srgbClr val="969696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90" name="Freeform 18"/>
          <p:cNvSpPr>
            <a:spLocks/>
          </p:cNvSpPr>
          <p:nvPr/>
        </p:nvSpPr>
        <p:spPr bwMode="auto">
          <a:xfrm>
            <a:off x="5918200" y="2438400"/>
            <a:ext cx="477838" cy="446088"/>
          </a:xfrm>
          <a:custGeom>
            <a:avLst/>
            <a:gdLst/>
            <a:ahLst/>
            <a:cxnLst>
              <a:cxn ang="0">
                <a:pos x="235" y="243"/>
              </a:cxn>
              <a:cxn ang="0">
                <a:pos x="300" y="159"/>
              </a:cxn>
              <a:cxn ang="0">
                <a:pos x="300" y="132"/>
              </a:cxn>
              <a:cxn ang="0">
                <a:pos x="292" y="159"/>
              </a:cxn>
              <a:cxn ang="0">
                <a:pos x="280" y="132"/>
              </a:cxn>
              <a:cxn ang="0">
                <a:pos x="273" y="148"/>
              </a:cxn>
              <a:cxn ang="0">
                <a:pos x="235" y="90"/>
              </a:cxn>
              <a:cxn ang="0">
                <a:pos x="224" y="106"/>
              </a:cxn>
              <a:cxn ang="0">
                <a:pos x="212" y="90"/>
              </a:cxn>
              <a:cxn ang="0">
                <a:pos x="224" y="79"/>
              </a:cxn>
              <a:cxn ang="0">
                <a:pos x="167" y="0"/>
              </a:cxn>
              <a:cxn ang="0">
                <a:pos x="68" y="79"/>
              </a:cxn>
              <a:cxn ang="0">
                <a:pos x="49" y="79"/>
              </a:cxn>
              <a:cxn ang="0">
                <a:pos x="49" y="90"/>
              </a:cxn>
              <a:cxn ang="0">
                <a:pos x="0" y="79"/>
              </a:cxn>
              <a:cxn ang="0">
                <a:pos x="11" y="148"/>
              </a:cxn>
              <a:cxn ang="0">
                <a:pos x="30" y="159"/>
              </a:cxn>
              <a:cxn ang="0">
                <a:pos x="49" y="148"/>
              </a:cxn>
              <a:cxn ang="0">
                <a:pos x="61" y="159"/>
              </a:cxn>
              <a:cxn ang="0">
                <a:pos x="38" y="243"/>
              </a:cxn>
              <a:cxn ang="0">
                <a:pos x="68" y="269"/>
              </a:cxn>
              <a:cxn ang="0">
                <a:pos x="87" y="254"/>
              </a:cxn>
              <a:cxn ang="0">
                <a:pos x="106" y="280"/>
              </a:cxn>
              <a:cxn ang="0">
                <a:pos x="235" y="243"/>
              </a:cxn>
            </a:cxnLst>
            <a:rect l="0" t="0" r="r" b="b"/>
            <a:pathLst>
              <a:path w="301" h="281">
                <a:moveTo>
                  <a:pt x="235" y="243"/>
                </a:moveTo>
                <a:lnTo>
                  <a:pt x="300" y="159"/>
                </a:lnTo>
                <a:lnTo>
                  <a:pt x="300" y="132"/>
                </a:lnTo>
                <a:lnTo>
                  <a:pt x="292" y="159"/>
                </a:lnTo>
                <a:lnTo>
                  <a:pt x="280" y="132"/>
                </a:lnTo>
                <a:lnTo>
                  <a:pt x="273" y="148"/>
                </a:lnTo>
                <a:lnTo>
                  <a:pt x="235" y="90"/>
                </a:lnTo>
                <a:lnTo>
                  <a:pt x="224" y="106"/>
                </a:lnTo>
                <a:lnTo>
                  <a:pt x="212" y="90"/>
                </a:lnTo>
                <a:lnTo>
                  <a:pt x="224" y="79"/>
                </a:lnTo>
                <a:lnTo>
                  <a:pt x="167" y="0"/>
                </a:lnTo>
                <a:lnTo>
                  <a:pt x="68" y="79"/>
                </a:lnTo>
                <a:lnTo>
                  <a:pt x="49" y="79"/>
                </a:lnTo>
                <a:lnTo>
                  <a:pt x="49" y="90"/>
                </a:lnTo>
                <a:lnTo>
                  <a:pt x="0" y="79"/>
                </a:lnTo>
                <a:lnTo>
                  <a:pt x="11" y="148"/>
                </a:lnTo>
                <a:lnTo>
                  <a:pt x="30" y="159"/>
                </a:lnTo>
                <a:lnTo>
                  <a:pt x="49" y="148"/>
                </a:lnTo>
                <a:lnTo>
                  <a:pt x="61" y="159"/>
                </a:lnTo>
                <a:lnTo>
                  <a:pt x="38" y="243"/>
                </a:lnTo>
                <a:lnTo>
                  <a:pt x="68" y="269"/>
                </a:lnTo>
                <a:lnTo>
                  <a:pt x="87" y="254"/>
                </a:lnTo>
                <a:lnTo>
                  <a:pt x="106" y="280"/>
                </a:lnTo>
                <a:lnTo>
                  <a:pt x="235" y="243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91" name="Freeform 19"/>
          <p:cNvSpPr>
            <a:spLocks/>
          </p:cNvSpPr>
          <p:nvPr/>
        </p:nvSpPr>
        <p:spPr bwMode="auto">
          <a:xfrm>
            <a:off x="5918200" y="2438400"/>
            <a:ext cx="487363" cy="455613"/>
          </a:xfrm>
          <a:custGeom>
            <a:avLst/>
            <a:gdLst/>
            <a:ahLst/>
            <a:cxnLst>
              <a:cxn ang="0">
                <a:pos x="240" y="248"/>
              </a:cxn>
              <a:cxn ang="0">
                <a:pos x="306" y="162"/>
              </a:cxn>
              <a:cxn ang="0">
                <a:pos x="306" y="135"/>
              </a:cxn>
              <a:cxn ang="0">
                <a:pos x="298" y="162"/>
              </a:cxn>
              <a:cxn ang="0">
                <a:pos x="286" y="135"/>
              </a:cxn>
              <a:cxn ang="0">
                <a:pos x="278" y="151"/>
              </a:cxn>
              <a:cxn ang="0">
                <a:pos x="240" y="92"/>
              </a:cxn>
              <a:cxn ang="0">
                <a:pos x="228" y="108"/>
              </a:cxn>
              <a:cxn ang="0">
                <a:pos x="216" y="92"/>
              </a:cxn>
              <a:cxn ang="0">
                <a:pos x="228" y="81"/>
              </a:cxn>
              <a:cxn ang="0">
                <a:pos x="170" y="0"/>
              </a:cxn>
              <a:cxn ang="0">
                <a:pos x="69" y="81"/>
              </a:cxn>
              <a:cxn ang="0">
                <a:pos x="50" y="81"/>
              </a:cxn>
              <a:cxn ang="0">
                <a:pos x="50" y="92"/>
              </a:cxn>
              <a:cxn ang="0">
                <a:pos x="0" y="81"/>
              </a:cxn>
              <a:cxn ang="0">
                <a:pos x="11" y="151"/>
              </a:cxn>
              <a:cxn ang="0">
                <a:pos x="31" y="162"/>
              </a:cxn>
              <a:cxn ang="0">
                <a:pos x="50" y="151"/>
              </a:cxn>
              <a:cxn ang="0">
                <a:pos x="62" y="162"/>
              </a:cxn>
              <a:cxn ang="0">
                <a:pos x="39" y="248"/>
              </a:cxn>
              <a:cxn ang="0">
                <a:pos x="69" y="275"/>
              </a:cxn>
              <a:cxn ang="0">
                <a:pos x="89" y="259"/>
              </a:cxn>
              <a:cxn ang="0">
                <a:pos x="108" y="286"/>
              </a:cxn>
              <a:cxn ang="0">
                <a:pos x="240" y="248"/>
              </a:cxn>
            </a:cxnLst>
            <a:rect l="0" t="0" r="r" b="b"/>
            <a:pathLst>
              <a:path w="307" h="287">
                <a:moveTo>
                  <a:pt x="240" y="248"/>
                </a:moveTo>
                <a:lnTo>
                  <a:pt x="306" y="162"/>
                </a:lnTo>
                <a:lnTo>
                  <a:pt x="306" y="135"/>
                </a:lnTo>
                <a:lnTo>
                  <a:pt x="298" y="162"/>
                </a:lnTo>
                <a:lnTo>
                  <a:pt x="286" y="135"/>
                </a:lnTo>
                <a:lnTo>
                  <a:pt x="278" y="151"/>
                </a:lnTo>
                <a:lnTo>
                  <a:pt x="240" y="92"/>
                </a:lnTo>
                <a:lnTo>
                  <a:pt x="228" y="108"/>
                </a:lnTo>
                <a:lnTo>
                  <a:pt x="216" y="92"/>
                </a:lnTo>
                <a:lnTo>
                  <a:pt x="228" y="81"/>
                </a:lnTo>
                <a:lnTo>
                  <a:pt x="170" y="0"/>
                </a:lnTo>
                <a:lnTo>
                  <a:pt x="69" y="81"/>
                </a:lnTo>
                <a:lnTo>
                  <a:pt x="50" y="81"/>
                </a:lnTo>
                <a:lnTo>
                  <a:pt x="50" y="92"/>
                </a:lnTo>
                <a:lnTo>
                  <a:pt x="0" y="81"/>
                </a:lnTo>
                <a:lnTo>
                  <a:pt x="11" y="151"/>
                </a:lnTo>
                <a:lnTo>
                  <a:pt x="31" y="162"/>
                </a:lnTo>
                <a:lnTo>
                  <a:pt x="50" y="151"/>
                </a:lnTo>
                <a:lnTo>
                  <a:pt x="62" y="162"/>
                </a:lnTo>
                <a:lnTo>
                  <a:pt x="39" y="248"/>
                </a:lnTo>
                <a:lnTo>
                  <a:pt x="69" y="275"/>
                </a:lnTo>
                <a:lnTo>
                  <a:pt x="89" y="259"/>
                </a:lnTo>
                <a:lnTo>
                  <a:pt x="108" y="286"/>
                </a:lnTo>
                <a:lnTo>
                  <a:pt x="240" y="248"/>
                </a:lnTo>
              </a:path>
            </a:pathLst>
          </a:custGeom>
          <a:solidFill>
            <a:schemeClr val="bg1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92" name="Freeform 20"/>
          <p:cNvSpPr>
            <a:spLocks/>
          </p:cNvSpPr>
          <p:nvPr/>
        </p:nvSpPr>
        <p:spPr bwMode="auto">
          <a:xfrm>
            <a:off x="7612063" y="2257425"/>
            <a:ext cx="261937" cy="385763"/>
          </a:xfrm>
          <a:custGeom>
            <a:avLst/>
            <a:gdLst/>
            <a:ahLst/>
            <a:cxnLst>
              <a:cxn ang="0">
                <a:pos x="146" y="27"/>
              </a:cxn>
              <a:cxn ang="0">
                <a:pos x="146" y="69"/>
              </a:cxn>
              <a:cxn ang="0">
                <a:pos x="146" y="138"/>
              </a:cxn>
              <a:cxn ang="0">
                <a:pos x="164" y="163"/>
              </a:cxn>
              <a:cxn ang="0">
                <a:pos x="164" y="217"/>
              </a:cxn>
              <a:cxn ang="0">
                <a:pos x="153" y="232"/>
              </a:cxn>
              <a:cxn ang="0">
                <a:pos x="146" y="232"/>
              </a:cxn>
              <a:cxn ang="0">
                <a:pos x="127" y="217"/>
              </a:cxn>
              <a:cxn ang="0">
                <a:pos x="79" y="217"/>
              </a:cxn>
              <a:cxn ang="0">
                <a:pos x="60" y="242"/>
              </a:cxn>
              <a:cxn ang="0">
                <a:pos x="18" y="232"/>
              </a:cxn>
              <a:cxn ang="0">
                <a:pos x="30" y="122"/>
              </a:cxn>
              <a:cxn ang="0">
                <a:pos x="0" y="111"/>
              </a:cxn>
              <a:cxn ang="0">
                <a:pos x="41" y="53"/>
              </a:cxn>
              <a:cxn ang="0">
                <a:pos x="104" y="0"/>
              </a:cxn>
              <a:cxn ang="0">
                <a:pos x="146" y="27"/>
              </a:cxn>
            </a:cxnLst>
            <a:rect l="0" t="0" r="r" b="b"/>
            <a:pathLst>
              <a:path w="165" h="243">
                <a:moveTo>
                  <a:pt x="146" y="27"/>
                </a:moveTo>
                <a:lnTo>
                  <a:pt x="146" y="69"/>
                </a:lnTo>
                <a:lnTo>
                  <a:pt x="146" y="138"/>
                </a:lnTo>
                <a:lnTo>
                  <a:pt x="164" y="163"/>
                </a:lnTo>
                <a:lnTo>
                  <a:pt x="164" y="217"/>
                </a:lnTo>
                <a:lnTo>
                  <a:pt x="153" y="232"/>
                </a:lnTo>
                <a:lnTo>
                  <a:pt x="146" y="232"/>
                </a:lnTo>
                <a:lnTo>
                  <a:pt x="127" y="217"/>
                </a:lnTo>
                <a:lnTo>
                  <a:pt x="79" y="217"/>
                </a:lnTo>
                <a:lnTo>
                  <a:pt x="60" y="242"/>
                </a:lnTo>
                <a:lnTo>
                  <a:pt x="18" y="232"/>
                </a:lnTo>
                <a:lnTo>
                  <a:pt x="30" y="122"/>
                </a:lnTo>
                <a:lnTo>
                  <a:pt x="0" y="111"/>
                </a:lnTo>
                <a:lnTo>
                  <a:pt x="41" y="53"/>
                </a:lnTo>
                <a:lnTo>
                  <a:pt x="104" y="0"/>
                </a:lnTo>
                <a:lnTo>
                  <a:pt x="146" y="27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93" name="Freeform 21" descr="Narrow vertical"/>
          <p:cNvSpPr>
            <a:spLocks/>
          </p:cNvSpPr>
          <p:nvPr/>
        </p:nvSpPr>
        <p:spPr bwMode="auto">
          <a:xfrm>
            <a:off x="7612063" y="2257425"/>
            <a:ext cx="271462" cy="395288"/>
          </a:xfrm>
          <a:custGeom>
            <a:avLst/>
            <a:gdLst/>
            <a:ahLst/>
            <a:cxnLst>
              <a:cxn ang="0">
                <a:pos x="151" y="28"/>
              </a:cxn>
              <a:cxn ang="0">
                <a:pos x="151" y="71"/>
              </a:cxn>
              <a:cxn ang="0">
                <a:pos x="151" y="141"/>
              </a:cxn>
              <a:cxn ang="0">
                <a:pos x="170" y="167"/>
              </a:cxn>
              <a:cxn ang="0">
                <a:pos x="170" y="222"/>
              </a:cxn>
              <a:cxn ang="0">
                <a:pos x="159" y="238"/>
              </a:cxn>
              <a:cxn ang="0">
                <a:pos x="151" y="238"/>
              </a:cxn>
              <a:cxn ang="0">
                <a:pos x="132" y="222"/>
              </a:cxn>
              <a:cxn ang="0">
                <a:pos x="82" y="222"/>
              </a:cxn>
              <a:cxn ang="0">
                <a:pos x="62" y="248"/>
              </a:cxn>
              <a:cxn ang="0">
                <a:pos x="19" y="238"/>
              </a:cxn>
              <a:cxn ang="0">
                <a:pos x="31" y="125"/>
              </a:cxn>
              <a:cxn ang="0">
                <a:pos x="0" y="114"/>
              </a:cxn>
              <a:cxn ang="0">
                <a:pos x="43" y="54"/>
              </a:cxn>
              <a:cxn ang="0">
                <a:pos x="108" y="0"/>
              </a:cxn>
              <a:cxn ang="0">
                <a:pos x="151" y="28"/>
              </a:cxn>
            </a:cxnLst>
            <a:rect l="0" t="0" r="r" b="b"/>
            <a:pathLst>
              <a:path w="171" h="249">
                <a:moveTo>
                  <a:pt x="151" y="28"/>
                </a:moveTo>
                <a:lnTo>
                  <a:pt x="151" y="71"/>
                </a:lnTo>
                <a:lnTo>
                  <a:pt x="151" y="141"/>
                </a:lnTo>
                <a:lnTo>
                  <a:pt x="170" y="167"/>
                </a:lnTo>
                <a:lnTo>
                  <a:pt x="170" y="222"/>
                </a:lnTo>
                <a:lnTo>
                  <a:pt x="159" y="238"/>
                </a:lnTo>
                <a:lnTo>
                  <a:pt x="151" y="238"/>
                </a:lnTo>
                <a:lnTo>
                  <a:pt x="132" y="222"/>
                </a:lnTo>
                <a:lnTo>
                  <a:pt x="82" y="222"/>
                </a:lnTo>
                <a:lnTo>
                  <a:pt x="62" y="248"/>
                </a:lnTo>
                <a:lnTo>
                  <a:pt x="19" y="238"/>
                </a:lnTo>
                <a:lnTo>
                  <a:pt x="31" y="125"/>
                </a:lnTo>
                <a:lnTo>
                  <a:pt x="0" y="114"/>
                </a:lnTo>
                <a:lnTo>
                  <a:pt x="43" y="54"/>
                </a:lnTo>
                <a:lnTo>
                  <a:pt x="108" y="0"/>
                </a:lnTo>
                <a:lnTo>
                  <a:pt x="151" y="28"/>
                </a:lnTo>
              </a:path>
            </a:pathLst>
          </a:custGeom>
          <a:pattFill prst="narVert">
            <a:fgClr>
              <a:schemeClr val="bg2"/>
            </a:fgClr>
            <a:bgClr>
              <a:schemeClr val="bg1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94" name="Freeform 22"/>
          <p:cNvSpPr>
            <a:spLocks/>
          </p:cNvSpPr>
          <p:nvPr/>
        </p:nvSpPr>
        <p:spPr bwMode="auto">
          <a:xfrm>
            <a:off x="5310188" y="3395663"/>
            <a:ext cx="377825" cy="257175"/>
          </a:xfrm>
          <a:custGeom>
            <a:avLst/>
            <a:gdLst/>
            <a:ahLst/>
            <a:cxnLst>
              <a:cxn ang="0">
                <a:pos x="19" y="161"/>
              </a:cxn>
              <a:cxn ang="0">
                <a:pos x="87" y="161"/>
              </a:cxn>
              <a:cxn ang="0">
                <a:pos x="113" y="161"/>
              </a:cxn>
              <a:cxn ang="0">
                <a:pos x="174" y="109"/>
              </a:cxn>
              <a:cxn ang="0">
                <a:pos x="200" y="109"/>
              </a:cxn>
              <a:cxn ang="0">
                <a:pos x="211" y="78"/>
              </a:cxn>
              <a:cxn ang="0">
                <a:pos x="230" y="94"/>
              </a:cxn>
              <a:cxn ang="0">
                <a:pos x="237" y="78"/>
              </a:cxn>
              <a:cxn ang="0">
                <a:pos x="237" y="52"/>
              </a:cxn>
              <a:cxn ang="0">
                <a:pos x="218" y="78"/>
              </a:cxn>
              <a:cxn ang="0">
                <a:pos x="218" y="52"/>
              </a:cxn>
              <a:cxn ang="0">
                <a:pos x="211" y="52"/>
              </a:cxn>
              <a:cxn ang="0">
                <a:pos x="218" y="26"/>
              </a:cxn>
              <a:cxn ang="0">
                <a:pos x="211" y="26"/>
              </a:cxn>
              <a:cxn ang="0">
                <a:pos x="180" y="26"/>
              </a:cxn>
              <a:cxn ang="0">
                <a:pos x="180" y="0"/>
              </a:cxn>
              <a:cxn ang="0">
                <a:pos x="150" y="0"/>
              </a:cxn>
              <a:cxn ang="0">
                <a:pos x="143" y="15"/>
              </a:cxn>
              <a:cxn ang="0">
                <a:pos x="0" y="41"/>
              </a:cxn>
              <a:cxn ang="0">
                <a:pos x="0" y="78"/>
              </a:cxn>
              <a:cxn ang="0">
                <a:pos x="0" y="161"/>
              </a:cxn>
              <a:cxn ang="0">
                <a:pos x="19" y="161"/>
              </a:cxn>
            </a:cxnLst>
            <a:rect l="0" t="0" r="r" b="b"/>
            <a:pathLst>
              <a:path w="238" h="162">
                <a:moveTo>
                  <a:pt x="19" y="161"/>
                </a:moveTo>
                <a:lnTo>
                  <a:pt x="87" y="161"/>
                </a:lnTo>
                <a:lnTo>
                  <a:pt x="113" y="161"/>
                </a:lnTo>
                <a:lnTo>
                  <a:pt x="174" y="109"/>
                </a:lnTo>
                <a:lnTo>
                  <a:pt x="200" y="109"/>
                </a:lnTo>
                <a:lnTo>
                  <a:pt x="211" y="78"/>
                </a:lnTo>
                <a:lnTo>
                  <a:pt x="230" y="94"/>
                </a:lnTo>
                <a:lnTo>
                  <a:pt x="237" y="78"/>
                </a:lnTo>
                <a:lnTo>
                  <a:pt x="237" y="52"/>
                </a:lnTo>
                <a:lnTo>
                  <a:pt x="218" y="78"/>
                </a:lnTo>
                <a:lnTo>
                  <a:pt x="218" y="52"/>
                </a:lnTo>
                <a:lnTo>
                  <a:pt x="211" y="52"/>
                </a:lnTo>
                <a:lnTo>
                  <a:pt x="218" y="26"/>
                </a:lnTo>
                <a:lnTo>
                  <a:pt x="211" y="26"/>
                </a:lnTo>
                <a:lnTo>
                  <a:pt x="180" y="26"/>
                </a:lnTo>
                <a:lnTo>
                  <a:pt x="180" y="0"/>
                </a:lnTo>
                <a:lnTo>
                  <a:pt x="150" y="0"/>
                </a:lnTo>
                <a:lnTo>
                  <a:pt x="143" y="15"/>
                </a:lnTo>
                <a:lnTo>
                  <a:pt x="0" y="41"/>
                </a:lnTo>
                <a:lnTo>
                  <a:pt x="0" y="78"/>
                </a:lnTo>
                <a:lnTo>
                  <a:pt x="0" y="161"/>
                </a:lnTo>
                <a:lnTo>
                  <a:pt x="19" y="161"/>
                </a:lnTo>
              </a:path>
            </a:pathLst>
          </a:custGeom>
          <a:solidFill>
            <a:srgbClr val="FFFFFF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95" name="Freeform 23"/>
          <p:cNvSpPr>
            <a:spLocks/>
          </p:cNvSpPr>
          <p:nvPr/>
        </p:nvSpPr>
        <p:spPr bwMode="auto">
          <a:xfrm>
            <a:off x="5310188" y="3395663"/>
            <a:ext cx="387350" cy="266700"/>
          </a:xfrm>
          <a:custGeom>
            <a:avLst/>
            <a:gdLst/>
            <a:ahLst/>
            <a:cxnLst>
              <a:cxn ang="0">
                <a:pos x="19" y="167"/>
              </a:cxn>
              <a:cxn ang="0">
                <a:pos x="89" y="167"/>
              </a:cxn>
              <a:cxn ang="0">
                <a:pos x="116" y="167"/>
              </a:cxn>
              <a:cxn ang="0">
                <a:pos x="178" y="113"/>
              </a:cxn>
              <a:cxn ang="0">
                <a:pos x="205" y="113"/>
              </a:cxn>
              <a:cxn ang="0">
                <a:pos x="216" y="81"/>
              </a:cxn>
              <a:cxn ang="0">
                <a:pos x="236" y="97"/>
              </a:cxn>
              <a:cxn ang="0">
                <a:pos x="243" y="81"/>
              </a:cxn>
              <a:cxn ang="0">
                <a:pos x="243" y="54"/>
              </a:cxn>
              <a:cxn ang="0">
                <a:pos x="224" y="81"/>
              </a:cxn>
              <a:cxn ang="0">
                <a:pos x="224" y="54"/>
              </a:cxn>
              <a:cxn ang="0">
                <a:pos x="216" y="54"/>
              </a:cxn>
              <a:cxn ang="0">
                <a:pos x="224" y="27"/>
              </a:cxn>
              <a:cxn ang="0">
                <a:pos x="216" y="27"/>
              </a:cxn>
              <a:cxn ang="0">
                <a:pos x="185" y="27"/>
              </a:cxn>
              <a:cxn ang="0">
                <a:pos x="185" y="0"/>
              </a:cxn>
              <a:cxn ang="0">
                <a:pos x="154" y="0"/>
              </a:cxn>
              <a:cxn ang="0">
                <a:pos x="147" y="16"/>
              </a:cxn>
              <a:cxn ang="0">
                <a:pos x="0" y="43"/>
              </a:cxn>
              <a:cxn ang="0">
                <a:pos x="0" y="81"/>
              </a:cxn>
              <a:cxn ang="0">
                <a:pos x="0" y="167"/>
              </a:cxn>
              <a:cxn ang="0">
                <a:pos x="19" y="167"/>
              </a:cxn>
            </a:cxnLst>
            <a:rect l="0" t="0" r="r" b="b"/>
            <a:pathLst>
              <a:path w="244" h="168">
                <a:moveTo>
                  <a:pt x="19" y="167"/>
                </a:moveTo>
                <a:lnTo>
                  <a:pt x="89" y="167"/>
                </a:lnTo>
                <a:lnTo>
                  <a:pt x="116" y="167"/>
                </a:lnTo>
                <a:lnTo>
                  <a:pt x="178" y="113"/>
                </a:lnTo>
                <a:lnTo>
                  <a:pt x="205" y="113"/>
                </a:lnTo>
                <a:lnTo>
                  <a:pt x="216" y="81"/>
                </a:lnTo>
                <a:lnTo>
                  <a:pt x="236" y="97"/>
                </a:lnTo>
                <a:lnTo>
                  <a:pt x="243" y="81"/>
                </a:lnTo>
                <a:lnTo>
                  <a:pt x="243" y="54"/>
                </a:lnTo>
                <a:lnTo>
                  <a:pt x="224" y="81"/>
                </a:lnTo>
                <a:lnTo>
                  <a:pt x="224" y="54"/>
                </a:lnTo>
                <a:lnTo>
                  <a:pt x="216" y="54"/>
                </a:lnTo>
                <a:lnTo>
                  <a:pt x="224" y="27"/>
                </a:lnTo>
                <a:lnTo>
                  <a:pt x="216" y="27"/>
                </a:lnTo>
                <a:lnTo>
                  <a:pt x="185" y="27"/>
                </a:lnTo>
                <a:lnTo>
                  <a:pt x="185" y="0"/>
                </a:lnTo>
                <a:lnTo>
                  <a:pt x="154" y="0"/>
                </a:lnTo>
                <a:lnTo>
                  <a:pt x="147" y="16"/>
                </a:lnTo>
                <a:lnTo>
                  <a:pt x="0" y="43"/>
                </a:lnTo>
                <a:lnTo>
                  <a:pt x="0" y="81"/>
                </a:lnTo>
                <a:lnTo>
                  <a:pt x="0" y="167"/>
                </a:lnTo>
                <a:lnTo>
                  <a:pt x="19" y="167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96" name="Freeform 24"/>
          <p:cNvSpPr>
            <a:spLocks/>
          </p:cNvSpPr>
          <p:nvPr/>
        </p:nvSpPr>
        <p:spPr bwMode="auto">
          <a:xfrm>
            <a:off x="6138863" y="1779588"/>
            <a:ext cx="334962" cy="385762"/>
          </a:xfrm>
          <a:custGeom>
            <a:avLst/>
            <a:gdLst/>
            <a:ahLst/>
            <a:cxnLst>
              <a:cxn ang="0">
                <a:pos x="18" y="26"/>
              </a:cxn>
              <a:cxn ang="0">
                <a:pos x="105" y="53"/>
              </a:cxn>
              <a:cxn ang="0">
                <a:pos x="161" y="37"/>
              </a:cxn>
              <a:cxn ang="0">
                <a:pos x="210" y="53"/>
              </a:cxn>
              <a:cxn ang="0">
                <a:pos x="154" y="216"/>
              </a:cxn>
              <a:cxn ang="0">
                <a:pos x="143" y="216"/>
              </a:cxn>
              <a:cxn ang="0">
                <a:pos x="135" y="216"/>
              </a:cxn>
              <a:cxn ang="0">
                <a:pos x="123" y="216"/>
              </a:cxn>
              <a:cxn ang="0">
                <a:pos x="117" y="216"/>
              </a:cxn>
              <a:cxn ang="0">
                <a:pos x="105" y="200"/>
              </a:cxn>
              <a:cxn ang="0">
                <a:pos x="68" y="242"/>
              </a:cxn>
              <a:cxn ang="0">
                <a:pos x="49" y="242"/>
              </a:cxn>
              <a:cxn ang="0">
                <a:pos x="11" y="242"/>
              </a:cxn>
              <a:cxn ang="0">
                <a:pos x="18" y="216"/>
              </a:cxn>
              <a:cxn ang="0">
                <a:pos x="0" y="0"/>
              </a:cxn>
              <a:cxn ang="0">
                <a:pos x="18" y="26"/>
              </a:cxn>
            </a:cxnLst>
            <a:rect l="0" t="0" r="r" b="b"/>
            <a:pathLst>
              <a:path w="211" h="243">
                <a:moveTo>
                  <a:pt x="18" y="26"/>
                </a:moveTo>
                <a:lnTo>
                  <a:pt x="105" y="53"/>
                </a:lnTo>
                <a:lnTo>
                  <a:pt x="161" y="37"/>
                </a:lnTo>
                <a:lnTo>
                  <a:pt x="210" y="53"/>
                </a:lnTo>
                <a:lnTo>
                  <a:pt x="154" y="216"/>
                </a:lnTo>
                <a:lnTo>
                  <a:pt x="143" y="216"/>
                </a:lnTo>
                <a:lnTo>
                  <a:pt x="135" y="216"/>
                </a:lnTo>
                <a:lnTo>
                  <a:pt x="123" y="216"/>
                </a:lnTo>
                <a:lnTo>
                  <a:pt x="117" y="216"/>
                </a:lnTo>
                <a:lnTo>
                  <a:pt x="105" y="200"/>
                </a:lnTo>
                <a:lnTo>
                  <a:pt x="68" y="242"/>
                </a:lnTo>
                <a:lnTo>
                  <a:pt x="49" y="242"/>
                </a:lnTo>
                <a:lnTo>
                  <a:pt x="11" y="242"/>
                </a:lnTo>
                <a:lnTo>
                  <a:pt x="18" y="216"/>
                </a:lnTo>
                <a:lnTo>
                  <a:pt x="0" y="0"/>
                </a:lnTo>
                <a:lnTo>
                  <a:pt x="18" y="26"/>
                </a:lnTo>
              </a:path>
            </a:pathLst>
          </a:custGeom>
          <a:solidFill>
            <a:srgbClr val="FFFFFF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97" name="Freeform 25"/>
          <p:cNvSpPr>
            <a:spLocks/>
          </p:cNvSpPr>
          <p:nvPr/>
        </p:nvSpPr>
        <p:spPr bwMode="auto">
          <a:xfrm>
            <a:off x="6138863" y="1779588"/>
            <a:ext cx="344487" cy="395287"/>
          </a:xfrm>
          <a:custGeom>
            <a:avLst/>
            <a:gdLst/>
            <a:ahLst/>
            <a:cxnLst>
              <a:cxn ang="0">
                <a:pos x="19" y="27"/>
              </a:cxn>
              <a:cxn ang="0">
                <a:pos x="108" y="54"/>
              </a:cxn>
              <a:cxn ang="0">
                <a:pos x="166" y="38"/>
              </a:cxn>
              <a:cxn ang="0">
                <a:pos x="216" y="54"/>
              </a:cxn>
              <a:cxn ang="0">
                <a:pos x="158" y="221"/>
              </a:cxn>
              <a:cxn ang="0">
                <a:pos x="147" y="221"/>
              </a:cxn>
              <a:cxn ang="0">
                <a:pos x="139" y="221"/>
              </a:cxn>
              <a:cxn ang="0">
                <a:pos x="127" y="221"/>
              </a:cxn>
              <a:cxn ang="0">
                <a:pos x="120" y="221"/>
              </a:cxn>
              <a:cxn ang="0">
                <a:pos x="108" y="205"/>
              </a:cxn>
              <a:cxn ang="0">
                <a:pos x="70" y="248"/>
              </a:cxn>
              <a:cxn ang="0">
                <a:pos x="50" y="248"/>
              </a:cxn>
              <a:cxn ang="0">
                <a:pos x="11" y="248"/>
              </a:cxn>
              <a:cxn ang="0">
                <a:pos x="19" y="221"/>
              </a:cxn>
              <a:cxn ang="0">
                <a:pos x="0" y="0"/>
              </a:cxn>
              <a:cxn ang="0">
                <a:pos x="19" y="27"/>
              </a:cxn>
            </a:cxnLst>
            <a:rect l="0" t="0" r="r" b="b"/>
            <a:pathLst>
              <a:path w="217" h="249">
                <a:moveTo>
                  <a:pt x="19" y="27"/>
                </a:moveTo>
                <a:lnTo>
                  <a:pt x="108" y="54"/>
                </a:lnTo>
                <a:lnTo>
                  <a:pt x="166" y="38"/>
                </a:lnTo>
                <a:lnTo>
                  <a:pt x="216" y="54"/>
                </a:lnTo>
                <a:lnTo>
                  <a:pt x="158" y="221"/>
                </a:lnTo>
                <a:lnTo>
                  <a:pt x="147" y="221"/>
                </a:lnTo>
                <a:lnTo>
                  <a:pt x="139" y="221"/>
                </a:lnTo>
                <a:lnTo>
                  <a:pt x="127" y="221"/>
                </a:lnTo>
                <a:lnTo>
                  <a:pt x="120" y="221"/>
                </a:lnTo>
                <a:lnTo>
                  <a:pt x="108" y="205"/>
                </a:lnTo>
                <a:lnTo>
                  <a:pt x="70" y="248"/>
                </a:lnTo>
                <a:lnTo>
                  <a:pt x="50" y="248"/>
                </a:lnTo>
                <a:lnTo>
                  <a:pt x="11" y="248"/>
                </a:lnTo>
                <a:lnTo>
                  <a:pt x="19" y="221"/>
                </a:lnTo>
                <a:lnTo>
                  <a:pt x="0" y="0"/>
                </a:lnTo>
                <a:lnTo>
                  <a:pt x="19" y="27"/>
                </a:lnTo>
              </a:path>
            </a:pathLst>
          </a:custGeom>
          <a:solidFill>
            <a:srgbClr val="969696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98" name="Freeform 26"/>
          <p:cNvSpPr>
            <a:spLocks/>
          </p:cNvSpPr>
          <p:nvPr/>
        </p:nvSpPr>
        <p:spPr bwMode="auto">
          <a:xfrm>
            <a:off x="6824663" y="3438525"/>
            <a:ext cx="655637" cy="523875"/>
          </a:xfrm>
          <a:custGeom>
            <a:avLst/>
            <a:gdLst/>
            <a:ahLst/>
            <a:cxnLst>
              <a:cxn ang="0">
                <a:pos x="287" y="217"/>
              </a:cxn>
              <a:cxn ang="0">
                <a:pos x="313" y="181"/>
              </a:cxn>
              <a:cxn ang="0">
                <a:pos x="313" y="164"/>
              </a:cxn>
              <a:cxn ang="0">
                <a:pos x="344" y="148"/>
              </a:cxn>
              <a:cxn ang="0">
                <a:pos x="363" y="164"/>
              </a:cxn>
              <a:cxn ang="0">
                <a:pos x="412" y="164"/>
              </a:cxn>
              <a:cxn ang="0">
                <a:pos x="401" y="164"/>
              </a:cxn>
              <a:cxn ang="0">
                <a:pos x="375" y="148"/>
              </a:cxn>
              <a:cxn ang="0">
                <a:pos x="363" y="95"/>
              </a:cxn>
              <a:cxn ang="0">
                <a:pos x="344" y="84"/>
              </a:cxn>
              <a:cxn ang="0">
                <a:pos x="325" y="54"/>
              </a:cxn>
              <a:cxn ang="0">
                <a:pos x="287" y="84"/>
              </a:cxn>
              <a:cxn ang="0">
                <a:pos x="275" y="54"/>
              </a:cxn>
              <a:cxn ang="0">
                <a:pos x="206" y="16"/>
              </a:cxn>
              <a:cxn ang="0">
                <a:pos x="187" y="0"/>
              </a:cxn>
              <a:cxn ang="0">
                <a:pos x="150" y="16"/>
              </a:cxn>
              <a:cxn ang="0">
                <a:pos x="130" y="0"/>
              </a:cxn>
              <a:cxn ang="0">
                <a:pos x="100" y="0"/>
              </a:cxn>
              <a:cxn ang="0">
                <a:pos x="69" y="54"/>
              </a:cxn>
              <a:cxn ang="0">
                <a:pos x="50" y="70"/>
              </a:cxn>
              <a:cxn ang="0">
                <a:pos x="50" y="43"/>
              </a:cxn>
              <a:cxn ang="0">
                <a:pos x="32" y="54"/>
              </a:cxn>
              <a:cxn ang="0">
                <a:pos x="0" y="164"/>
              </a:cxn>
              <a:cxn ang="0">
                <a:pos x="32" y="244"/>
              </a:cxn>
              <a:cxn ang="0">
                <a:pos x="24" y="329"/>
              </a:cxn>
              <a:cxn ang="0">
                <a:pos x="50" y="312"/>
              </a:cxn>
              <a:cxn ang="0">
                <a:pos x="61" y="286"/>
              </a:cxn>
              <a:cxn ang="0">
                <a:pos x="89" y="286"/>
              </a:cxn>
              <a:cxn ang="0">
                <a:pos x="111" y="329"/>
              </a:cxn>
              <a:cxn ang="0">
                <a:pos x="130" y="329"/>
              </a:cxn>
              <a:cxn ang="0">
                <a:pos x="150" y="302"/>
              </a:cxn>
              <a:cxn ang="0">
                <a:pos x="157" y="286"/>
              </a:cxn>
              <a:cxn ang="0">
                <a:pos x="176" y="270"/>
              </a:cxn>
              <a:cxn ang="0">
                <a:pos x="238" y="217"/>
              </a:cxn>
              <a:cxn ang="0">
                <a:pos x="244" y="244"/>
              </a:cxn>
              <a:cxn ang="0">
                <a:pos x="294" y="259"/>
              </a:cxn>
              <a:cxn ang="0">
                <a:pos x="287" y="217"/>
              </a:cxn>
            </a:cxnLst>
            <a:rect l="0" t="0" r="r" b="b"/>
            <a:pathLst>
              <a:path w="413" h="330">
                <a:moveTo>
                  <a:pt x="287" y="217"/>
                </a:moveTo>
                <a:lnTo>
                  <a:pt x="313" y="181"/>
                </a:lnTo>
                <a:lnTo>
                  <a:pt x="313" y="164"/>
                </a:lnTo>
                <a:lnTo>
                  <a:pt x="344" y="148"/>
                </a:lnTo>
                <a:lnTo>
                  <a:pt x="363" y="164"/>
                </a:lnTo>
                <a:lnTo>
                  <a:pt x="412" y="164"/>
                </a:lnTo>
                <a:lnTo>
                  <a:pt x="401" y="164"/>
                </a:lnTo>
                <a:lnTo>
                  <a:pt x="375" y="148"/>
                </a:lnTo>
                <a:lnTo>
                  <a:pt x="363" y="95"/>
                </a:lnTo>
                <a:lnTo>
                  <a:pt x="344" y="84"/>
                </a:lnTo>
                <a:lnTo>
                  <a:pt x="325" y="54"/>
                </a:lnTo>
                <a:lnTo>
                  <a:pt x="287" y="84"/>
                </a:lnTo>
                <a:lnTo>
                  <a:pt x="275" y="54"/>
                </a:lnTo>
                <a:lnTo>
                  <a:pt x="206" y="16"/>
                </a:lnTo>
                <a:lnTo>
                  <a:pt x="187" y="0"/>
                </a:lnTo>
                <a:lnTo>
                  <a:pt x="150" y="16"/>
                </a:lnTo>
                <a:lnTo>
                  <a:pt x="130" y="0"/>
                </a:lnTo>
                <a:lnTo>
                  <a:pt x="100" y="0"/>
                </a:lnTo>
                <a:lnTo>
                  <a:pt x="69" y="54"/>
                </a:lnTo>
                <a:lnTo>
                  <a:pt x="50" y="70"/>
                </a:lnTo>
                <a:lnTo>
                  <a:pt x="50" y="43"/>
                </a:lnTo>
                <a:lnTo>
                  <a:pt x="32" y="54"/>
                </a:lnTo>
                <a:lnTo>
                  <a:pt x="0" y="164"/>
                </a:lnTo>
                <a:lnTo>
                  <a:pt x="32" y="244"/>
                </a:lnTo>
                <a:lnTo>
                  <a:pt x="24" y="329"/>
                </a:lnTo>
                <a:lnTo>
                  <a:pt x="50" y="312"/>
                </a:lnTo>
                <a:lnTo>
                  <a:pt x="61" y="286"/>
                </a:lnTo>
                <a:lnTo>
                  <a:pt x="89" y="286"/>
                </a:lnTo>
                <a:lnTo>
                  <a:pt x="111" y="329"/>
                </a:lnTo>
                <a:lnTo>
                  <a:pt x="130" y="329"/>
                </a:lnTo>
                <a:lnTo>
                  <a:pt x="150" y="302"/>
                </a:lnTo>
                <a:lnTo>
                  <a:pt x="157" y="286"/>
                </a:lnTo>
                <a:lnTo>
                  <a:pt x="176" y="270"/>
                </a:lnTo>
                <a:lnTo>
                  <a:pt x="238" y="217"/>
                </a:lnTo>
                <a:lnTo>
                  <a:pt x="244" y="244"/>
                </a:lnTo>
                <a:lnTo>
                  <a:pt x="294" y="259"/>
                </a:lnTo>
                <a:lnTo>
                  <a:pt x="287" y="217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99" name="Freeform 27" descr="20%"/>
          <p:cNvSpPr>
            <a:spLocks/>
          </p:cNvSpPr>
          <p:nvPr/>
        </p:nvSpPr>
        <p:spPr bwMode="auto">
          <a:xfrm>
            <a:off x="6824663" y="3438525"/>
            <a:ext cx="665162" cy="533400"/>
          </a:xfrm>
          <a:custGeom>
            <a:avLst/>
            <a:gdLst/>
            <a:ahLst/>
            <a:cxnLst>
              <a:cxn ang="0">
                <a:pos x="291" y="221"/>
              </a:cxn>
              <a:cxn ang="0">
                <a:pos x="318" y="184"/>
              </a:cxn>
              <a:cxn ang="0">
                <a:pos x="318" y="167"/>
              </a:cxn>
              <a:cxn ang="0">
                <a:pos x="349" y="151"/>
              </a:cxn>
              <a:cxn ang="0">
                <a:pos x="368" y="167"/>
              </a:cxn>
              <a:cxn ang="0">
                <a:pos x="418" y="167"/>
              </a:cxn>
              <a:cxn ang="0">
                <a:pos x="407" y="167"/>
              </a:cxn>
              <a:cxn ang="0">
                <a:pos x="380" y="151"/>
              </a:cxn>
              <a:cxn ang="0">
                <a:pos x="368" y="97"/>
              </a:cxn>
              <a:cxn ang="0">
                <a:pos x="349" y="86"/>
              </a:cxn>
              <a:cxn ang="0">
                <a:pos x="330" y="55"/>
              </a:cxn>
              <a:cxn ang="0">
                <a:pos x="291" y="86"/>
              </a:cxn>
              <a:cxn ang="0">
                <a:pos x="279" y="55"/>
              </a:cxn>
              <a:cxn ang="0">
                <a:pos x="209" y="16"/>
              </a:cxn>
              <a:cxn ang="0">
                <a:pos x="190" y="0"/>
              </a:cxn>
              <a:cxn ang="0">
                <a:pos x="152" y="16"/>
              </a:cxn>
              <a:cxn ang="0">
                <a:pos x="132" y="0"/>
              </a:cxn>
              <a:cxn ang="0">
                <a:pos x="101" y="0"/>
              </a:cxn>
              <a:cxn ang="0">
                <a:pos x="70" y="55"/>
              </a:cxn>
              <a:cxn ang="0">
                <a:pos x="51" y="71"/>
              </a:cxn>
              <a:cxn ang="0">
                <a:pos x="51" y="44"/>
              </a:cxn>
              <a:cxn ang="0">
                <a:pos x="32" y="55"/>
              </a:cxn>
              <a:cxn ang="0">
                <a:pos x="0" y="167"/>
              </a:cxn>
              <a:cxn ang="0">
                <a:pos x="32" y="248"/>
              </a:cxn>
              <a:cxn ang="0">
                <a:pos x="24" y="335"/>
              </a:cxn>
              <a:cxn ang="0">
                <a:pos x="51" y="318"/>
              </a:cxn>
              <a:cxn ang="0">
                <a:pos x="62" y="291"/>
              </a:cxn>
              <a:cxn ang="0">
                <a:pos x="90" y="291"/>
              </a:cxn>
              <a:cxn ang="0">
                <a:pos x="113" y="335"/>
              </a:cxn>
              <a:cxn ang="0">
                <a:pos x="132" y="335"/>
              </a:cxn>
              <a:cxn ang="0">
                <a:pos x="152" y="307"/>
              </a:cxn>
              <a:cxn ang="0">
                <a:pos x="159" y="291"/>
              </a:cxn>
              <a:cxn ang="0">
                <a:pos x="179" y="275"/>
              </a:cxn>
              <a:cxn ang="0">
                <a:pos x="241" y="221"/>
              </a:cxn>
              <a:cxn ang="0">
                <a:pos x="248" y="248"/>
              </a:cxn>
              <a:cxn ang="0">
                <a:pos x="298" y="264"/>
              </a:cxn>
              <a:cxn ang="0">
                <a:pos x="291" y="221"/>
              </a:cxn>
            </a:cxnLst>
            <a:rect l="0" t="0" r="r" b="b"/>
            <a:pathLst>
              <a:path w="419" h="336">
                <a:moveTo>
                  <a:pt x="291" y="221"/>
                </a:moveTo>
                <a:lnTo>
                  <a:pt x="318" y="184"/>
                </a:lnTo>
                <a:lnTo>
                  <a:pt x="318" y="167"/>
                </a:lnTo>
                <a:lnTo>
                  <a:pt x="349" y="151"/>
                </a:lnTo>
                <a:lnTo>
                  <a:pt x="368" y="167"/>
                </a:lnTo>
                <a:lnTo>
                  <a:pt x="418" y="167"/>
                </a:lnTo>
                <a:lnTo>
                  <a:pt x="407" y="167"/>
                </a:lnTo>
                <a:lnTo>
                  <a:pt x="380" y="151"/>
                </a:lnTo>
                <a:lnTo>
                  <a:pt x="368" y="97"/>
                </a:lnTo>
                <a:lnTo>
                  <a:pt x="349" y="86"/>
                </a:lnTo>
                <a:lnTo>
                  <a:pt x="330" y="55"/>
                </a:lnTo>
                <a:lnTo>
                  <a:pt x="291" y="86"/>
                </a:lnTo>
                <a:lnTo>
                  <a:pt x="279" y="55"/>
                </a:lnTo>
                <a:lnTo>
                  <a:pt x="209" y="16"/>
                </a:lnTo>
                <a:lnTo>
                  <a:pt x="190" y="0"/>
                </a:lnTo>
                <a:lnTo>
                  <a:pt x="152" y="16"/>
                </a:lnTo>
                <a:lnTo>
                  <a:pt x="132" y="0"/>
                </a:lnTo>
                <a:lnTo>
                  <a:pt x="101" y="0"/>
                </a:lnTo>
                <a:lnTo>
                  <a:pt x="70" y="55"/>
                </a:lnTo>
                <a:lnTo>
                  <a:pt x="51" y="71"/>
                </a:lnTo>
                <a:lnTo>
                  <a:pt x="51" y="44"/>
                </a:lnTo>
                <a:lnTo>
                  <a:pt x="32" y="55"/>
                </a:lnTo>
                <a:lnTo>
                  <a:pt x="0" y="167"/>
                </a:lnTo>
                <a:lnTo>
                  <a:pt x="32" y="248"/>
                </a:lnTo>
                <a:lnTo>
                  <a:pt x="24" y="335"/>
                </a:lnTo>
                <a:lnTo>
                  <a:pt x="51" y="318"/>
                </a:lnTo>
                <a:lnTo>
                  <a:pt x="62" y="291"/>
                </a:lnTo>
                <a:lnTo>
                  <a:pt x="90" y="291"/>
                </a:lnTo>
                <a:lnTo>
                  <a:pt x="113" y="335"/>
                </a:lnTo>
                <a:lnTo>
                  <a:pt x="132" y="335"/>
                </a:lnTo>
                <a:lnTo>
                  <a:pt x="152" y="307"/>
                </a:lnTo>
                <a:lnTo>
                  <a:pt x="159" y="291"/>
                </a:lnTo>
                <a:lnTo>
                  <a:pt x="179" y="275"/>
                </a:lnTo>
                <a:lnTo>
                  <a:pt x="241" y="221"/>
                </a:lnTo>
                <a:lnTo>
                  <a:pt x="248" y="248"/>
                </a:lnTo>
                <a:lnTo>
                  <a:pt x="298" y="264"/>
                </a:lnTo>
                <a:lnTo>
                  <a:pt x="291" y="221"/>
                </a:lnTo>
              </a:path>
            </a:pathLst>
          </a:custGeom>
          <a:pattFill prst="pct20">
            <a:fgClr>
              <a:schemeClr val="tx1"/>
            </a:fgClr>
            <a:bgClr>
              <a:srgbClr val="FFFFFF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00" name="Freeform 28"/>
          <p:cNvSpPr>
            <a:spLocks/>
          </p:cNvSpPr>
          <p:nvPr/>
        </p:nvSpPr>
        <p:spPr bwMode="auto">
          <a:xfrm>
            <a:off x="3578225" y="2917825"/>
            <a:ext cx="544513" cy="709613"/>
          </a:xfrm>
          <a:custGeom>
            <a:avLst/>
            <a:gdLst/>
            <a:ahLst/>
            <a:cxnLst>
              <a:cxn ang="0">
                <a:pos x="49" y="175"/>
              </a:cxn>
              <a:cxn ang="0">
                <a:pos x="61" y="106"/>
              </a:cxn>
              <a:cxn ang="0">
                <a:pos x="98" y="121"/>
              </a:cxn>
              <a:cxn ang="0">
                <a:pos x="118" y="106"/>
              </a:cxn>
              <a:cxn ang="0">
                <a:pos x="98" y="10"/>
              </a:cxn>
              <a:cxn ang="0">
                <a:pos x="118" y="0"/>
              </a:cxn>
              <a:cxn ang="0">
                <a:pos x="281" y="164"/>
              </a:cxn>
              <a:cxn ang="0">
                <a:pos x="342" y="228"/>
              </a:cxn>
              <a:cxn ang="0">
                <a:pos x="262" y="409"/>
              </a:cxn>
              <a:cxn ang="0">
                <a:pos x="255" y="419"/>
              </a:cxn>
              <a:cxn ang="0">
                <a:pos x="244" y="409"/>
              </a:cxn>
              <a:cxn ang="0">
                <a:pos x="236" y="419"/>
              </a:cxn>
              <a:cxn ang="0">
                <a:pos x="224" y="409"/>
              </a:cxn>
              <a:cxn ang="0">
                <a:pos x="216" y="435"/>
              </a:cxn>
              <a:cxn ang="0">
                <a:pos x="205" y="435"/>
              </a:cxn>
              <a:cxn ang="0">
                <a:pos x="194" y="446"/>
              </a:cxn>
              <a:cxn ang="0">
                <a:pos x="194" y="435"/>
              </a:cxn>
              <a:cxn ang="0">
                <a:pos x="174" y="435"/>
              </a:cxn>
              <a:cxn ang="0">
                <a:pos x="155" y="419"/>
              </a:cxn>
              <a:cxn ang="0">
                <a:pos x="137" y="419"/>
              </a:cxn>
              <a:cxn ang="0">
                <a:pos x="148" y="409"/>
              </a:cxn>
              <a:cxn ang="0">
                <a:pos x="137" y="409"/>
              </a:cxn>
              <a:cxn ang="0">
                <a:pos x="129" y="393"/>
              </a:cxn>
              <a:cxn ang="0">
                <a:pos x="118" y="409"/>
              </a:cxn>
              <a:cxn ang="0">
                <a:pos x="118" y="377"/>
              </a:cxn>
              <a:cxn ang="0">
                <a:pos x="98" y="393"/>
              </a:cxn>
              <a:cxn ang="0">
                <a:pos x="98" y="409"/>
              </a:cxn>
              <a:cxn ang="0">
                <a:pos x="69" y="409"/>
              </a:cxn>
              <a:cxn ang="0">
                <a:pos x="61" y="435"/>
              </a:cxn>
              <a:cxn ang="0">
                <a:pos x="19" y="393"/>
              </a:cxn>
              <a:cxn ang="0">
                <a:pos x="30" y="350"/>
              </a:cxn>
              <a:cxn ang="0">
                <a:pos x="41" y="350"/>
              </a:cxn>
              <a:cxn ang="0">
                <a:pos x="0" y="228"/>
              </a:cxn>
              <a:cxn ang="0">
                <a:pos x="19" y="191"/>
              </a:cxn>
              <a:cxn ang="0">
                <a:pos x="49" y="175"/>
              </a:cxn>
            </a:cxnLst>
            <a:rect l="0" t="0" r="r" b="b"/>
            <a:pathLst>
              <a:path w="343" h="447">
                <a:moveTo>
                  <a:pt x="49" y="175"/>
                </a:moveTo>
                <a:lnTo>
                  <a:pt x="61" y="106"/>
                </a:lnTo>
                <a:lnTo>
                  <a:pt x="98" y="121"/>
                </a:lnTo>
                <a:lnTo>
                  <a:pt x="118" y="106"/>
                </a:lnTo>
                <a:lnTo>
                  <a:pt x="98" y="10"/>
                </a:lnTo>
                <a:lnTo>
                  <a:pt x="118" y="0"/>
                </a:lnTo>
                <a:lnTo>
                  <a:pt x="281" y="164"/>
                </a:lnTo>
                <a:lnTo>
                  <a:pt x="342" y="228"/>
                </a:lnTo>
                <a:lnTo>
                  <a:pt x="262" y="409"/>
                </a:lnTo>
                <a:lnTo>
                  <a:pt x="255" y="419"/>
                </a:lnTo>
                <a:lnTo>
                  <a:pt x="244" y="409"/>
                </a:lnTo>
                <a:lnTo>
                  <a:pt x="236" y="419"/>
                </a:lnTo>
                <a:lnTo>
                  <a:pt x="224" y="409"/>
                </a:lnTo>
                <a:lnTo>
                  <a:pt x="216" y="435"/>
                </a:lnTo>
                <a:lnTo>
                  <a:pt x="205" y="435"/>
                </a:lnTo>
                <a:lnTo>
                  <a:pt x="194" y="446"/>
                </a:lnTo>
                <a:lnTo>
                  <a:pt x="194" y="435"/>
                </a:lnTo>
                <a:lnTo>
                  <a:pt x="174" y="435"/>
                </a:lnTo>
                <a:lnTo>
                  <a:pt x="155" y="419"/>
                </a:lnTo>
                <a:lnTo>
                  <a:pt x="137" y="419"/>
                </a:lnTo>
                <a:lnTo>
                  <a:pt x="148" y="409"/>
                </a:lnTo>
                <a:lnTo>
                  <a:pt x="137" y="409"/>
                </a:lnTo>
                <a:lnTo>
                  <a:pt x="129" y="393"/>
                </a:lnTo>
                <a:lnTo>
                  <a:pt x="118" y="409"/>
                </a:lnTo>
                <a:lnTo>
                  <a:pt x="118" y="377"/>
                </a:lnTo>
                <a:lnTo>
                  <a:pt x="98" y="393"/>
                </a:lnTo>
                <a:lnTo>
                  <a:pt x="98" y="409"/>
                </a:lnTo>
                <a:lnTo>
                  <a:pt x="69" y="409"/>
                </a:lnTo>
                <a:lnTo>
                  <a:pt x="61" y="435"/>
                </a:lnTo>
                <a:lnTo>
                  <a:pt x="19" y="393"/>
                </a:lnTo>
                <a:lnTo>
                  <a:pt x="30" y="350"/>
                </a:lnTo>
                <a:lnTo>
                  <a:pt x="41" y="350"/>
                </a:lnTo>
                <a:lnTo>
                  <a:pt x="0" y="228"/>
                </a:lnTo>
                <a:lnTo>
                  <a:pt x="19" y="191"/>
                </a:lnTo>
                <a:lnTo>
                  <a:pt x="49" y="175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01" name="Freeform 29"/>
          <p:cNvSpPr>
            <a:spLocks/>
          </p:cNvSpPr>
          <p:nvPr/>
        </p:nvSpPr>
        <p:spPr bwMode="auto">
          <a:xfrm>
            <a:off x="3578225" y="2917825"/>
            <a:ext cx="554038" cy="719138"/>
          </a:xfrm>
          <a:custGeom>
            <a:avLst/>
            <a:gdLst/>
            <a:ahLst/>
            <a:cxnLst>
              <a:cxn ang="0">
                <a:pos x="50" y="177"/>
              </a:cxn>
              <a:cxn ang="0">
                <a:pos x="62" y="107"/>
              </a:cxn>
              <a:cxn ang="0">
                <a:pos x="100" y="123"/>
              </a:cxn>
              <a:cxn ang="0">
                <a:pos x="120" y="107"/>
              </a:cxn>
              <a:cxn ang="0">
                <a:pos x="100" y="10"/>
              </a:cxn>
              <a:cxn ang="0">
                <a:pos x="120" y="0"/>
              </a:cxn>
              <a:cxn ang="0">
                <a:pos x="286" y="166"/>
              </a:cxn>
              <a:cxn ang="0">
                <a:pos x="348" y="231"/>
              </a:cxn>
              <a:cxn ang="0">
                <a:pos x="267" y="414"/>
              </a:cxn>
              <a:cxn ang="0">
                <a:pos x="259" y="425"/>
              </a:cxn>
              <a:cxn ang="0">
                <a:pos x="248" y="414"/>
              </a:cxn>
              <a:cxn ang="0">
                <a:pos x="240" y="425"/>
              </a:cxn>
              <a:cxn ang="0">
                <a:pos x="228" y="414"/>
              </a:cxn>
              <a:cxn ang="0">
                <a:pos x="220" y="441"/>
              </a:cxn>
              <a:cxn ang="0">
                <a:pos x="209" y="441"/>
              </a:cxn>
              <a:cxn ang="0">
                <a:pos x="197" y="452"/>
              </a:cxn>
              <a:cxn ang="0">
                <a:pos x="197" y="441"/>
              </a:cxn>
              <a:cxn ang="0">
                <a:pos x="177" y="441"/>
              </a:cxn>
              <a:cxn ang="0">
                <a:pos x="158" y="425"/>
              </a:cxn>
              <a:cxn ang="0">
                <a:pos x="139" y="425"/>
              </a:cxn>
              <a:cxn ang="0">
                <a:pos x="151" y="414"/>
              </a:cxn>
              <a:cxn ang="0">
                <a:pos x="139" y="414"/>
              </a:cxn>
              <a:cxn ang="0">
                <a:pos x="131" y="398"/>
              </a:cxn>
              <a:cxn ang="0">
                <a:pos x="120" y="414"/>
              </a:cxn>
              <a:cxn ang="0">
                <a:pos x="120" y="382"/>
              </a:cxn>
              <a:cxn ang="0">
                <a:pos x="100" y="398"/>
              </a:cxn>
              <a:cxn ang="0">
                <a:pos x="100" y="414"/>
              </a:cxn>
              <a:cxn ang="0">
                <a:pos x="70" y="414"/>
              </a:cxn>
              <a:cxn ang="0">
                <a:pos x="62" y="441"/>
              </a:cxn>
              <a:cxn ang="0">
                <a:pos x="19" y="398"/>
              </a:cxn>
              <a:cxn ang="0">
                <a:pos x="31" y="355"/>
              </a:cxn>
              <a:cxn ang="0">
                <a:pos x="42" y="355"/>
              </a:cxn>
              <a:cxn ang="0">
                <a:pos x="0" y="231"/>
              </a:cxn>
              <a:cxn ang="0">
                <a:pos x="19" y="194"/>
              </a:cxn>
              <a:cxn ang="0">
                <a:pos x="50" y="177"/>
              </a:cxn>
            </a:cxnLst>
            <a:rect l="0" t="0" r="r" b="b"/>
            <a:pathLst>
              <a:path w="349" h="453">
                <a:moveTo>
                  <a:pt x="50" y="177"/>
                </a:moveTo>
                <a:lnTo>
                  <a:pt x="62" y="107"/>
                </a:lnTo>
                <a:lnTo>
                  <a:pt x="100" y="123"/>
                </a:lnTo>
                <a:lnTo>
                  <a:pt x="120" y="107"/>
                </a:lnTo>
                <a:lnTo>
                  <a:pt x="100" y="10"/>
                </a:lnTo>
                <a:lnTo>
                  <a:pt x="120" y="0"/>
                </a:lnTo>
                <a:lnTo>
                  <a:pt x="286" y="166"/>
                </a:lnTo>
                <a:lnTo>
                  <a:pt x="348" y="231"/>
                </a:lnTo>
                <a:lnTo>
                  <a:pt x="267" y="414"/>
                </a:lnTo>
                <a:lnTo>
                  <a:pt x="259" y="425"/>
                </a:lnTo>
                <a:lnTo>
                  <a:pt x="248" y="414"/>
                </a:lnTo>
                <a:lnTo>
                  <a:pt x="240" y="425"/>
                </a:lnTo>
                <a:lnTo>
                  <a:pt x="228" y="414"/>
                </a:lnTo>
                <a:lnTo>
                  <a:pt x="220" y="441"/>
                </a:lnTo>
                <a:lnTo>
                  <a:pt x="209" y="441"/>
                </a:lnTo>
                <a:lnTo>
                  <a:pt x="197" y="452"/>
                </a:lnTo>
                <a:lnTo>
                  <a:pt x="197" y="441"/>
                </a:lnTo>
                <a:lnTo>
                  <a:pt x="177" y="441"/>
                </a:lnTo>
                <a:lnTo>
                  <a:pt x="158" y="425"/>
                </a:lnTo>
                <a:lnTo>
                  <a:pt x="139" y="425"/>
                </a:lnTo>
                <a:lnTo>
                  <a:pt x="151" y="414"/>
                </a:lnTo>
                <a:lnTo>
                  <a:pt x="139" y="414"/>
                </a:lnTo>
                <a:lnTo>
                  <a:pt x="131" y="398"/>
                </a:lnTo>
                <a:lnTo>
                  <a:pt x="120" y="414"/>
                </a:lnTo>
                <a:lnTo>
                  <a:pt x="120" y="382"/>
                </a:lnTo>
                <a:lnTo>
                  <a:pt x="100" y="398"/>
                </a:lnTo>
                <a:lnTo>
                  <a:pt x="100" y="414"/>
                </a:lnTo>
                <a:lnTo>
                  <a:pt x="70" y="414"/>
                </a:lnTo>
                <a:lnTo>
                  <a:pt x="62" y="441"/>
                </a:lnTo>
                <a:lnTo>
                  <a:pt x="19" y="398"/>
                </a:lnTo>
                <a:lnTo>
                  <a:pt x="31" y="355"/>
                </a:lnTo>
                <a:lnTo>
                  <a:pt x="42" y="355"/>
                </a:lnTo>
                <a:lnTo>
                  <a:pt x="0" y="231"/>
                </a:lnTo>
                <a:lnTo>
                  <a:pt x="19" y="194"/>
                </a:lnTo>
                <a:lnTo>
                  <a:pt x="50" y="177"/>
                </a:lnTo>
              </a:path>
            </a:pathLst>
          </a:custGeom>
          <a:solidFill>
            <a:srgbClr val="C0C0C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02" name="Freeform 30"/>
          <p:cNvSpPr>
            <a:spLocks/>
          </p:cNvSpPr>
          <p:nvPr/>
        </p:nvSpPr>
        <p:spPr bwMode="auto">
          <a:xfrm>
            <a:off x="4364038" y="2830513"/>
            <a:ext cx="525462" cy="428625"/>
          </a:xfrm>
          <a:custGeom>
            <a:avLst/>
            <a:gdLst/>
            <a:ahLst/>
            <a:cxnLst>
              <a:cxn ang="0">
                <a:pos x="19" y="106"/>
              </a:cxn>
              <a:cxn ang="0">
                <a:pos x="19" y="148"/>
              </a:cxn>
              <a:cxn ang="0">
                <a:pos x="49" y="148"/>
              </a:cxn>
              <a:cxn ang="0">
                <a:pos x="57" y="174"/>
              </a:cxn>
              <a:cxn ang="0">
                <a:pos x="80" y="201"/>
              </a:cxn>
              <a:cxn ang="0">
                <a:pos x="57" y="201"/>
              </a:cxn>
              <a:cxn ang="0">
                <a:pos x="80" y="227"/>
              </a:cxn>
              <a:cxn ang="0">
                <a:pos x="106" y="243"/>
              </a:cxn>
              <a:cxn ang="0">
                <a:pos x="125" y="269"/>
              </a:cxn>
              <a:cxn ang="0">
                <a:pos x="137" y="269"/>
              </a:cxn>
              <a:cxn ang="0">
                <a:pos x="167" y="269"/>
              </a:cxn>
              <a:cxn ang="0">
                <a:pos x="204" y="227"/>
              </a:cxn>
              <a:cxn ang="0">
                <a:pos x="204" y="216"/>
              </a:cxn>
              <a:cxn ang="0">
                <a:pos x="224" y="201"/>
              </a:cxn>
              <a:cxn ang="0">
                <a:pos x="224" y="174"/>
              </a:cxn>
              <a:cxn ang="0">
                <a:pos x="262" y="132"/>
              </a:cxn>
              <a:cxn ang="0">
                <a:pos x="254" y="132"/>
              </a:cxn>
              <a:cxn ang="0">
                <a:pos x="292" y="106"/>
              </a:cxn>
              <a:cxn ang="0">
                <a:pos x="273" y="79"/>
              </a:cxn>
              <a:cxn ang="0">
                <a:pos x="300" y="11"/>
              </a:cxn>
              <a:cxn ang="0">
                <a:pos x="330" y="0"/>
              </a:cxn>
              <a:cxn ang="0">
                <a:pos x="243" y="27"/>
              </a:cxn>
              <a:cxn ang="0">
                <a:pos x="137" y="27"/>
              </a:cxn>
              <a:cxn ang="0">
                <a:pos x="30" y="64"/>
              </a:cxn>
              <a:cxn ang="0">
                <a:pos x="0" y="106"/>
              </a:cxn>
              <a:cxn ang="0">
                <a:pos x="19" y="106"/>
              </a:cxn>
            </a:cxnLst>
            <a:rect l="0" t="0" r="r" b="b"/>
            <a:pathLst>
              <a:path w="331" h="270">
                <a:moveTo>
                  <a:pt x="19" y="106"/>
                </a:moveTo>
                <a:lnTo>
                  <a:pt x="19" y="148"/>
                </a:lnTo>
                <a:lnTo>
                  <a:pt x="49" y="148"/>
                </a:lnTo>
                <a:lnTo>
                  <a:pt x="57" y="174"/>
                </a:lnTo>
                <a:lnTo>
                  <a:pt x="80" y="201"/>
                </a:lnTo>
                <a:lnTo>
                  <a:pt x="57" y="201"/>
                </a:lnTo>
                <a:lnTo>
                  <a:pt x="80" y="227"/>
                </a:lnTo>
                <a:lnTo>
                  <a:pt x="106" y="243"/>
                </a:lnTo>
                <a:lnTo>
                  <a:pt x="125" y="269"/>
                </a:lnTo>
                <a:lnTo>
                  <a:pt x="137" y="269"/>
                </a:lnTo>
                <a:lnTo>
                  <a:pt x="167" y="269"/>
                </a:lnTo>
                <a:lnTo>
                  <a:pt x="204" y="227"/>
                </a:lnTo>
                <a:lnTo>
                  <a:pt x="204" y="216"/>
                </a:lnTo>
                <a:lnTo>
                  <a:pt x="224" y="201"/>
                </a:lnTo>
                <a:lnTo>
                  <a:pt x="224" y="174"/>
                </a:lnTo>
                <a:lnTo>
                  <a:pt x="262" y="132"/>
                </a:lnTo>
                <a:lnTo>
                  <a:pt x="254" y="132"/>
                </a:lnTo>
                <a:lnTo>
                  <a:pt x="292" y="106"/>
                </a:lnTo>
                <a:lnTo>
                  <a:pt x="273" y="79"/>
                </a:lnTo>
                <a:lnTo>
                  <a:pt x="300" y="11"/>
                </a:lnTo>
                <a:lnTo>
                  <a:pt x="330" y="0"/>
                </a:lnTo>
                <a:lnTo>
                  <a:pt x="243" y="27"/>
                </a:lnTo>
                <a:lnTo>
                  <a:pt x="137" y="27"/>
                </a:lnTo>
                <a:lnTo>
                  <a:pt x="30" y="64"/>
                </a:lnTo>
                <a:lnTo>
                  <a:pt x="0" y="106"/>
                </a:lnTo>
                <a:lnTo>
                  <a:pt x="19" y="106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03" name="Freeform 31" descr="Sphere"/>
          <p:cNvSpPr>
            <a:spLocks/>
          </p:cNvSpPr>
          <p:nvPr/>
        </p:nvSpPr>
        <p:spPr bwMode="auto">
          <a:xfrm>
            <a:off x="4364038" y="2830513"/>
            <a:ext cx="534987" cy="438150"/>
          </a:xfrm>
          <a:custGeom>
            <a:avLst/>
            <a:gdLst/>
            <a:ahLst/>
            <a:cxnLst>
              <a:cxn ang="0">
                <a:pos x="19" y="108"/>
              </a:cxn>
              <a:cxn ang="0">
                <a:pos x="19" y="151"/>
              </a:cxn>
              <a:cxn ang="0">
                <a:pos x="50" y="151"/>
              </a:cxn>
              <a:cxn ang="0">
                <a:pos x="58" y="178"/>
              </a:cxn>
              <a:cxn ang="0">
                <a:pos x="81" y="205"/>
              </a:cxn>
              <a:cxn ang="0">
                <a:pos x="58" y="205"/>
              </a:cxn>
              <a:cxn ang="0">
                <a:pos x="81" y="232"/>
              </a:cxn>
              <a:cxn ang="0">
                <a:pos x="108" y="248"/>
              </a:cxn>
              <a:cxn ang="0">
                <a:pos x="127" y="275"/>
              </a:cxn>
              <a:cxn ang="0">
                <a:pos x="139" y="275"/>
              </a:cxn>
              <a:cxn ang="0">
                <a:pos x="170" y="275"/>
              </a:cxn>
              <a:cxn ang="0">
                <a:pos x="208" y="232"/>
              </a:cxn>
              <a:cxn ang="0">
                <a:pos x="208" y="221"/>
              </a:cxn>
              <a:cxn ang="0">
                <a:pos x="228" y="205"/>
              </a:cxn>
              <a:cxn ang="0">
                <a:pos x="228" y="178"/>
              </a:cxn>
              <a:cxn ang="0">
                <a:pos x="267" y="135"/>
              </a:cxn>
              <a:cxn ang="0">
                <a:pos x="259" y="135"/>
              </a:cxn>
              <a:cxn ang="0">
                <a:pos x="297" y="108"/>
              </a:cxn>
              <a:cxn ang="0">
                <a:pos x="278" y="81"/>
              </a:cxn>
              <a:cxn ang="0">
                <a:pos x="305" y="11"/>
              </a:cxn>
              <a:cxn ang="0">
                <a:pos x="336" y="0"/>
              </a:cxn>
              <a:cxn ang="0">
                <a:pos x="247" y="28"/>
              </a:cxn>
              <a:cxn ang="0">
                <a:pos x="139" y="28"/>
              </a:cxn>
              <a:cxn ang="0">
                <a:pos x="31" y="65"/>
              </a:cxn>
              <a:cxn ang="0">
                <a:pos x="0" y="108"/>
              </a:cxn>
              <a:cxn ang="0">
                <a:pos x="19" y="108"/>
              </a:cxn>
            </a:cxnLst>
            <a:rect l="0" t="0" r="r" b="b"/>
            <a:pathLst>
              <a:path w="337" h="276">
                <a:moveTo>
                  <a:pt x="19" y="108"/>
                </a:moveTo>
                <a:lnTo>
                  <a:pt x="19" y="151"/>
                </a:lnTo>
                <a:lnTo>
                  <a:pt x="50" y="151"/>
                </a:lnTo>
                <a:lnTo>
                  <a:pt x="58" y="178"/>
                </a:lnTo>
                <a:lnTo>
                  <a:pt x="81" y="205"/>
                </a:lnTo>
                <a:lnTo>
                  <a:pt x="58" y="205"/>
                </a:lnTo>
                <a:lnTo>
                  <a:pt x="81" y="232"/>
                </a:lnTo>
                <a:lnTo>
                  <a:pt x="108" y="248"/>
                </a:lnTo>
                <a:lnTo>
                  <a:pt x="127" y="275"/>
                </a:lnTo>
                <a:lnTo>
                  <a:pt x="139" y="275"/>
                </a:lnTo>
                <a:lnTo>
                  <a:pt x="170" y="275"/>
                </a:lnTo>
                <a:lnTo>
                  <a:pt x="208" y="232"/>
                </a:lnTo>
                <a:lnTo>
                  <a:pt x="208" y="221"/>
                </a:lnTo>
                <a:lnTo>
                  <a:pt x="228" y="205"/>
                </a:lnTo>
                <a:lnTo>
                  <a:pt x="228" y="178"/>
                </a:lnTo>
                <a:lnTo>
                  <a:pt x="267" y="135"/>
                </a:lnTo>
                <a:lnTo>
                  <a:pt x="259" y="135"/>
                </a:lnTo>
                <a:lnTo>
                  <a:pt x="297" y="108"/>
                </a:lnTo>
                <a:lnTo>
                  <a:pt x="278" y="81"/>
                </a:lnTo>
                <a:lnTo>
                  <a:pt x="305" y="11"/>
                </a:lnTo>
                <a:lnTo>
                  <a:pt x="336" y="0"/>
                </a:lnTo>
                <a:lnTo>
                  <a:pt x="247" y="28"/>
                </a:lnTo>
                <a:lnTo>
                  <a:pt x="139" y="28"/>
                </a:lnTo>
                <a:lnTo>
                  <a:pt x="31" y="65"/>
                </a:lnTo>
                <a:lnTo>
                  <a:pt x="0" y="108"/>
                </a:lnTo>
                <a:lnTo>
                  <a:pt x="19" y="108"/>
                </a:lnTo>
              </a:path>
            </a:pathLst>
          </a:custGeom>
          <a:pattFill prst="sphere">
            <a:fgClr>
              <a:schemeClr val="bg2"/>
            </a:fgClr>
            <a:bgClr>
              <a:schemeClr val="bg1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04" name="Freeform 32"/>
          <p:cNvSpPr>
            <a:spLocks/>
          </p:cNvSpPr>
          <p:nvPr/>
        </p:nvSpPr>
        <p:spPr bwMode="auto">
          <a:xfrm>
            <a:off x="3294063" y="3875088"/>
            <a:ext cx="576262" cy="565150"/>
          </a:xfrm>
          <a:custGeom>
            <a:avLst/>
            <a:gdLst/>
            <a:ahLst/>
            <a:cxnLst>
              <a:cxn ang="0">
                <a:pos x="313" y="59"/>
              </a:cxn>
              <a:cxn ang="0">
                <a:pos x="305" y="31"/>
              </a:cxn>
              <a:cxn ang="0">
                <a:pos x="217" y="0"/>
              </a:cxn>
              <a:cxn ang="0">
                <a:pos x="130" y="85"/>
              </a:cxn>
              <a:cxn ang="0">
                <a:pos x="119" y="59"/>
              </a:cxn>
              <a:cxn ang="0">
                <a:pos x="89" y="59"/>
              </a:cxn>
              <a:cxn ang="0">
                <a:pos x="89" y="85"/>
              </a:cxn>
              <a:cxn ang="0">
                <a:pos x="42" y="164"/>
              </a:cxn>
              <a:cxn ang="0">
                <a:pos x="42" y="191"/>
              </a:cxn>
              <a:cxn ang="0">
                <a:pos x="20" y="191"/>
              </a:cxn>
              <a:cxn ang="0">
                <a:pos x="12" y="233"/>
              </a:cxn>
              <a:cxn ang="0">
                <a:pos x="20" y="217"/>
              </a:cxn>
              <a:cxn ang="0">
                <a:pos x="30" y="249"/>
              </a:cxn>
              <a:cxn ang="0">
                <a:pos x="42" y="233"/>
              </a:cxn>
              <a:cxn ang="0">
                <a:pos x="42" y="249"/>
              </a:cxn>
              <a:cxn ang="0">
                <a:pos x="30" y="260"/>
              </a:cxn>
              <a:cxn ang="0">
                <a:pos x="42" y="275"/>
              </a:cxn>
              <a:cxn ang="0">
                <a:pos x="0" y="286"/>
              </a:cxn>
              <a:cxn ang="0">
                <a:pos x="0" y="302"/>
              </a:cxn>
              <a:cxn ang="0">
                <a:pos x="69" y="302"/>
              </a:cxn>
              <a:cxn ang="0">
                <a:pos x="176" y="355"/>
              </a:cxn>
              <a:cxn ang="0">
                <a:pos x="217" y="217"/>
              </a:cxn>
              <a:cxn ang="0">
                <a:pos x="217" y="191"/>
              </a:cxn>
              <a:cxn ang="0">
                <a:pos x="255" y="191"/>
              </a:cxn>
              <a:cxn ang="0">
                <a:pos x="263" y="191"/>
              </a:cxn>
              <a:cxn ang="0">
                <a:pos x="293" y="191"/>
              </a:cxn>
              <a:cxn ang="0">
                <a:pos x="325" y="217"/>
              </a:cxn>
              <a:cxn ang="0">
                <a:pos x="332" y="207"/>
              </a:cxn>
              <a:cxn ang="0">
                <a:pos x="350" y="217"/>
              </a:cxn>
              <a:cxn ang="0">
                <a:pos x="362" y="207"/>
              </a:cxn>
              <a:cxn ang="0">
                <a:pos x="313" y="59"/>
              </a:cxn>
            </a:cxnLst>
            <a:rect l="0" t="0" r="r" b="b"/>
            <a:pathLst>
              <a:path w="363" h="356">
                <a:moveTo>
                  <a:pt x="313" y="59"/>
                </a:moveTo>
                <a:lnTo>
                  <a:pt x="305" y="31"/>
                </a:lnTo>
                <a:lnTo>
                  <a:pt x="217" y="0"/>
                </a:lnTo>
                <a:lnTo>
                  <a:pt x="130" y="85"/>
                </a:lnTo>
                <a:lnTo>
                  <a:pt x="119" y="59"/>
                </a:lnTo>
                <a:lnTo>
                  <a:pt x="89" y="59"/>
                </a:lnTo>
                <a:lnTo>
                  <a:pt x="89" y="85"/>
                </a:lnTo>
                <a:lnTo>
                  <a:pt x="42" y="164"/>
                </a:lnTo>
                <a:lnTo>
                  <a:pt x="42" y="191"/>
                </a:lnTo>
                <a:lnTo>
                  <a:pt x="20" y="191"/>
                </a:lnTo>
                <a:lnTo>
                  <a:pt x="12" y="233"/>
                </a:lnTo>
                <a:lnTo>
                  <a:pt x="20" y="217"/>
                </a:lnTo>
                <a:lnTo>
                  <a:pt x="30" y="249"/>
                </a:lnTo>
                <a:lnTo>
                  <a:pt x="42" y="233"/>
                </a:lnTo>
                <a:lnTo>
                  <a:pt x="42" y="249"/>
                </a:lnTo>
                <a:lnTo>
                  <a:pt x="30" y="260"/>
                </a:lnTo>
                <a:lnTo>
                  <a:pt x="42" y="275"/>
                </a:lnTo>
                <a:lnTo>
                  <a:pt x="0" y="286"/>
                </a:lnTo>
                <a:lnTo>
                  <a:pt x="0" y="302"/>
                </a:lnTo>
                <a:lnTo>
                  <a:pt x="69" y="302"/>
                </a:lnTo>
                <a:lnTo>
                  <a:pt x="176" y="355"/>
                </a:lnTo>
                <a:lnTo>
                  <a:pt x="217" y="217"/>
                </a:lnTo>
                <a:lnTo>
                  <a:pt x="217" y="191"/>
                </a:lnTo>
                <a:lnTo>
                  <a:pt x="255" y="191"/>
                </a:lnTo>
                <a:lnTo>
                  <a:pt x="263" y="191"/>
                </a:lnTo>
                <a:lnTo>
                  <a:pt x="293" y="191"/>
                </a:lnTo>
                <a:lnTo>
                  <a:pt x="325" y="217"/>
                </a:lnTo>
                <a:lnTo>
                  <a:pt x="332" y="207"/>
                </a:lnTo>
                <a:lnTo>
                  <a:pt x="350" y="217"/>
                </a:lnTo>
                <a:lnTo>
                  <a:pt x="362" y="207"/>
                </a:lnTo>
                <a:lnTo>
                  <a:pt x="313" y="59"/>
                </a:lnTo>
              </a:path>
            </a:pathLst>
          </a:custGeom>
          <a:solidFill>
            <a:schemeClr val="bg2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05" name="Freeform 33" descr="20%"/>
          <p:cNvSpPr>
            <a:spLocks/>
          </p:cNvSpPr>
          <p:nvPr/>
        </p:nvSpPr>
        <p:spPr bwMode="auto">
          <a:xfrm>
            <a:off x="3294063" y="3875088"/>
            <a:ext cx="585787" cy="574675"/>
          </a:xfrm>
          <a:custGeom>
            <a:avLst/>
            <a:gdLst/>
            <a:ahLst/>
            <a:cxnLst>
              <a:cxn ang="0">
                <a:pos x="318" y="60"/>
              </a:cxn>
              <a:cxn ang="0">
                <a:pos x="310" y="32"/>
              </a:cxn>
              <a:cxn ang="0">
                <a:pos x="221" y="0"/>
              </a:cxn>
              <a:cxn ang="0">
                <a:pos x="132" y="86"/>
              </a:cxn>
              <a:cxn ang="0">
                <a:pos x="121" y="60"/>
              </a:cxn>
              <a:cxn ang="0">
                <a:pos x="90" y="60"/>
              </a:cxn>
              <a:cxn ang="0">
                <a:pos x="90" y="86"/>
              </a:cxn>
              <a:cxn ang="0">
                <a:pos x="43" y="167"/>
              </a:cxn>
              <a:cxn ang="0">
                <a:pos x="43" y="194"/>
              </a:cxn>
              <a:cxn ang="0">
                <a:pos x="20" y="194"/>
              </a:cxn>
              <a:cxn ang="0">
                <a:pos x="12" y="237"/>
              </a:cxn>
              <a:cxn ang="0">
                <a:pos x="20" y="221"/>
              </a:cxn>
              <a:cxn ang="0">
                <a:pos x="31" y="253"/>
              </a:cxn>
              <a:cxn ang="0">
                <a:pos x="43" y="237"/>
              </a:cxn>
              <a:cxn ang="0">
                <a:pos x="43" y="253"/>
              </a:cxn>
              <a:cxn ang="0">
                <a:pos x="31" y="264"/>
              </a:cxn>
              <a:cxn ang="0">
                <a:pos x="43" y="280"/>
              </a:cxn>
              <a:cxn ang="0">
                <a:pos x="0" y="291"/>
              </a:cxn>
              <a:cxn ang="0">
                <a:pos x="0" y="307"/>
              </a:cxn>
              <a:cxn ang="0">
                <a:pos x="70" y="307"/>
              </a:cxn>
              <a:cxn ang="0">
                <a:pos x="179" y="361"/>
              </a:cxn>
              <a:cxn ang="0">
                <a:pos x="221" y="221"/>
              </a:cxn>
              <a:cxn ang="0">
                <a:pos x="221" y="194"/>
              </a:cxn>
              <a:cxn ang="0">
                <a:pos x="259" y="194"/>
              </a:cxn>
              <a:cxn ang="0">
                <a:pos x="267" y="194"/>
              </a:cxn>
              <a:cxn ang="0">
                <a:pos x="298" y="194"/>
              </a:cxn>
              <a:cxn ang="0">
                <a:pos x="330" y="221"/>
              </a:cxn>
              <a:cxn ang="0">
                <a:pos x="337" y="211"/>
              </a:cxn>
              <a:cxn ang="0">
                <a:pos x="356" y="221"/>
              </a:cxn>
              <a:cxn ang="0">
                <a:pos x="368" y="211"/>
              </a:cxn>
              <a:cxn ang="0">
                <a:pos x="318" y="60"/>
              </a:cxn>
            </a:cxnLst>
            <a:rect l="0" t="0" r="r" b="b"/>
            <a:pathLst>
              <a:path w="369" h="362">
                <a:moveTo>
                  <a:pt x="318" y="60"/>
                </a:moveTo>
                <a:lnTo>
                  <a:pt x="310" y="32"/>
                </a:lnTo>
                <a:lnTo>
                  <a:pt x="221" y="0"/>
                </a:lnTo>
                <a:lnTo>
                  <a:pt x="132" y="86"/>
                </a:lnTo>
                <a:lnTo>
                  <a:pt x="121" y="60"/>
                </a:lnTo>
                <a:lnTo>
                  <a:pt x="90" y="60"/>
                </a:lnTo>
                <a:lnTo>
                  <a:pt x="90" y="86"/>
                </a:lnTo>
                <a:lnTo>
                  <a:pt x="43" y="167"/>
                </a:lnTo>
                <a:lnTo>
                  <a:pt x="43" y="194"/>
                </a:lnTo>
                <a:lnTo>
                  <a:pt x="20" y="194"/>
                </a:lnTo>
                <a:lnTo>
                  <a:pt x="12" y="237"/>
                </a:lnTo>
                <a:lnTo>
                  <a:pt x="20" y="221"/>
                </a:lnTo>
                <a:lnTo>
                  <a:pt x="31" y="253"/>
                </a:lnTo>
                <a:lnTo>
                  <a:pt x="43" y="237"/>
                </a:lnTo>
                <a:lnTo>
                  <a:pt x="43" y="253"/>
                </a:lnTo>
                <a:lnTo>
                  <a:pt x="31" y="264"/>
                </a:lnTo>
                <a:lnTo>
                  <a:pt x="43" y="280"/>
                </a:lnTo>
                <a:lnTo>
                  <a:pt x="0" y="291"/>
                </a:lnTo>
                <a:lnTo>
                  <a:pt x="0" y="307"/>
                </a:lnTo>
                <a:lnTo>
                  <a:pt x="70" y="307"/>
                </a:lnTo>
                <a:lnTo>
                  <a:pt x="179" y="361"/>
                </a:lnTo>
                <a:lnTo>
                  <a:pt x="221" y="221"/>
                </a:lnTo>
                <a:lnTo>
                  <a:pt x="221" y="194"/>
                </a:lnTo>
                <a:lnTo>
                  <a:pt x="259" y="194"/>
                </a:lnTo>
                <a:lnTo>
                  <a:pt x="267" y="194"/>
                </a:lnTo>
                <a:lnTo>
                  <a:pt x="298" y="194"/>
                </a:lnTo>
                <a:lnTo>
                  <a:pt x="330" y="221"/>
                </a:lnTo>
                <a:lnTo>
                  <a:pt x="337" y="211"/>
                </a:lnTo>
                <a:lnTo>
                  <a:pt x="356" y="221"/>
                </a:lnTo>
                <a:lnTo>
                  <a:pt x="368" y="211"/>
                </a:lnTo>
                <a:lnTo>
                  <a:pt x="318" y="60"/>
                </a:lnTo>
              </a:path>
            </a:pathLst>
          </a:custGeom>
          <a:pattFill prst="pct20">
            <a:fgClr>
              <a:schemeClr val="tx2"/>
            </a:fgClr>
            <a:bgClr>
              <a:srgbClr val="FFFFFF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06" name="Freeform 34"/>
          <p:cNvSpPr>
            <a:spLocks/>
          </p:cNvSpPr>
          <p:nvPr/>
        </p:nvSpPr>
        <p:spPr bwMode="auto">
          <a:xfrm>
            <a:off x="2103438" y="3900488"/>
            <a:ext cx="415925" cy="608012"/>
          </a:xfrm>
          <a:custGeom>
            <a:avLst/>
            <a:gdLst/>
            <a:ahLst/>
            <a:cxnLst>
              <a:cxn ang="0">
                <a:pos x="241" y="313"/>
              </a:cxn>
              <a:cxn ang="0">
                <a:pos x="261" y="202"/>
              </a:cxn>
              <a:cxn ang="0">
                <a:pos x="231" y="164"/>
              </a:cxn>
              <a:cxn ang="0">
                <a:pos x="223" y="175"/>
              </a:cxn>
              <a:cxn ang="0">
                <a:pos x="211" y="149"/>
              </a:cxn>
              <a:cxn ang="0">
                <a:pos x="185" y="122"/>
              </a:cxn>
              <a:cxn ang="0">
                <a:pos x="193" y="106"/>
              </a:cxn>
              <a:cxn ang="0">
                <a:pos x="185" y="69"/>
              </a:cxn>
              <a:cxn ang="0">
                <a:pos x="193" y="53"/>
              </a:cxn>
              <a:cxn ang="0">
                <a:pos x="174" y="53"/>
              </a:cxn>
              <a:cxn ang="0">
                <a:pos x="174" y="69"/>
              </a:cxn>
              <a:cxn ang="0">
                <a:pos x="155" y="53"/>
              </a:cxn>
              <a:cxn ang="0">
                <a:pos x="174" y="16"/>
              </a:cxn>
              <a:cxn ang="0">
                <a:pos x="185" y="0"/>
              </a:cxn>
              <a:cxn ang="0">
                <a:pos x="19" y="122"/>
              </a:cxn>
              <a:cxn ang="0">
                <a:pos x="0" y="138"/>
              </a:cxn>
              <a:cxn ang="0">
                <a:pos x="0" y="175"/>
              </a:cxn>
              <a:cxn ang="0">
                <a:pos x="30" y="175"/>
              </a:cxn>
              <a:cxn ang="0">
                <a:pos x="79" y="287"/>
              </a:cxn>
              <a:cxn ang="0">
                <a:pos x="136" y="366"/>
              </a:cxn>
              <a:cxn ang="0">
                <a:pos x="155" y="382"/>
              </a:cxn>
              <a:cxn ang="0">
                <a:pos x="211" y="366"/>
              </a:cxn>
              <a:cxn ang="0">
                <a:pos x="231" y="340"/>
              </a:cxn>
              <a:cxn ang="0">
                <a:pos x="241" y="313"/>
              </a:cxn>
            </a:cxnLst>
            <a:rect l="0" t="0" r="r" b="b"/>
            <a:pathLst>
              <a:path w="262" h="383">
                <a:moveTo>
                  <a:pt x="241" y="313"/>
                </a:moveTo>
                <a:lnTo>
                  <a:pt x="261" y="202"/>
                </a:lnTo>
                <a:lnTo>
                  <a:pt x="231" y="164"/>
                </a:lnTo>
                <a:lnTo>
                  <a:pt x="223" y="175"/>
                </a:lnTo>
                <a:lnTo>
                  <a:pt x="211" y="149"/>
                </a:lnTo>
                <a:lnTo>
                  <a:pt x="185" y="122"/>
                </a:lnTo>
                <a:lnTo>
                  <a:pt x="193" y="106"/>
                </a:lnTo>
                <a:lnTo>
                  <a:pt x="185" y="69"/>
                </a:lnTo>
                <a:lnTo>
                  <a:pt x="193" y="53"/>
                </a:lnTo>
                <a:lnTo>
                  <a:pt x="174" y="53"/>
                </a:lnTo>
                <a:lnTo>
                  <a:pt x="174" y="69"/>
                </a:lnTo>
                <a:lnTo>
                  <a:pt x="155" y="53"/>
                </a:lnTo>
                <a:lnTo>
                  <a:pt x="174" y="16"/>
                </a:lnTo>
                <a:lnTo>
                  <a:pt x="185" y="0"/>
                </a:lnTo>
                <a:lnTo>
                  <a:pt x="19" y="122"/>
                </a:lnTo>
                <a:lnTo>
                  <a:pt x="0" y="138"/>
                </a:lnTo>
                <a:lnTo>
                  <a:pt x="0" y="175"/>
                </a:lnTo>
                <a:lnTo>
                  <a:pt x="30" y="175"/>
                </a:lnTo>
                <a:lnTo>
                  <a:pt x="79" y="287"/>
                </a:lnTo>
                <a:lnTo>
                  <a:pt x="136" y="366"/>
                </a:lnTo>
                <a:lnTo>
                  <a:pt x="155" y="382"/>
                </a:lnTo>
                <a:lnTo>
                  <a:pt x="211" y="366"/>
                </a:lnTo>
                <a:lnTo>
                  <a:pt x="231" y="340"/>
                </a:lnTo>
                <a:lnTo>
                  <a:pt x="241" y="313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07" name="Freeform 35" descr="Sphere"/>
          <p:cNvSpPr>
            <a:spLocks/>
          </p:cNvSpPr>
          <p:nvPr/>
        </p:nvSpPr>
        <p:spPr bwMode="auto">
          <a:xfrm>
            <a:off x="2103438" y="3900488"/>
            <a:ext cx="425450" cy="617537"/>
          </a:xfrm>
          <a:custGeom>
            <a:avLst/>
            <a:gdLst/>
            <a:ahLst/>
            <a:cxnLst>
              <a:cxn ang="0">
                <a:pos x="247" y="318"/>
              </a:cxn>
              <a:cxn ang="0">
                <a:pos x="267" y="205"/>
              </a:cxn>
              <a:cxn ang="0">
                <a:pos x="236" y="167"/>
              </a:cxn>
              <a:cxn ang="0">
                <a:pos x="228" y="178"/>
              </a:cxn>
              <a:cxn ang="0">
                <a:pos x="216" y="151"/>
              </a:cxn>
              <a:cxn ang="0">
                <a:pos x="189" y="124"/>
              </a:cxn>
              <a:cxn ang="0">
                <a:pos x="197" y="108"/>
              </a:cxn>
              <a:cxn ang="0">
                <a:pos x="189" y="70"/>
              </a:cxn>
              <a:cxn ang="0">
                <a:pos x="197" y="54"/>
              </a:cxn>
              <a:cxn ang="0">
                <a:pos x="178" y="54"/>
              </a:cxn>
              <a:cxn ang="0">
                <a:pos x="178" y="70"/>
              </a:cxn>
              <a:cxn ang="0">
                <a:pos x="159" y="54"/>
              </a:cxn>
              <a:cxn ang="0">
                <a:pos x="178" y="16"/>
              </a:cxn>
              <a:cxn ang="0">
                <a:pos x="189" y="0"/>
              </a:cxn>
              <a:cxn ang="0">
                <a:pos x="19" y="124"/>
              </a:cxn>
              <a:cxn ang="0">
                <a:pos x="0" y="140"/>
              </a:cxn>
              <a:cxn ang="0">
                <a:pos x="0" y="178"/>
              </a:cxn>
              <a:cxn ang="0">
                <a:pos x="31" y="178"/>
              </a:cxn>
              <a:cxn ang="0">
                <a:pos x="81" y="291"/>
              </a:cxn>
              <a:cxn ang="0">
                <a:pos x="139" y="372"/>
              </a:cxn>
              <a:cxn ang="0">
                <a:pos x="159" y="388"/>
              </a:cxn>
              <a:cxn ang="0">
                <a:pos x="216" y="372"/>
              </a:cxn>
              <a:cxn ang="0">
                <a:pos x="236" y="345"/>
              </a:cxn>
              <a:cxn ang="0">
                <a:pos x="247" y="318"/>
              </a:cxn>
            </a:cxnLst>
            <a:rect l="0" t="0" r="r" b="b"/>
            <a:pathLst>
              <a:path w="268" h="389">
                <a:moveTo>
                  <a:pt x="247" y="318"/>
                </a:moveTo>
                <a:lnTo>
                  <a:pt x="267" y="205"/>
                </a:lnTo>
                <a:lnTo>
                  <a:pt x="236" y="167"/>
                </a:lnTo>
                <a:lnTo>
                  <a:pt x="228" y="178"/>
                </a:lnTo>
                <a:lnTo>
                  <a:pt x="216" y="151"/>
                </a:lnTo>
                <a:lnTo>
                  <a:pt x="189" y="124"/>
                </a:lnTo>
                <a:lnTo>
                  <a:pt x="197" y="108"/>
                </a:lnTo>
                <a:lnTo>
                  <a:pt x="189" y="70"/>
                </a:lnTo>
                <a:lnTo>
                  <a:pt x="197" y="54"/>
                </a:lnTo>
                <a:lnTo>
                  <a:pt x="178" y="54"/>
                </a:lnTo>
                <a:lnTo>
                  <a:pt x="178" y="70"/>
                </a:lnTo>
                <a:lnTo>
                  <a:pt x="159" y="54"/>
                </a:lnTo>
                <a:lnTo>
                  <a:pt x="178" y="16"/>
                </a:lnTo>
                <a:lnTo>
                  <a:pt x="189" y="0"/>
                </a:lnTo>
                <a:lnTo>
                  <a:pt x="19" y="124"/>
                </a:lnTo>
                <a:lnTo>
                  <a:pt x="0" y="140"/>
                </a:lnTo>
                <a:lnTo>
                  <a:pt x="0" y="178"/>
                </a:lnTo>
                <a:lnTo>
                  <a:pt x="31" y="178"/>
                </a:lnTo>
                <a:lnTo>
                  <a:pt x="81" y="291"/>
                </a:lnTo>
                <a:lnTo>
                  <a:pt x="139" y="372"/>
                </a:lnTo>
                <a:lnTo>
                  <a:pt x="159" y="388"/>
                </a:lnTo>
                <a:lnTo>
                  <a:pt x="216" y="372"/>
                </a:lnTo>
                <a:lnTo>
                  <a:pt x="236" y="345"/>
                </a:lnTo>
                <a:lnTo>
                  <a:pt x="247" y="318"/>
                </a:lnTo>
              </a:path>
            </a:pathLst>
          </a:custGeom>
          <a:pattFill prst="sphere">
            <a:fgClr>
              <a:schemeClr val="bg2"/>
            </a:fgClr>
            <a:bgClr>
              <a:schemeClr val="bg1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08" name="Freeform 36"/>
          <p:cNvSpPr>
            <a:spLocks/>
          </p:cNvSpPr>
          <p:nvPr/>
        </p:nvSpPr>
        <p:spPr bwMode="auto">
          <a:xfrm>
            <a:off x="1697038" y="4797425"/>
            <a:ext cx="458787" cy="385763"/>
          </a:xfrm>
          <a:custGeom>
            <a:avLst/>
            <a:gdLst/>
            <a:ahLst/>
            <a:cxnLst>
              <a:cxn ang="0">
                <a:pos x="288" y="200"/>
              </a:cxn>
              <a:cxn ang="0">
                <a:pos x="269" y="242"/>
              </a:cxn>
              <a:cxn ang="0">
                <a:pos x="0" y="227"/>
              </a:cxn>
              <a:cxn ang="0">
                <a:pos x="0" y="0"/>
              </a:cxn>
              <a:cxn ang="0">
                <a:pos x="231" y="11"/>
              </a:cxn>
              <a:cxn ang="0">
                <a:pos x="263" y="79"/>
              </a:cxn>
              <a:cxn ang="0">
                <a:pos x="288" y="200"/>
              </a:cxn>
            </a:cxnLst>
            <a:rect l="0" t="0" r="r" b="b"/>
            <a:pathLst>
              <a:path w="289" h="243">
                <a:moveTo>
                  <a:pt x="288" y="200"/>
                </a:moveTo>
                <a:lnTo>
                  <a:pt x="269" y="242"/>
                </a:lnTo>
                <a:lnTo>
                  <a:pt x="0" y="227"/>
                </a:lnTo>
                <a:lnTo>
                  <a:pt x="0" y="0"/>
                </a:lnTo>
                <a:lnTo>
                  <a:pt x="231" y="11"/>
                </a:lnTo>
                <a:lnTo>
                  <a:pt x="263" y="79"/>
                </a:lnTo>
                <a:lnTo>
                  <a:pt x="288" y="200"/>
                </a:lnTo>
              </a:path>
            </a:pathLst>
          </a:custGeom>
          <a:solidFill>
            <a:srgbClr val="FFFFFF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09" name="Freeform 37" descr="Sphere"/>
          <p:cNvSpPr>
            <a:spLocks/>
          </p:cNvSpPr>
          <p:nvPr/>
        </p:nvSpPr>
        <p:spPr bwMode="auto">
          <a:xfrm>
            <a:off x="1697038" y="4797425"/>
            <a:ext cx="468312" cy="395288"/>
          </a:xfrm>
          <a:custGeom>
            <a:avLst/>
            <a:gdLst/>
            <a:ahLst/>
            <a:cxnLst>
              <a:cxn ang="0">
                <a:pos x="294" y="205"/>
              </a:cxn>
              <a:cxn ang="0">
                <a:pos x="275" y="248"/>
              </a:cxn>
              <a:cxn ang="0">
                <a:pos x="0" y="233"/>
              </a:cxn>
              <a:cxn ang="0">
                <a:pos x="0" y="0"/>
              </a:cxn>
              <a:cxn ang="0">
                <a:pos x="236" y="11"/>
              </a:cxn>
              <a:cxn ang="0">
                <a:pos x="268" y="81"/>
              </a:cxn>
              <a:cxn ang="0">
                <a:pos x="294" y="205"/>
              </a:cxn>
            </a:cxnLst>
            <a:rect l="0" t="0" r="r" b="b"/>
            <a:pathLst>
              <a:path w="295" h="249">
                <a:moveTo>
                  <a:pt x="294" y="205"/>
                </a:moveTo>
                <a:lnTo>
                  <a:pt x="275" y="248"/>
                </a:lnTo>
                <a:lnTo>
                  <a:pt x="0" y="233"/>
                </a:lnTo>
                <a:lnTo>
                  <a:pt x="0" y="0"/>
                </a:lnTo>
                <a:lnTo>
                  <a:pt x="236" y="11"/>
                </a:lnTo>
                <a:lnTo>
                  <a:pt x="268" y="81"/>
                </a:lnTo>
                <a:lnTo>
                  <a:pt x="294" y="205"/>
                </a:lnTo>
              </a:path>
            </a:pathLst>
          </a:custGeom>
          <a:pattFill prst="sphere">
            <a:fgClr>
              <a:schemeClr val="bg2"/>
            </a:fgClr>
            <a:bgClr>
              <a:schemeClr val="bg1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10" name="Freeform 38"/>
          <p:cNvSpPr>
            <a:spLocks/>
          </p:cNvSpPr>
          <p:nvPr/>
        </p:nvSpPr>
        <p:spPr bwMode="auto">
          <a:xfrm>
            <a:off x="5856288" y="1343025"/>
            <a:ext cx="273050" cy="471488"/>
          </a:xfrm>
          <a:custGeom>
            <a:avLst/>
            <a:gdLst/>
            <a:ahLst/>
            <a:cxnLst>
              <a:cxn ang="0">
                <a:pos x="18" y="0"/>
              </a:cxn>
              <a:cxn ang="0">
                <a:pos x="30" y="11"/>
              </a:cxn>
              <a:cxn ang="0">
                <a:pos x="48" y="64"/>
              </a:cxn>
              <a:cxn ang="0">
                <a:pos x="115" y="90"/>
              </a:cxn>
              <a:cxn ang="0">
                <a:pos x="171" y="227"/>
              </a:cxn>
              <a:cxn ang="0">
                <a:pos x="56" y="296"/>
              </a:cxn>
              <a:cxn ang="0">
                <a:pos x="48" y="270"/>
              </a:cxn>
              <a:cxn ang="0">
                <a:pos x="37" y="280"/>
              </a:cxn>
              <a:cxn ang="0">
                <a:pos x="30" y="244"/>
              </a:cxn>
              <a:cxn ang="0">
                <a:pos x="48" y="201"/>
              </a:cxn>
              <a:cxn ang="0">
                <a:pos x="30" y="159"/>
              </a:cxn>
              <a:cxn ang="0">
                <a:pos x="48" y="132"/>
              </a:cxn>
              <a:cxn ang="0">
                <a:pos x="30" y="149"/>
              </a:cxn>
              <a:cxn ang="0">
                <a:pos x="30" y="132"/>
              </a:cxn>
              <a:cxn ang="0">
                <a:pos x="30" y="122"/>
              </a:cxn>
              <a:cxn ang="0">
                <a:pos x="11" y="107"/>
              </a:cxn>
              <a:cxn ang="0">
                <a:pos x="0" y="26"/>
              </a:cxn>
              <a:cxn ang="0">
                <a:pos x="18" y="0"/>
              </a:cxn>
            </a:cxnLst>
            <a:rect l="0" t="0" r="r" b="b"/>
            <a:pathLst>
              <a:path w="172" h="297">
                <a:moveTo>
                  <a:pt x="18" y="0"/>
                </a:moveTo>
                <a:lnTo>
                  <a:pt x="30" y="11"/>
                </a:lnTo>
                <a:lnTo>
                  <a:pt x="48" y="64"/>
                </a:lnTo>
                <a:lnTo>
                  <a:pt x="115" y="90"/>
                </a:lnTo>
                <a:lnTo>
                  <a:pt x="171" y="227"/>
                </a:lnTo>
                <a:lnTo>
                  <a:pt x="56" y="296"/>
                </a:lnTo>
                <a:lnTo>
                  <a:pt x="48" y="270"/>
                </a:lnTo>
                <a:lnTo>
                  <a:pt x="37" y="280"/>
                </a:lnTo>
                <a:lnTo>
                  <a:pt x="30" y="244"/>
                </a:lnTo>
                <a:lnTo>
                  <a:pt x="48" y="201"/>
                </a:lnTo>
                <a:lnTo>
                  <a:pt x="30" y="159"/>
                </a:lnTo>
                <a:lnTo>
                  <a:pt x="48" y="132"/>
                </a:lnTo>
                <a:lnTo>
                  <a:pt x="30" y="149"/>
                </a:lnTo>
                <a:lnTo>
                  <a:pt x="30" y="132"/>
                </a:lnTo>
                <a:lnTo>
                  <a:pt x="30" y="122"/>
                </a:lnTo>
                <a:lnTo>
                  <a:pt x="11" y="107"/>
                </a:lnTo>
                <a:lnTo>
                  <a:pt x="0" y="26"/>
                </a:lnTo>
                <a:lnTo>
                  <a:pt x="18" y="0"/>
                </a:lnTo>
              </a:path>
            </a:pathLst>
          </a:custGeom>
          <a:solidFill>
            <a:schemeClr val="hlink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11" name="Freeform 39"/>
          <p:cNvSpPr>
            <a:spLocks/>
          </p:cNvSpPr>
          <p:nvPr/>
        </p:nvSpPr>
        <p:spPr bwMode="auto">
          <a:xfrm>
            <a:off x="5856288" y="1343025"/>
            <a:ext cx="282575" cy="481013"/>
          </a:xfrm>
          <a:custGeom>
            <a:avLst/>
            <a:gdLst/>
            <a:ahLst/>
            <a:cxnLst>
              <a:cxn ang="0">
                <a:pos x="19" y="0"/>
              </a:cxn>
              <a:cxn ang="0">
                <a:pos x="31" y="11"/>
              </a:cxn>
              <a:cxn ang="0">
                <a:pos x="50" y="65"/>
              </a:cxn>
              <a:cxn ang="0">
                <a:pos x="119" y="92"/>
              </a:cxn>
              <a:cxn ang="0">
                <a:pos x="177" y="232"/>
              </a:cxn>
              <a:cxn ang="0">
                <a:pos x="58" y="302"/>
              </a:cxn>
              <a:cxn ang="0">
                <a:pos x="50" y="275"/>
              </a:cxn>
              <a:cxn ang="0">
                <a:pos x="38" y="286"/>
              </a:cxn>
              <a:cxn ang="0">
                <a:pos x="31" y="249"/>
              </a:cxn>
              <a:cxn ang="0">
                <a:pos x="50" y="205"/>
              </a:cxn>
              <a:cxn ang="0">
                <a:pos x="31" y="162"/>
              </a:cxn>
              <a:cxn ang="0">
                <a:pos x="50" y="135"/>
              </a:cxn>
              <a:cxn ang="0">
                <a:pos x="31" y="152"/>
              </a:cxn>
              <a:cxn ang="0">
                <a:pos x="31" y="135"/>
              </a:cxn>
              <a:cxn ang="0">
                <a:pos x="31" y="124"/>
              </a:cxn>
              <a:cxn ang="0">
                <a:pos x="11" y="109"/>
              </a:cxn>
              <a:cxn ang="0">
                <a:pos x="0" y="27"/>
              </a:cxn>
              <a:cxn ang="0">
                <a:pos x="19" y="0"/>
              </a:cxn>
            </a:cxnLst>
            <a:rect l="0" t="0" r="r" b="b"/>
            <a:pathLst>
              <a:path w="178" h="303">
                <a:moveTo>
                  <a:pt x="19" y="0"/>
                </a:moveTo>
                <a:lnTo>
                  <a:pt x="31" y="11"/>
                </a:lnTo>
                <a:lnTo>
                  <a:pt x="50" y="65"/>
                </a:lnTo>
                <a:lnTo>
                  <a:pt x="119" y="92"/>
                </a:lnTo>
                <a:lnTo>
                  <a:pt x="177" y="232"/>
                </a:lnTo>
                <a:lnTo>
                  <a:pt x="58" y="302"/>
                </a:lnTo>
                <a:lnTo>
                  <a:pt x="50" y="275"/>
                </a:lnTo>
                <a:lnTo>
                  <a:pt x="38" y="286"/>
                </a:lnTo>
                <a:lnTo>
                  <a:pt x="31" y="249"/>
                </a:lnTo>
                <a:lnTo>
                  <a:pt x="50" y="205"/>
                </a:lnTo>
                <a:lnTo>
                  <a:pt x="31" y="162"/>
                </a:lnTo>
                <a:lnTo>
                  <a:pt x="50" y="135"/>
                </a:lnTo>
                <a:lnTo>
                  <a:pt x="31" y="152"/>
                </a:lnTo>
                <a:lnTo>
                  <a:pt x="31" y="135"/>
                </a:lnTo>
                <a:lnTo>
                  <a:pt x="31" y="124"/>
                </a:lnTo>
                <a:lnTo>
                  <a:pt x="11" y="109"/>
                </a:lnTo>
                <a:lnTo>
                  <a:pt x="0" y="27"/>
                </a:lnTo>
                <a:lnTo>
                  <a:pt x="19" y="0"/>
                </a:lnTo>
              </a:path>
            </a:pathLst>
          </a:custGeom>
          <a:solidFill>
            <a:srgbClr val="969696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12" name="Freeform 40"/>
          <p:cNvSpPr>
            <a:spLocks/>
          </p:cNvSpPr>
          <p:nvPr/>
        </p:nvSpPr>
        <p:spPr bwMode="auto">
          <a:xfrm>
            <a:off x="973138" y="4516438"/>
            <a:ext cx="366712" cy="249237"/>
          </a:xfrm>
          <a:custGeom>
            <a:avLst/>
            <a:gdLst/>
            <a:ahLst/>
            <a:cxnLst>
              <a:cxn ang="0">
                <a:pos x="0" y="145"/>
              </a:cxn>
              <a:cxn ang="0">
                <a:pos x="0" y="104"/>
              </a:cxn>
              <a:cxn ang="0">
                <a:pos x="19" y="93"/>
              </a:cxn>
              <a:cxn ang="0">
                <a:pos x="38" y="11"/>
              </a:cxn>
              <a:cxn ang="0">
                <a:pos x="57" y="37"/>
              </a:cxn>
              <a:cxn ang="0">
                <a:pos x="75" y="11"/>
              </a:cxn>
              <a:cxn ang="0">
                <a:pos x="117" y="37"/>
              </a:cxn>
              <a:cxn ang="0">
                <a:pos x="230" y="0"/>
              </a:cxn>
              <a:cxn ang="0">
                <a:pos x="230" y="11"/>
              </a:cxn>
              <a:cxn ang="0">
                <a:pos x="230" y="156"/>
              </a:cxn>
              <a:cxn ang="0">
                <a:pos x="67" y="156"/>
              </a:cxn>
              <a:cxn ang="0">
                <a:pos x="67" y="145"/>
              </a:cxn>
              <a:cxn ang="0">
                <a:pos x="38" y="145"/>
              </a:cxn>
              <a:cxn ang="0">
                <a:pos x="30" y="145"/>
              </a:cxn>
              <a:cxn ang="0">
                <a:pos x="0" y="145"/>
              </a:cxn>
            </a:cxnLst>
            <a:rect l="0" t="0" r="r" b="b"/>
            <a:pathLst>
              <a:path w="231" h="157">
                <a:moveTo>
                  <a:pt x="0" y="145"/>
                </a:moveTo>
                <a:lnTo>
                  <a:pt x="0" y="104"/>
                </a:lnTo>
                <a:lnTo>
                  <a:pt x="19" y="93"/>
                </a:lnTo>
                <a:lnTo>
                  <a:pt x="38" y="11"/>
                </a:lnTo>
                <a:lnTo>
                  <a:pt x="57" y="37"/>
                </a:lnTo>
                <a:lnTo>
                  <a:pt x="75" y="11"/>
                </a:lnTo>
                <a:lnTo>
                  <a:pt x="117" y="37"/>
                </a:lnTo>
                <a:lnTo>
                  <a:pt x="230" y="0"/>
                </a:lnTo>
                <a:lnTo>
                  <a:pt x="230" y="11"/>
                </a:lnTo>
                <a:lnTo>
                  <a:pt x="230" y="156"/>
                </a:lnTo>
                <a:lnTo>
                  <a:pt x="67" y="156"/>
                </a:lnTo>
                <a:lnTo>
                  <a:pt x="67" y="145"/>
                </a:lnTo>
                <a:lnTo>
                  <a:pt x="38" y="145"/>
                </a:lnTo>
                <a:lnTo>
                  <a:pt x="30" y="145"/>
                </a:lnTo>
                <a:lnTo>
                  <a:pt x="0" y="145"/>
                </a:lnTo>
              </a:path>
            </a:pathLst>
          </a:custGeom>
          <a:solidFill>
            <a:srgbClr val="FFFFFF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13" name="Freeform 41" descr="Sphere"/>
          <p:cNvSpPr>
            <a:spLocks/>
          </p:cNvSpPr>
          <p:nvPr/>
        </p:nvSpPr>
        <p:spPr bwMode="auto">
          <a:xfrm>
            <a:off x="973138" y="4516438"/>
            <a:ext cx="376237" cy="258762"/>
          </a:xfrm>
          <a:custGeom>
            <a:avLst/>
            <a:gdLst/>
            <a:ahLst/>
            <a:cxnLst>
              <a:cxn ang="0">
                <a:pos x="0" y="151"/>
              </a:cxn>
              <a:cxn ang="0">
                <a:pos x="0" y="108"/>
              </a:cxn>
              <a:cxn ang="0">
                <a:pos x="19" y="97"/>
              </a:cxn>
              <a:cxn ang="0">
                <a:pos x="39" y="11"/>
              </a:cxn>
              <a:cxn ang="0">
                <a:pos x="58" y="38"/>
              </a:cxn>
              <a:cxn ang="0">
                <a:pos x="77" y="11"/>
              </a:cxn>
              <a:cxn ang="0">
                <a:pos x="120" y="38"/>
              </a:cxn>
              <a:cxn ang="0">
                <a:pos x="236" y="0"/>
              </a:cxn>
              <a:cxn ang="0">
                <a:pos x="236" y="11"/>
              </a:cxn>
              <a:cxn ang="0">
                <a:pos x="236" y="162"/>
              </a:cxn>
              <a:cxn ang="0">
                <a:pos x="69" y="162"/>
              </a:cxn>
              <a:cxn ang="0">
                <a:pos x="69" y="151"/>
              </a:cxn>
              <a:cxn ang="0">
                <a:pos x="39" y="151"/>
              </a:cxn>
              <a:cxn ang="0">
                <a:pos x="31" y="151"/>
              </a:cxn>
              <a:cxn ang="0">
                <a:pos x="0" y="151"/>
              </a:cxn>
            </a:cxnLst>
            <a:rect l="0" t="0" r="r" b="b"/>
            <a:pathLst>
              <a:path w="237" h="163">
                <a:moveTo>
                  <a:pt x="0" y="151"/>
                </a:moveTo>
                <a:lnTo>
                  <a:pt x="0" y="108"/>
                </a:lnTo>
                <a:lnTo>
                  <a:pt x="19" y="97"/>
                </a:lnTo>
                <a:lnTo>
                  <a:pt x="39" y="11"/>
                </a:lnTo>
                <a:lnTo>
                  <a:pt x="58" y="38"/>
                </a:lnTo>
                <a:lnTo>
                  <a:pt x="77" y="11"/>
                </a:lnTo>
                <a:lnTo>
                  <a:pt x="120" y="38"/>
                </a:lnTo>
                <a:lnTo>
                  <a:pt x="236" y="0"/>
                </a:lnTo>
                <a:lnTo>
                  <a:pt x="236" y="11"/>
                </a:lnTo>
                <a:lnTo>
                  <a:pt x="236" y="162"/>
                </a:lnTo>
                <a:lnTo>
                  <a:pt x="69" y="162"/>
                </a:lnTo>
                <a:lnTo>
                  <a:pt x="69" y="151"/>
                </a:lnTo>
                <a:lnTo>
                  <a:pt x="39" y="151"/>
                </a:lnTo>
                <a:lnTo>
                  <a:pt x="31" y="151"/>
                </a:lnTo>
                <a:lnTo>
                  <a:pt x="0" y="151"/>
                </a:lnTo>
              </a:path>
            </a:pathLst>
          </a:custGeom>
          <a:pattFill prst="sphere">
            <a:fgClr>
              <a:schemeClr val="bg2"/>
            </a:fgClr>
            <a:bgClr>
              <a:srgbClr val="FFFFFF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14" name="Freeform 42"/>
          <p:cNvSpPr>
            <a:spLocks/>
          </p:cNvSpPr>
          <p:nvPr/>
        </p:nvSpPr>
        <p:spPr bwMode="auto">
          <a:xfrm>
            <a:off x="4989513" y="1865313"/>
            <a:ext cx="403225" cy="257175"/>
          </a:xfrm>
          <a:custGeom>
            <a:avLst/>
            <a:gdLst/>
            <a:ahLst/>
            <a:cxnLst>
              <a:cxn ang="0">
                <a:pos x="41" y="26"/>
              </a:cxn>
              <a:cxn ang="0">
                <a:pos x="79" y="67"/>
              </a:cxn>
              <a:cxn ang="0">
                <a:pos x="98" y="78"/>
              </a:cxn>
              <a:cxn ang="0">
                <a:pos x="196" y="0"/>
              </a:cxn>
              <a:cxn ang="0">
                <a:pos x="253" y="94"/>
              </a:cxn>
              <a:cxn ang="0">
                <a:pos x="253" y="104"/>
              </a:cxn>
              <a:cxn ang="0">
                <a:pos x="215" y="120"/>
              </a:cxn>
              <a:cxn ang="0">
                <a:pos x="166" y="161"/>
              </a:cxn>
              <a:cxn ang="0">
                <a:pos x="109" y="161"/>
              </a:cxn>
              <a:cxn ang="0">
                <a:pos x="79" y="161"/>
              </a:cxn>
              <a:cxn ang="0">
                <a:pos x="61" y="135"/>
              </a:cxn>
              <a:cxn ang="0">
                <a:pos x="0" y="26"/>
              </a:cxn>
              <a:cxn ang="0">
                <a:pos x="41" y="26"/>
              </a:cxn>
            </a:cxnLst>
            <a:rect l="0" t="0" r="r" b="b"/>
            <a:pathLst>
              <a:path w="254" h="162">
                <a:moveTo>
                  <a:pt x="41" y="26"/>
                </a:moveTo>
                <a:lnTo>
                  <a:pt x="79" y="67"/>
                </a:lnTo>
                <a:lnTo>
                  <a:pt x="98" y="78"/>
                </a:lnTo>
                <a:lnTo>
                  <a:pt x="196" y="0"/>
                </a:lnTo>
                <a:lnTo>
                  <a:pt x="253" y="94"/>
                </a:lnTo>
                <a:lnTo>
                  <a:pt x="253" y="104"/>
                </a:lnTo>
                <a:lnTo>
                  <a:pt x="215" y="120"/>
                </a:lnTo>
                <a:lnTo>
                  <a:pt x="166" y="161"/>
                </a:lnTo>
                <a:lnTo>
                  <a:pt x="109" y="161"/>
                </a:lnTo>
                <a:lnTo>
                  <a:pt x="79" y="161"/>
                </a:lnTo>
                <a:lnTo>
                  <a:pt x="61" y="135"/>
                </a:lnTo>
                <a:lnTo>
                  <a:pt x="0" y="26"/>
                </a:lnTo>
                <a:lnTo>
                  <a:pt x="41" y="26"/>
                </a:lnTo>
              </a:path>
            </a:pathLst>
          </a:custGeom>
          <a:solidFill>
            <a:srgbClr val="FF0000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15" name="Freeform 43"/>
          <p:cNvSpPr>
            <a:spLocks/>
          </p:cNvSpPr>
          <p:nvPr/>
        </p:nvSpPr>
        <p:spPr bwMode="auto">
          <a:xfrm>
            <a:off x="4989513" y="1865313"/>
            <a:ext cx="412750" cy="266700"/>
          </a:xfrm>
          <a:custGeom>
            <a:avLst/>
            <a:gdLst/>
            <a:ahLst/>
            <a:cxnLst>
              <a:cxn ang="0">
                <a:pos x="42" y="27"/>
              </a:cxn>
              <a:cxn ang="0">
                <a:pos x="81" y="70"/>
              </a:cxn>
              <a:cxn ang="0">
                <a:pos x="100" y="81"/>
              </a:cxn>
              <a:cxn ang="0">
                <a:pos x="201" y="0"/>
              </a:cxn>
              <a:cxn ang="0">
                <a:pos x="259" y="97"/>
              </a:cxn>
              <a:cxn ang="0">
                <a:pos x="259" y="108"/>
              </a:cxn>
              <a:cxn ang="0">
                <a:pos x="220" y="124"/>
              </a:cxn>
              <a:cxn ang="0">
                <a:pos x="170" y="167"/>
              </a:cxn>
              <a:cxn ang="0">
                <a:pos x="112" y="167"/>
              </a:cxn>
              <a:cxn ang="0">
                <a:pos x="81" y="167"/>
              </a:cxn>
              <a:cxn ang="0">
                <a:pos x="62" y="140"/>
              </a:cxn>
              <a:cxn ang="0">
                <a:pos x="0" y="27"/>
              </a:cxn>
              <a:cxn ang="0">
                <a:pos x="42" y="27"/>
              </a:cxn>
            </a:cxnLst>
            <a:rect l="0" t="0" r="r" b="b"/>
            <a:pathLst>
              <a:path w="260" h="168">
                <a:moveTo>
                  <a:pt x="42" y="27"/>
                </a:moveTo>
                <a:lnTo>
                  <a:pt x="81" y="70"/>
                </a:lnTo>
                <a:lnTo>
                  <a:pt x="100" y="81"/>
                </a:lnTo>
                <a:lnTo>
                  <a:pt x="201" y="0"/>
                </a:lnTo>
                <a:lnTo>
                  <a:pt x="259" y="97"/>
                </a:lnTo>
                <a:lnTo>
                  <a:pt x="259" y="108"/>
                </a:lnTo>
                <a:lnTo>
                  <a:pt x="220" y="124"/>
                </a:lnTo>
                <a:lnTo>
                  <a:pt x="170" y="167"/>
                </a:lnTo>
                <a:lnTo>
                  <a:pt x="112" y="167"/>
                </a:lnTo>
                <a:lnTo>
                  <a:pt x="81" y="167"/>
                </a:lnTo>
                <a:lnTo>
                  <a:pt x="62" y="140"/>
                </a:lnTo>
                <a:lnTo>
                  <a:pt x="0" y="27"/>
                </a:lnTo>
                <a:lnTo>
                  <a:pt x="42" y="27"/>
                </a:lnTo>
              </a:path>
            </a:pathLst>
          </a:custGeom>
          <a:solidFill>
            <a:srgbClr val="969696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16" name="Freeform 44"/>
          <p:cNvSpPr>
            <a:spLocks/>
          </p:cNvSpPr>
          <p:nvPr/>
        </p:nvSpPr>
        <p:spPr bwMode="auto">
          <a:xfrm>
            <a:off x="7067550" y="2259013"/>
            <a:ext cx="585788" cy="471487"/>
          </a:xfrm>
          <a:custGeom>
            <a:avLst/>
            <a:gdLst/>
            <a:ahLst/>
            <a:cxnLst>
              <a:cxn ang="0">
                <a:pos x="368" y="122"/>
              </a:cxn>
              <a:cxn ang="0">
                <a:pos x="357" y="233"/>
              </a:cxn>
              <a:cxn ang="0">
                <a:pos x="319" y="270"/>
              </a:cxn>
              <a:cxn ang="0">
                <a:pos x="300" y="270"/>
              </a:cxn>
              <a:cxn ang="0">
                <a:pos x="270" y="296"/>
              </a:cxn>
              <a:cxn ang="0">
                <a:pos x="243" y="296"/>
              </a:cxn>
              <a:cxn ang="0">
                <a:pos x="213" y="270"/>
              </a:cxn>
              <a:cxn ang="0">
                <a:pos x="194" y="285"/>
              </a:cxn>
              <a:cxn ang="0">
                <a:pos x="174" y="243"/>
              </a:cxn>
              <a:cxn ang="0">
                <a:pos x="117" y="217"/>
              </a:cxn>
              <a:cxn ang="0">
                <a:pos x="68" y="270"/>
              </a:cxn>
              <a:cxn ang="0">
                <a:pos x="37" y="259"/>
              </a:cxn>
              <a:cxn ang="0">
                <a:pos x="0" y="164"/>
              </a:cxn>
              <a:cxn ang="0">
                <a:pos x="19" y="148"/>
              </a:cxn>
              <a:cxn ang="0">
                <a:pos x="49" y="164"/>
              </a:cxn>
              <a:cxn ang="0">
                <a:pos x="76" y="148"/>
              </a:cxn>
              <a:cxn ang="0">
                <a:pos x="76" y="69"/>
              </a:cxn>
              <a:cxn ang="0">
                <a:pos x="117" y="0"/>
              </a:cxn>
              <a:cxn ang="0">
                <a:pos x="194" y="26"/>
              </a:cxn>
              <a:cxn ang="0">
                <a:pos x="243" y="95"/>
              </a:cxn>
              <a:cxn ang="0">
                <a:pos x="281" y="95"/>
              </a:cxn>
              <a:cxn ang="0">
                <a:pos x="338" y="112"/>
              </a:cxn>
              <a:cxn ang="0">
                <a:pos x="368" y="122"/>
              </a:cxn>
            </a:cxnLst>
            <a:rect l="0" t="0" r="r" b="b"/>
            <a:pathLst>
              <a:path w="369" h="297">
                <a:moveTo>
                  <a:pt x="368" y="122"/>
                </a:moveTo>
                <a:lnTo>
                  <a:pt x="357" y="233"/>
                </a:lnTo>
                <a:lnTo>
                  <a:pt x="319" y="270"/>
                </a:lnTo>
                <a:lnTo>
                  <a:pt x="300" y="270"/>
                </a:lnTo>
                <a:lnTo>
                  <a:pt x="270" y="296"/>
                </a:lnTo>
                <a:lnTo>
                  <a:pt x="243" y="296"/>
                </a:lnTo>
                <a:lnTo>
                  <a:pt x="213" y="270"/>
                </a:lnTo>
                <a:lnTo>
                  <a:pt x="194" y="285"/>
                </a:lnTo>
                <a:lnTo>
                  <a:pt x="174" y="243"/>
                </a:lnTo>
                <a:lnTo>
                  <a:pt x="117" y="217"/>
                </a:lnTo>
                <a:lnTo>
                  <a:pt x="68" y="270"/>
                </a:lnTo>
                <a:lnTo>
                  <a:pt x="37" y="259"/>
                </a:lnTo>
                <a:lnTo>
                  <a:pt x="0" y="164"/>
                </a:lnTo>
                <a:lnTo>
                  <a:pt x="19" y="148"/>
                </a:lnTo>
                <a:lnTo>
                  <a:pt x="49" y="164"/>
                </a:lnTo>
                <a:lnTo>
                  <a:pt x="76" y="148"/>
                </a:lnTo>
                <a:lnTo>
                  <a:pt x="76" y="69"/>
                </a:lnTo>
                <a:lnTo>
                  <a:pt x="117" y="0"/>
                </a:lnTo>
                <a:lnTo>
                  <a:pt x="194" y="26"/>
                </a:lnTo>
                <a:lnTo>
                  <a:pt x="243" y="95"/>
                </a:lnTo>
                <a:lnTo>
                  <a:pt x="281" y="95"/>
                </a:lnTo>
                <a:lnTo>
                  <a:pt x="338" y="112"/>
                </a:lnTo>
                <a:lnTo>
                  <a:pt x="368" y="122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17" name="Freeform 45" descr="Narrow vertical"/>
          <p:cNvSpPr>
            <a:spLocks/>
          </p:cNvSpPr>
          <p:nvPr/>
        </p:nvSpPr>
        <p:spPr bwMode="auto">
          <a:xfrm>
            <a:off x="7067550" y="2259013"/>
            <a:ext cx="595313" cy="481012"/>
          </a:xfrm>
          <a:custGeom>
            <a:avLst/>
            <a:gdLst/>
            <a:ahLst/>
            <a:cxnLst>
              <a:cxn ang="0">
                <a:pos x="374" y="124"/>
              </a:cxn>
              <a:cxn ang="0">
                <a:pos x="363" y="238"/>
              </a:cxn>
              <a:cxn ang="0">
                <a:pos x="324" y="275"/>
              </a:cxn>
              <a:cxn ang="0">
                <a:pos x="305" y="275"/>
              </a:cxn>
              <a:cxn ang="0">
                <a:pos x="274" y="302"/>
              </a:cxn>
              <a:cxn ang="0">
                <a:pos x="247" y="302"/>
              </a:cxn>
              <a:cxn ang="0">
                <a:pos x="216" y="275"/>
              </a:cxn>
              <a:cxn ang="0">
                <a:pos x="197" y="291"/>
              </a:cxn>
              <a:cxn ang="0">
                <a:pos x="177" y="248"/>
              </a:cxn>
              <a:cxn ang="0">
                <a:pos x="119" y="221"/>
              </a:cxn>
              <a:cxn ang="0">
                <a:pos x="69" y="275"/>
              </a:cxn>
              <a:cxn ang="0">
                <a:pos x="38" y="264"/>
              </a:cxn>
              <a:cxn ang="0">
                <a:pos x="0" y="167"/>
              </a:cxn>
              <a:cxn ang="0">
                <a:pos x="19" y="151"/>
              </a:cxn>
              <a:cxn ang="0">
                <a:pos x="50" y="167"/>
              </a:cxn>
              <a:cxn ang="0">
                <a:pos x="77" y="151"/>
              </a:cxn>
              <a:cxn ang="0">
                <a:pos x="77" y="70"/>
              </a:cxn>
              <a:cxn ang="0">
                <a:pos x="119" y="0"/>
              </a:cxn>
              <a:cxn ang="0">
                <a:pos x="197" y="27"/>
              </a:cxn>
              <a:cxn ang="0">
                <a:pos x="247" y="97"/>
              </a:cxn>
              <a:cxn ang="0">
                <a:pos x="286" y="97"/>
              </a:cxn>
              <a:cxn ang="0">
                <a:pos x="344" y="114"/>
              </a:cxn>
              <a:cxn ang="0">
                <a:pos x="374" y="124"/>
              </a:cxn>
            </a:cxnLst>
            <a:rect l="0" t="0" r="r" b="b"/>
            <a:pathLst>
              <a:path w="375" h="303">
                <a:moveTo>
                  <a:pt x="374" y="124"/>
                </a:moveTo>
                <a:lnTo>
                  <a:pt x="363" y="238"/>
                </a:lnTo>
                <a:lnTo>
                  <a:pt x="324" y="275"/>
                </a:lnTo>
                <a:lnTo>
                  <a:pt x="305" y="275"/>
                </a:lnTo>
                <a:lnTo>
                  <a:pt x="274" y="302"/>
                </a:lnTo>
                <a:lnTo>
                  <a:pt x="247" y="302"/>
                </a:lnTo>
                <a:lnTo>
                  <a:pt x="216" y="275"/>
                </a:lnTo>
                <a:lnTo>
                  <a:pt x="197" y="291"/>
                </a:lnTo>
                <a:lnTo>
                  <a:pt x="177" y="248"/>
                </a:lnTo>
                <a:lnTo>
                  <a:pt x="119" y="221"/>
                </a:lnTo>
                <a:lnTo>
                  <a:pt x="69" y="275"/>
                </a:lnTo>
                <a:lnTo>
                  <a:pt x="38" y="264"/>
                </a:lnTo>
                <a:lnTo>
                  <a:pt x="0" y="167"/>
                </a:lnTo>
                <a:lnTo>
                  <a:pt x="19" y="151"/>
                </a:lnTo>
                <a:lnTo>
                  <a:pt x="50" y="167"/>
                </a:lnTo>
                <a:lnTo>
                  <a:pt x="77" y="151"/>
                </a:lnTo>
                <a:lnTo>
                  <a:pt x="77" y="70"/>
                </a:lnTo>
                <a:lnTo>
                  <a:pt x="119" y="0"/>
                </a:lnTo>
                <a:lnTo>
                  <a:pt x="197" y="27"/>
                </a:lnTo>
                <a:lnTo>
                  <a:pt x="247" y="97"/>
                </a:lnTo>
                <a:lnTo>
                  <a:pt x="286" y="97"/>
                </a:lnTo>
                <a:lnTo>
                  <a:pt x="344" y="114"/>
                </a:lnTo>
                <a:lnTo>
                  <a:pt x="374" y="124"/>
                </a:lnTo>
              </a:path>
            </a:pathLst>
          </a:custGeom>
          <a:pattFill prst="narVert">
            <a:fgClr>
              <a:schemeClr val="bg2"/>
            </a:fgClr>
            <a:bgClr>
              <a:schemeClr val="bg1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18" name="Freeform 46"/>
          <p:cNvSpPr>
            <a:spLocks/>
          </p:cNvSpPr>
          <p:nvPr/>
        </p:nvSpPr>
        <p:spPr bwMode="auto">
          <a:xfrm>
            <a:off x="5167313" y="3662363"/>
            <a:ext cx="477837" cy="623887"/>
          </a:xfrm>
          <a:custGeom>
            <a:avLst/>
            <a:gdLst/>
            <a:ahLst/>
            <a:cxnLst>
              <a:cxn ang="0">
                <a:pos x="65" y="254"/>
              </a:cxn>
              <a:cxn ang="0">
                <a:pos x="0" y="202"/>
              </a:cxn>
              <a:cxn ang="0">
                <a:pos x="20" y="132"/>
              </a:cxn>
              <a:cxn ang="0">
                <a:pos x="57" y="105"/>
              </a:cxn>
              <a:cxn ang="0">
                <a:pos x="76" y="105"/>
              </a:cxn>
              <a:cxn ang="0">
                <a:pos x="87" y="0"/>
              </a:cxn>
              <a:cxn ang="0">
                <a:pos x="107" y="0"/>
              </a:cxn>
              <a:cxn ang="0">
                <a:pos x="175" y="0"/>
              </a:cxn>
              <a:cxn ang="0">
                <a:pos x="201" y="0"/>
              </a:cxn>
              <a:cxn ang="0">
                <a:pos x="201" y="105"/>
              </a:cxn>
              <a:cxn ang="0">
                <a:pos x="281" y="163"/>
              </a:cxn>
              <a:cxn ang="0">
                <a:pos x="300" y="218"/>
              </a:cxn>
              <a:cxn ang="0">
                <a:pos x="281" y="270"/>
              </a:cxn>
              <a:cxn ang="0">
                <a:pos x="164" y="381"/>
              </a:cxn>
              <a:cxn ang="0">
                <a:pos x="133" y="392"/>
              </a:cxn>
              <a:cxn ang="0">
                <a:pos x="76" y="323"/>
              </a:cxn>
              <a:cxn ang="0">
                <a:pos x="65" y="254"/>
              </a:cxn>
            </a:cxnLst>
            <a:rect l="0" t="0" r="r" b="b"/>
            <a:pathLst>
              <a:path w="301" h="393">
                <a:moveTo>
                  <a:pt x="65" y="254"/>
                </a:moveTo>
                <a:lnTo>
                  <a:pt x="0" y="202"/>
                </a:lnTo>
                <a:lnTo>
                  <a:pt x="20" y="132"/>
                </a:lnTo>
                <a:lnTo>
                  <a:pt x="57" y="105"/>
                </a:lnTo>
                <a:lnTo>
                  <a:pt x="76" y="105"/>
                </a:lnTo>
                <a:lnTo>
                  <a:pt x="87" y="0"/>
                </a:lnTo>
                <a:lnTo>
                  <a:pt x="107" y="0"/>
                </a:lnTo>
                <a:lnTo>
                  <a:pt x="175" y="0"/>
                </a:lnTo>
                <a:lnTo>
                  <a:pt x="201" y="0"/>
                </a:lnTo>
                <a:lnTo>
                  <a:pt x="201" y="105"/>
                </a:lnTo>
                <a:lnTo>
                  <a:pt x="281" y="163"/>
                </a:lnTo>
                <a:lnTo>
                  <a:pt x="300" y="218"/>
                </a:lnTo>
                <a:lnTo>
                  <a:pt x="281" y="270"/>
                </a:lnTo>
                <a:lnTo>
                  <a:pt x="164" y="381"/>
                </a:lnTo>
                <a:lnTo>
                  <a:pt x="133" y="392"/>
                </a:lnTo>
                <a:lnTo>
                  <a:pt x="76" y="323"/>
                </a:lnTo>
                <a:lnTo>
                  <a:pt x="65" y="254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19" name="Freeform 47" descr="Small grid"/>
          <p:cNvSpPr>
            <a:spLocks/>
          </p:cNvSpPr>
          <p:nvPr/>
        </p:nvSpPr>
        <p:spPr bwMode="auto">
          <a:xfrm>
            <a:off x="5167313" y="3662363"/>
            <a:ext cx="487362" cy="633412"/>
          </a:xfrm>
          <a:custGeom>
            <a:avLst/>
            <a:gdLst/>
            <a:ahLst/>
            <a:cxnLst>
              <a:cxn ang="0">
                <a:pos x="66" y="258"/>
              </a:cxn>
              <a:cxn ang="0">
                <a:pos x="0" y="205"/>
              </a:cxn>
              <a:cxn ang="0">
                <a:pos x="20" y="134"/>
              </a:cxn>
              <a:cxn ang="0">
                <a:pos x="58" y="107"/>
              </a:cxn>
              <a:cxn ang="0">
                <a:pos x="78" y="107"/>
              </a:cxn>
              <a:cxn ang="0">
                <a:pos x="89" y="0"/>
              </a:cxn>
              <a:cxn ang="0">
                <a:pos x="109" y="0"/>
              </a:cxn>
              <a:cxn ang="0">
                <a:pos x="178" y="0"/>
              </a:cxn>
              <a:cxn ang="0">
                <a:pos x="205" y="0"/>
              </a:cxn>
              <a:cxn ang="0">
                <a:pos x="205" y="107"/>
              </a:cxn>
              <a:cxn ang="0">
                <a:pos x="287" y="166"/>
              </a:cxn>
              <a:cxn ang="0">
                <a:pos x="306" y="221"/>
              </a:cxn>
              <a:cxn ang="0">
                <a:pos x="287" y="274"/>
              </a:cxn>
              <a:cxn ang="0">
                <a:pos x="167" y="387"/>
              </a:cxn>
              <a:cxn ang="0">
                <a:pos x="136" y="398"/>
              </a:cxn>
              <a:cxn ang="0">
                <a:pos x="78" y="328"/>
              </a:cxn>
              <a:cxn ang="0">
                <a:pos x="66" y="258"/>
              </a:cxn>
            </a:cxnLst>
            <a:rect l="0" t="0" r="r" b="b"/>
            <a:pathLst>
              <a:path w="307" h="399">
                <a:moveTo>
                  <a:pt x="66" y="258"/>
                </a:moveTo>
                <a:lnTo>
                  <a:pt x="0" y="205"/>
                </a:lnTo>
                <a:lnTo>
                  <a:pt x="20" y="134"/>
                </a:lnTo>
                <a:lnTo>
                  <a:pt x="58" y="107"/>
                </a:lnTo>
                <a:lnTo>
                  <a:pt x="78" y="107"/>
                </a:lnTo>
                <a:lnTo>
                  <a:pt x="89" y="0"/>
                </a:lnTo>
                <a:lnTo>
                  <a:pt x="109" y="0"/>
                </a:lnTo>
                <a:lnTo>
                  <a:pt x="178" y="0"/>
                </a:lnTo>
                <a:lnTo>
                  <a:pt x="205" y="0"/>
                </a:lnTo>
                <a:lnTo>
                  <a:pt x="205" y="107"/>
                </a:lnTo>
                <a:lnTo>
                  <a:pt x="287" y="166"/>
                </a:lnTo>
                <a:lnTo>
                  <a:pt x="306" y="221"/>
                </a:lnTo>
                <a:lnTo>
                  <a:pt x="287" y="274"/>
                </a:lnTo>
                <a:lnTo>
                  <a:pt x="167" y="387"/>
                </a:lnTo>
                <a:lnTo>
                  <a:pt x="136" y="398"/>
                </a:lnTo>
                <a:lnTo>
                  <a:pt x="78" y="328"/>
                </a:lnTo>
                <a:lnTo>
                  <a:pt x="66" y="258"/>
                </a:lnTo>
              </a:path>
            </a:pathLst>
          </a:custGeom>
          <a:pattFill prst="smGrid">
            <a:fgClr>
              <a:schemeClr val="bg2"/>
            </a:fgClr>
            <a:bgClr>
              <a:schemeClr val="bg1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20" name="Freeform 48"/>
          <p:cNvSpPr>
            <a:spLocks/>
          </p:cNvSpPr>
          <p:nvPr/>
        </p:nvSpPr>
        <p:spPr bwMode="auto">
          <a:xfrm>
            <a:off x="2478088" y="4225925"/>
            <a:ext cx="495300" cy="735013"/>
          </a:xfrm>
          <a:custGeom>
            <a:avLst/>
            <a:gdLst/>
            <a:ahLst/>
            <a:cxnLst>
              <a:cxn ang="0">
                <a:pos x="23" y="462"/>
              </a:cxn>
              <a:cxn ang="0">
                <a:pos x="49" y="165"/>
              </a:cxn>
              <a:cxn ang="0">
                <a:pos x="0" y="138"/>
              </a:cxn>
              <a:cxn ang="0">
                <a:pos x="11" y="112"/>
              </a:cxn>
              <a:cxn ang="0">
                <a:pos x="30" y="0"/>
              </a:cxn>
              <a:cxn ang="0">
                <a:pos x="136" y="42"/>
              </a:cxn>
              <a:cxn ang="0">
                <a:pos x="155" y="32"/>
              </a:cxn>
              <a:cxn ang="0">
                <a:pos x="235" y="16"/>
              </a:cxn>
              <a:cxn ang="0">
                <a:pos x="242" y="0"/>
              </a:cxn>
              <a:cxn ang="0">
                <a:pos x="254" y="0"/>
              </a:cxn>
              <a:cxn ang="0">
                <a:pos x="273" y="32"/>
              </a:cxn>
              <a:cxn ang="0">
                <a:pos x="292" y="42"/>
              </a:cxn>
              <a:cxn ang="0">
                <a:pos x="292" y="69"/>
              </a:cxn>
              <a:cxn ang="0">
                <a:pos x="311" y="69"/>
              </a:cxn>
              <a:cxn ang="0">
                <a:pos x="254" y="462"/>
              </a:cxn>
              <a:cxn ang="0">
                <a:pos x="23" y="462"/>
              </a:cxn>
            </a:cxnLst>
            <a:rect l="0" t="0" r="r" b="b"/>
            <a:pathLst>
              <a:path w="312" h="463">
                <a:moveTo>
                  <a:pt x="23" y="462"/>
                </a:moveTo>
                <a:lnTo>
                  <a:pt x="49" y="165"/>
                </a:lnTo>
                <a:lnTo>
                  <a:pt x="0" y="138"/>
                </a:lnTo>
                <a:lnTo>
                  <a:pt x="11" y="112"/>
                </a:lnTo>
                <a:lnTo>
                  <a:pt x="30" y="0"/>
                </a:lnTo>
                <a:lnTo>
                  <a:pt x="136" y="42"/>
                </a:lnTo>
                <a:lnTo>
                  <a:pt x="155" y="32"/>
                </a:lnTo>
                <a:lnTo>
                  <a:pt x="235" y="16"/>
                </a:lnTo>
                <a:lnTo>
                  <a:pt x="242" y="0"/>
                </a:lnTo>
                <a:lnTo>
                  <a:pt x="254" y="0"/>
                </a:lnTo>
                <a:lnTo>
                  <a:pt x="273" y="32"/>
                </a:lnTo>
                <a:lnTo>
                  <a:pt x="292" y="42"/>
                </a:lnTo>
                <a:lnTo>
                  <a:pt x="292" y="69"/>
                </a:lnTo>
                <a:lnTo>
                  <a:pt x="311" y="69"/>
                </a:lnTo>
                <a:lnTo>
                  <a:pt x="254" y="462"/>
                </a:lnTo>
                <a:lnTo>
                  <a:pt x="23" y="462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21" name="Freeform 49" descr="Sphere"/>
          <p:cNvSpPr>
            <a:spLocks/>
          </p:cNvSpPr>
          <p:nvPr/>
        </p:nvSpPr>
        <p:spPr bwMode="auto">
          <a:xfrm>
            <a:off x="2478088" y="4225925"/>
            <a:ext cx="504825" cy="744538"/>
          </a:xfrm>
          <a:custGeom>
            <a:avLst/>
            <a:gdLst/>
            <a:ahLst/>
            <a:cxnLst>
              <a:cxn ang="0">
                <a:pos x="23" y="468"/>
              </a:cxn>
              <a:cxn ang="0">
                <a:pos x="50" y="167"/>
              </a:cxn>
              <a:cxn ang="0">
                <a:pos x="0" y="140"/>
              </a:cxn>
              <a:cxn ang="0">
                <a:pos x="11" y="113"/>
              </a:cxn>
              <a:cxn ang="0">
                <a:pos x="31" y="0"/>
              </a:cxn>
              <a:cxn ang="0">
                <a:pos x="139" y="43"/>
              </a:cxn>
              <a:cxn ang="0">
                <a:pos x="158" y="32"/>
              </a:cxn>
              <a:cxn ang="0">
                <a:pos x="240" y="16"/>
              </a:cxn>
              <a:cxn ang="0">
                <a:pos x="247" y="0"/>
              </a:cxn>
              <a:cxn ang="0">
                <a:pos x="259" y="0"/>
              </a:cxn>
              <a:cxn ang="0">
                <a:pos x="278" y="32"/>
              </a:cxn>
              <a:cxn ang="0">
                <a:pos x="298" y="43"/>
              </a:cxn>
              <a:cxn ang="0">
                <a:pos x="298" y="70"/>
              </a:cxn>
              <a:cxn ang="0">
                <a:pos x="317" y="70"/>
              </a:cxn>
              <a:cxn ang="0">
                <a:pos x="259" y="468"/>
              </a:cxn>
              <a:cxn ang="0">
                <a:pos x="23" y="468"/>
              </a:cxn>
            </a:cxnLst>
            <a:rect l="0" t="0" r="r" b="b"/>
            <a:pathLst>
              <a:path w="318" h="469">
                <a:moveTo>
                  <a:pt x="23" y="468"/>
                </a:moveTo>
                <a:lnTo>
                  <a:pt x="50" y="167"/>
                </a:lnTo>
                <a:lnTo>
                  <a:pt x="0" y="140"/>
                </a:lnTo>
                <a:lnTo>
                  <a:pt x="11" y="113"/>
                </a:lnTo>
                <a:lnTo>
                  <a:pt x="31" y="0"/>
                </a:lnTo>
                <a:lnTo>
                  <a:pt x="139" y="43"/>
                </a:lnTo>
                <a:lnTo>
                  <a:pt x="158" y="32"/>
                </a:lnTo>
                <a:lnTo>
                  <a:pt x="240" y="16"/>
                </a:lnTo>
                <a:lnTo>
                  <a:pt x="247" y="0"/>
                </a:lnTo>
                <a:lnTo>
                  <a:pt x="259" y="0"/>
                </a:lnTo>
                <a:lnTo>
                  <a:pt x="278" y="32"/>
                </a:lnTo>
                <a:lnTo>
                  <a:pt x="298" y="43"/>
                </a:lnTo>
                <a:lnTo>
                  <a:pt x="298" y="70"/>
                </a:lnTo>
                <a:lnTo>
                  <a:pt x="317" y="70"/>
                </a:lnTo>
                <a:lnTo>
                  <a:pt x="259" y="468"/>
                </a:lnTo>
                <a:lnTo>
                  <a:pt x="23" y="468"/>
                </a:lnTo>
              </a:path>
            </a:pathLst>
          </a:custGeom>
          <a:pattFill prst="sphere">
            <a:fgClr>
              <a:schemeClr val="bg2"/>
            </a:fgClr>
            <a:bgClr>
              <a:srgbClr val="FFFFFF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22" name="Freeform 50"/>
          <p:cNvSpPr>
            <a:spLocks/>
          </p:cNvSpPr>
          <p:nvPr/>
        </p:nvSpPr>
        <p:spPr bwMode="auto">
          <a:xfrm>
            <a:off x="6027738" y="2832100"/>
            <a:ext cx="385762" cy="401638"/>
          </a:xfrm>
          <a:custGeom>
            <a:avLst/>
            <a:gdLst/>
            <a:ahLst/>
            <a:cxnLst>
              <a:cxn ang="0">
                <a:pos x="167" y="0"/>
              </a:cxn>
              <a:cxn ang="0">
                <a:pos x="242" y="158"/>
              </a:cxn>
              <a:cxn ang="0">
                <a:pos x="222" y="173"/>
              </a:cxn>
              <a:cxn ang="0">
                <a:pos x="212" y="216"/>
              </a:cxn>
              <a:cxn ang="0">
                <a:pos x="204" y="216"/>
              </a:cxn>
              <a:cxn ang="0">
                <a:pos x="212" y="242"/>
              </a:cxn>
              <a:cxn ang="0">
                <a:pos x="192" y="242"/>
              </a:cxn>
              <a:cxn ang="0">
                <a:pos x="185" y="242"/>
              </a:cxn>
              <a:cxn ang="0">
                <a:pos x="174" y="252"/>
              </a:cxn>
              <a:cxn ang="0">
                <a:pos x="167" y="227"/>
              </a:cxn>
              <a:cxn ang="0">
                <a:pos x="155" y="216"/>
              </a:cxn>
              <a:cxn ang="0">
                <a:pos x="143" y="227"/>
              </a:cxn>
              <a:cxn ang="0">
                <a:pos x="137" y="216"/>
              </a:cxn>
              <a:cxn ang="0">
                <a:pos x="117" y="216"/>
              </a:cxn>
              <a:cxn ang="0">
                <a:pos x="99" y="216"/>
              </a:cxn>
              <a:cxn ang="0">
                <a:pos x="79" y="216"/>
              </a:cxn>
              <a:cxn ang="0">
                <a:pos x="67" y="200"/>
              </a:cxn>
              <a:cxn ang="0">
                <a:pos x="49" y="216"/>
              </a:cxn>
              <a:cxn ang="0">
                <a:pos x="38" y="173"/>
              </a:cxn>
              <a:cxn ang="0">
                <a:pos x="0" y="184"/>
              </a:cxn>
              <a:cxn ang="0">
                <a:pos x="0" y="158"/>
              </a:cxn>
              <a:cxn ang="0">
                <a:pos x="20" y="131"/>
              </a:cxn>
              <a:cxn ang="0">
                <a:pos x="12" y="95"/>
              </a:cxn>
              <a:cxn ang="0">
                <a:pos x="38" y="79"/>
              </a:cxn>
              <a:cxn ang="0">
                <a:pos x="38" y="37"/>
              </a:cxn>
              <a:cxn ang="0">
                <a:pos x="167" y="0"/>
              </a:cxn>
            </a:cxnLst>
            <a:rect l="0" t="0" r="r" b="b"/>
            <a:pathLst>
              <a:path w="243" h="253">
                <a:moveTo>
                  <a:pt x="167" y="0"/>
                </a:moveTo>
                <a:lnTo>
                  <a:pt x="242" y="158"/>
                </a:lnTo>
                <a:lnTo>
                  <a:pt x="222" y="173"/>
                </a:lnTo>
                <a:lnTo>
                  <a:pt x="212" y="216"/>
                </a:lnTo>
                <a:lnTo>
                  <a:pt x="204" y="216"/>
                </a:lnTo>
                <a:lnTo>
                  <a:pt x="212" y="242"/>
                </a:lnTo>
                <a:lnTo>
                  <a:pt x="192" y="242"/>
                </a:lnTo>
                <a:lnTo>
                  <a:pt x="185" y="242"/>
                </a:lnTo>
                <a:lnTo>
                  <a:pt x="174" y="252"/>
                </a:lnTo>
                <a:lnTo>
                  <a:pt x="167" y="227"/>
                </a:lnTo>
                <a:lnTo>
                  <a:pt x="155" y="216"/>
                </a:lnTo>
                <a:lnTo>
                  <a:pt x="143" y="227"/>
                </a:lnTo>
                <a:lnTo>
                  <a:pt x="137" y="216"/>
                </a:lnTo>
                <a:lnTo>
                  <a:pt x="117" y="216"/>
                </a:lnTo>
                <a:lnTo>
                  <a:pt x="99" y="216"/>
                </a:lnTo>
                <a:lnTo>
                  <a:pt x="79" y="216"/>
                </a:lnTo>
                <a:lnTo>
                  <a:pt x="67" y="200"/>
                </a:lnTo>
                <a:lnTo>
                  <a:pt x="49" y="216"/>
                </a:lnTo>
                <a:lnTo>
                  <a:pt x="38" y="173"/>
                </a:lnTo>
                <a:lnTo>
                  <a:pt x="0" y="184"/>
                </a:lnTo>
                <a:lnTo>
                  <a:pt x="0" y="158"/>
                </a:lnTo>
                <a:lnTo>
                  <a:pt x="20" y="131"/>
                </a:lnTo>
                <a:lnTo>
                  <a:pt x="12" y="95"/>
                </a:lnTo>
                <a:lnTo>
                  <a:pt x="38" y="79"/>
                </a:lnTo>
                <a:lnTo>
                  <a:pt x="38" y="37"/>
                </a:lnTo>
                <a:lnTo>
                  <a:pt x="167" y="0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23" name="Freeform 51"/>
          <p:cNvSpPr>
            <a:spLocks/>
          </p:cNvSpPr>
          <p:nvPr/>
        </p:nvSpPr>
        <p:spPr bwMode="auto">
          <a:xfrm>
            <a:off x="6027738" y="2832100"/>
            <a:ext cx="395287" cy="411163"/>
          </a:xfrm>
          <a:custGeom>
            <a:avLst/>
            <a:gdLst/>
            <a:ahLst/>
            <a:cxnLst>
              <a:cxn ang="0">
                <a:pos x="171" y="0"/>
              </a:cxn>
              <a:cxn ang="0">
                <a:pos x="248" y="162"/>
              </a:cxn>
              <a:cxn ang="0">
                <a:pos x="228" y="177"/>
              </a:cxn>
              <a:cxn ang="0">
                <a:pos x="217" y="221"/>
              </a:cxn>
              <a:cxn ang="0">
                <a:pos x="209" y="221"/>
              </a:cxn>
              <a:cxn ang="0">
                <a:pos x="217" y="248"/>
              </a:cxn>
              <a:cxn ang="0">
                <a:pos x="197" y="248"/>
              </a:cxn>
              <a:cxn ang="0">
                <a:pos x="190" y="248"/>
              </a:cxn>
              <a:cxn ang="0">
                <a:pos x="178" y="258"/>
              </a:cxn>
              <a:cxn ang="0">
                <a:pos x="171" y="232"/>
              </a:cxn>
              <a:cxn ang="0">
                <a:pos x="159" y="221"/>
              </a:cxn>
              <a:cxn ang="0">
                <a:pos x="147" y="232"/>
              </a:cxn>
              <a:cxn ang="0">
                <a:pos x="140" y="221"/>
              </a:cxn>
              <a:cxn ang="0">
                <a:pos x="120" y="221"/>
              </a:cxn>
              <a:cxn ang="0">
                <a:pos x="101" y="221"/>
              </a:cxn>
              <a:cxn ang="0">
                <a:pos x="81" y="221"/>
              </a:cxn>
              <a:cxn ang="0">
                <a:pos x="69" y="205"/>
              </a:cxn>
              <a:cxn ang="0">
                <a:pos x="50" y="221"/>
              </a:cxn>
              <a:cxn ang="0">
                <a:pos x="39" y="177"/>
              </a:cxn>
              <a:cxn ang="0">
                <a:pos x="0" y="188"/>
              </a:cxn>
              <a:cxn ang="0">
                <a:pos x="0" y="162"/>
              </a:cxn>
              <a:cxn ang="0">
                <a:pos x="20" y="134"/>
              </a:cxn>
              <a:cxn ang="0">
                <a:pos x="12" y="97"/>
              </a:cxn>
              <a:cxn ang="0">
                <a:pos x="39" y="81"/>
              </a:cxn>
              <a:cxn ang="0">
                <a:pos x="39" y="38"/>
              </a:cxn>
              <a:cxn ang="0">
                <a:pos x="171" y="0"/>
              </a:cxn>
            </a:cxnLst>
            <a:rect l="0" t="0" r="r" b="b"/>
            <a:pathLst>
              <a:path w="249" h="259">
                <a:moveTo>
                  <a:pt x="171" y="0"/>
                </a:moveTo>
                <a:lnTo>
                  <a:pt x="248" y="162"/>
                </a:lnTo>
                <a:lnTo>
                  <a:pt x="228" y="177"/>
                </a:lnTo>
                <a:lnTo>
                  <a:pt x="217" y="221"/>
                </a:lnTo>
                <a:lnTo>
                  <a:pt x="209" y="221"/>
                </a:lnTo>
                <a:lnTo>
                  <a:pt x="217" y="248"/>
                </a:lnTo>
                <a:lnTo>
                  <a:pt x="197" y="248"/>
                </a:lnTo>
                <a:lnTo>
                  <a:pt x="190" y="248"/>
                </a:lnTo>
                <a:lnTo>
                  <a:pt x="178" y="258"/>
                </a:lnTo>
                <a:lnTo>
                  <a:pt x="171" y="232"/>
                </a:lnTo>
                <a:lnTo>
                  <a:pt x="159" y="221"/>
                </a:lnTo>
                <a:lnTo>
                  <a:pt x="147" y="232"/>
                </a:lnTo>
                <a:lnTo>
                  <a:pt x="140" y="221"/>
                </a:lnTo>
                <a:lnTo>
                  <a:pt x="120" y="221"/>
                </a:lnTo>
                <a:lnTo>
                  <a:pt x="101" y="221"/>
                </a:lnTo>
                <a:lnTo>
                  <a:pt x="81" y="221"/>
                </a:lnTo>
                <a:lnTo>
                  <a:pt x="69" y="205"/>
                </a:lnTo>
                <a:lnTo>
                  <a:pt x="50" y="221"/>
                </a:lnTo>
                <a:lnTo>
                  <a:pt x="39" y="177"/>
                </a:lnTo>
                <a:lnTo>
                  <a:pt x="0" y="188"/>
                </a:lnTo>
                <a:lnTo>
                  <a:pt x="0" y="162"/>
                </a:lnTo>
                <a:lnTo>
                  <a:pt x="20" y="134"/>
                </a:lnTo>
                <a:lnTo>
                  <a:pt x="12" y="97"/>
                </a:lnTo>
                <a:lnTo>
                  <a:pt x="39" y="81"/>
                </a:lnTo>
                <a:lnTo>
                  <a:pt x="39" y="38"/>
                </a:lnTo>
                <a:lnTo>
                  <a:pt x="171" y="0"/>
                </a:lnTo>
              </a:path>
            </a:pathLst>
          </a:custGeom>
          <a:solidFill>
            <a:schemeClr val="bg1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24" name="Freeform 52" descr="20%"/>
          <p:cNvSpPr>
            <a:spLocks/>
          </p:cNvSpPr>
          <p:nvPr/>
        </p:nvSpPr>
        <p:spPr bwMode="auto">
          <a:xfrm>
            <a:off x="6419850" y="3925888"/>
            <a:ext cx="477838" cy="600075"/>
          </a:xfrm>
          <a:custGeom>
            <a:avLst/>
            <a:gdLst/>
            <a:ahLst/>
            <a:cxnLst>
              <a:cxn ang="0">
                <a:pos x="243" y="366"/>
              </a:cxn>
              <a:cxn ang="0">
                <a:pos x="205" y="366"/>
              </a:cxn>
              <a:cxn ang="0">
                <a:pos x="175" y="340"/>
              </a:cxn>
              <a:cxn ang="0">
                <a:pos x="145" y="297"/>
              </a:cxn>
              <a:cxn ang="0">
                <a:pos x="125" y="308"/>
              </a:cxn>
              <a:cxn ang="0">
                <a:pos x="118" y="297"/>
              </a:cxn>
              <a:cxn ang="0">
                <a:pos x="88" y="297"/>
              </a:cxn>
              <a:cxn ang="0">
                <a:pos x="58" y="271"/>
              </a:cxn>
              <a:cxn ang="0">
                <a:pos x="50" y="255"/>
              </a:cxn>
              <a:cxn ang="0">
                <a:pos x="69" y="228"/>
              </a:cxn>
              <a:cxn ang="0">
                <a:pos x="50" y="218"/>
              </a:cxn>
              <a:cxn ang="0">
                <a:pos x="30" y="218"/>
              </a:cxn>
              <a:cxn ang="0">
                <a:pos x="0" y="175"/>
              </a:cxn>
              <a:cxn ang="0">
                <a:pos x="12" y="133"/>
              </a:cxn>
              <a:cxn ang="0">
                <a:pos x="12" y="91"/>
              </a:cxn>
              <a:cxn ang="0">
                <a:pos x="30" y="80"/>
              </a:cxn>
              <a:cxn ang="0">
                <a:pos x="38" y="91"/>
              </a:cxn>
              <a:cxn ang="0">
                <a:pos x="50" y="53"/>
              </a:cxn>
              <a:cxn ang="0">
                <a:pos x="88" y="28"/>
              </a:cxn>
              <a:cxn ang="0">
                <a:pos x="107" y="28"/>
              </a:cxn>
              <a:cxn ang="0">
                <a:pos x="118" y="11"/>
              </a:cxn>
              <a:cxn ang="0">
                <a:pos x="186" y="28"/>
              </a:cxn>
              <a:cxn ang="0">
                <a:pos x="205" y="0"/>
              </a:cxn>
              <a:cxn ang="0">
                <a:pos x="262" y="80"/>
              </a:cxn>
              <a:cxn ang="0">
                <a:pos x="281" y="91"/>
              </a:cxn>
              <a:cxn ang="0">
                <a:pos x="300" y="106"/>
              </a:cxn>
              <a:cxn ang="0">
                <a:pos x="281" y="106"/>
              </a:cxn>
              <a:cxn ang="0">
                <a:pos x="300" y="133"/>
              </a:cxn>
              <a:cxn ang="0">
                <a:pos x="262" y="175"/>
              </a:cxn>
              <a:cxn ang="0">
                <a:pos x="281" y="228"/>
              </a:cxn>
              <a:cxn ang="0">
                <a:pos x="262" y="255"/>
              </a:cxn>
              <a:cxn ang="0">
                <a:pos x="274" y="282"/>
              </a:cxn>
              <a:cxn ang="0">
                <a:pos x="293" y="324"/>
              </a:cxn>
              <a:cxn ang="0">
                <a:pos x="300" y="377"/>
              </a:cxn>
              <a:cxn ang="0">
                <a:pos x="243" y="366"/>
              </a:cxn>
            </a:cxnLst>
            <a:rect l="0" t="0" r="r" b="b"/>
            <a:pathLst>
              <a:path w="301" h="378">
                <a:moveTo>
                  <a:pt x="243" y="366"/>
                </a:moveTo>
                <a:lnTo>
                  <a:pt x="205" y="366"/>
                </a:lnTo>
                <a:lnTo>
                  <a:pt x="175" y="340"/>
                </a:lnTo>
                <a:lnTo>
                  <a:pt x="145" y="297"/>
                </a:lnTo>
                <a:lnTo>
                  <a:pt x="125" y="308"/>
                </a:lnTo>
                <a:lnTo>
                  <a:pt x="118" y="297"/>
                </a:lnTo>
                <a:lnTo>
                  <a:pt x="88" y="297"/>
                </a:lnTo>
                <a:lnTo>
                  <a:pt x="58" y="271"/>
                </a:lnTo>
                <a:lnTo>
                  <a:pt x="50" y="255"/>
                </a:lnTo>
                <a:lnTo>
                  <a:pt x="69" y="228"/>
                </a:lnTo>
                <a:lnTo>
                  <a:pt x="50" y="218"/>
                </a:lnTo>
                <a:lnTo>
                  <a:pt x="30" y="218"/>
                </a:lnTo>
                <a:lnTo>
                  <a:pt x="0" y="175"/>
                </a:lnTo>
                <a:lnTo>
                  <a:pt x="12" y="133"/>
                </a:lnTo>
                <a:lnTo>
                  <a:pt x="12" y="91"/>
                </a:lnTo>
                <a:lnTo>
                  <a:pt x="30" y="80"/>
                </a:lnTo>
                <a:lnTo>
                  <a:pt x="38" y="91"/>
                </a:lnTo>
                <a:lnTo>
                  <a:pt x="50" y="53"/>
                </a:lnTo>
                <a:lnTo>
                  <a:pt x="88" y="28"/>
                </a:lnTo>
                <a:lnTo>
                  <a:pt x="107" y="28"/>
                </a:lnTo>
                <a:lnTo>
                  <a:pt x="118" y="11"/>
                </a:lnTo>
                <a:lnTo>
                  <a:pt x="186" y="28"/>
                </a:lnTo>
                <a:lnTo>
                  <a:pt x="205" y="0"/>
                </a:lnTo>
                <a:lnTo>
                  <a:pt x="262" y="80"/>
                </a:lnTo>
                <a:lnTo>
                  <a:pt x="281" y="91"/>
                </a:lnTo>
                <a:lnTo>
                  <a:pt x="300" y="106"/>
                </a:lnTo>
                <a:lnTo>
                  <a:pt x="281" y="106"/>
                </a:lnTo>
                <a:lnTo>
                  <a:pt x="300" y="133"/>
                </a:lnTo>
                <a:lnTo>
                  <a:pt x="262" y="175"/>
                </a:lnTo>
                <a:lnTo>
                  <a:pt x="281" y="228"/>
                </a:lnTo>
                <a:lnTo>
                  <a:pt x="262" y="255"/>
                </a:lnTo>
                <a:lnTo>
                  <a:pt x="274" y="282"/>
                </a:lnTo>
                <a:lnTo>
                  <a:pt x="293" y="324"/>
                </a:lnTo>
                <a:lnTo>
                  <a:pt x="300" y="377"/>
                </a:lnTo>
                <a:lnTo>
                  <a:pt x="243" y="366"/>
                </a:lnTo>
              </a:path>
            </a:pathLst>
          </a:custGeom>
          <a:pattFill prst="pct20">
            <a:fgClr>
              <a:schemeClr val="bg2"/>
            </a:fgClr>
            <a:bgClr>
              <a:srgbClr val="FFFFFF"/>
            </a:bgClr>
          </a:patt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25" name="Freeform 53" descr="20%"/>
          <p:cNvSpPr>
            <a:spLocks/>
          </p:cNvSpPr>
          <p:nvPr/>
        </p:nvSpPr>
        <p:spPr bwMode="auto">
          <a:xfrm>
            <a:off x="6419850" y="3925888"/>
            <a:ext cx="487363" cy="609600"/>
          </a:xfrm>
          <a:custGeom>
            <a:avLst/>
            <a:gdLst/>
            <a:ahLst/>
            <a:cxnLst>
              <a:cxn ang="0">
                <a:pos x="248" y="372"/>
              </a:cxn>
              <a:cxn ang="0">
                <a:pos x="209" y="372"/>
              </a:cxn>
              <a:cxn ang="0">
                <a:pos x="178" y="345"/>
              </a:cxn>
              <a:cxn ang="0">
                <a:pos x="148" y="302"/>
              </a:cxn>
              <a:cxn ang="0">
                <a:pos x="128" y="313"/>
              </a:cxn>
              <a:cxn ang="0">
                <a:pos x="120" y="302"/>
              </a:cxn>
              <a:cxn ang="0">
                <a:pos x="90" y="302"/>
              </a:cxn>
              <a:cxn ang="0">
                <a:pos x="59" y="275"/>
              </a:cxn>
              <a:cxn ang="0">
                <a:pos x="51" y="259"/>
              </a:cxn>
              <a:cxn ang="0">
                <a:pos x="70" y="232"/>
              </a:cxn>
              <a:cxn ang="0">
                <a:pos x="51" y="221"/>
              </a:cxn>
              <a:cxn ang="0">
                <a:pos x="31" y="221"/>
              </a:cxn>
              <a:cxn ang="0">
                <a:pos x="0" y="178"/>
              </a:cxn>
              <a:cxn ang="0">
                <a:pos x="12" y="135"/>
              </a:cxn>
              <a:cxn ang="0">
                <a:pos x="12" y="92"/>
              </a:cxn>
              <a:cxn ang="0">
                <a:pos x="31" y="81"/>
              </a:cxn>
              <a:cxn ang="0">
                <a:pos x="39" y="92"/>
              </a:cxn>
              <a:cxn ang="0">
                <a:pos x="51" y="54"/>
              </a:cxn>
              <a:cxn ang="0">
                <a:pos x="90" y="28"/>
              </a:cxn>
              <a:cxn ang="0">
                <a:pos x="109" y="28"/>
              </a:cxn>
              <a:cxn ang="0">
                <a:pos x="120" y="11"/>
              </a:cxn>
              <a:cxn ang="0">
                <a:pos x="190" y="28"/>
              </a:cxn>
              <a:cxn ang="0">
                <a:pos x="209" y="0"/>
              </a:cxn>
              <a:cxn ang="0">
                <a:pos x="267" y="81"/>
              </a:cxn>
              <a:cxn ang="0">
                <a:pos x="287" y="92"/>
              </a:cxn>
              <a:cxn ang="0">
                <a:pos x="306" y="108"/>
              </a:cxn>
              <a:cxn ang="0">
                <a:pos x="287" y="108"/>
              </a:cxn>
              <a:cxn ang="0">
                <a:pos x="306" y="135"/>
              </a:cxn>
              <a:cxn ang="0">
                <a:pos x="267" y="178"/>
              </a:cxn>
              <a:cxn ang="0">
                <a:pos x="287" y="232"/>
              </a:cxn>
              <a:cxn ang="0">
                <a:pos x="267" y="259"/>
              </a:cxn>
              <a:cxn ang="0">
                <a:pos x="279" y="286"/>
              </a:cxn>
              <a:cxn ang="0">
                <a:pos x="299" y="329"/>
              </a:cxn>
              <a:cxn ang="0">
                <a:pos x="306" y="383"/>
              </a:cxn>
              <a:cxn ang="0">
                <a:pos x="248" y="372"/>
              </a:cxn>
            </a:cxnLst>
            <a:rect l="0" t="0" r="r" b="b"/>
            <a:pathLst>
              <a:path w="307" h="384">
                <a:moveTo>
                  <a:pt x="248" y="372"/>
                </a:moveTo>
                <a:lnTo>
                  <a:pt x="209" y="372"/>
                </a:lnTo>
                <a:lnTo>
                  <a:pt x="178" y="345"/>
                </a:lnTo>
                <a:lnTo>
                  <a:pt x="148" y="302"/>
                </a:lnTo>
                <a:lnTo>
                  <a:pt x="128" y="313"/>
                </a:lnTo>
                <a:lnTo>
                  <a:pt x="120" y="302"/>
                </a:lnTo>
                <a:lnTo>
                  <a:pt x="90" y="302"/>
                </a:lnTo>
                <a:lnTo>
                  <a:pt x="59" y="275"/>
                </a:lnTo>
                <a:lnTo>
                  <a:pt x="51" y="259"/>
                </a:lnTo>
                <a:lnTo>
                  <a:pt x="70" y="232"/>
                </a:lnTo>
                <a:lnTo>
                  <a:pt x="51" y="221"/>
                </a:lnTo>
                <a:lnTo>
                  <a:pt x="31" y="221"/>
                </a:lnTo>
                <a:lnTo>
                  <a:pt x="0" y="178"/>
                </a:lnTo>
                <a:lnTo>
                  <a:pt x="12" y="135"/>
                </a:lnTo>
                <a:lnTo>
                  <a:pt x="12" y="92"/>
                </a:lnTo>
                <a:lnTo>
                  <a:pt x="31" y="81"/>
                </a:lnTo>
                <a:lnTo>
                  <a:pt x="39" y="92"/>
                </a:lnTo>
                <a:lnTo>
                  <a:pt x="51" y="54"/>
                </a:lnTo>
                <a:lnTo>
                  <a:pt x="90" y="28"/>
                </a:lnTo>
                <a:lnTo>
                  <a:pt x="109" y="28"/>
                </a:lnTo>
                <a:lnTo>
                  <a:pt x="120" y="11"/>
                </a:lnTo>
                <a:lnTo>
                  <a:pt x="190" y="28"/>
                </a:lnTo>
                <a:lnTo>
                  <a:pt x="209" y="0"/>
                </a:lnTo>
                <a:lnTo>
                  <a:pt x="267" y="81"/>
                </a:lnTo>
                <a:lnTo>
                  <a:pt x="287" y="92"/>
                </a:lnTo>
                <a:lnTo>
                  <a:pt x="306" y="108"/>
                </a:lnTo>
                <a:lnTo>
                  <a:pt x="287" y="108"/>
                </a:lnTo>
                <a:lnTo>
                  <a:pt x="306" y="135"/>
                </a:lnTo>
                <a:lnTo>
                  <a:pt x="267" y="178"/>
                </a:lnTo>
                <a:lnTo>
                  <a:pt x="287" y="232"/>
                </a:lnTo>
                <a:lnTo>
                  <a:pt x="267" y="259"/>
                </a:lnTo>
                <a:lnTo>
                  <a:pt x="279" y="286"/>
                </a:lnTo>
                <a:lnTo>
                  <a:pt x="299" y="329"/>
                </a:lnTo>
                <a:lnTo>
                  <a:pt x="306" y="383"/>
                </a:lnTo>
                <a:lnTo>
                  <a:pt x="248" y="372"/>
                </a:lnTo>
              </a:path>
            </a:pathLst>
          </a:custGeom>
          <a:pattFill prst="pct20">
            <a:fgClr>
              <a:schemeClr val="tx2"/>
            </a:fgClr>
            <a:bgClr>
              <a:schemeClr val="bg1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26" name="Freeform 54"/>
          <p:cNvSpPr>
            <a:spLocks/>
          </p:cNvSpPr>
          <p:nvPr/>
        </p:nvSpPr>
        <p:spPr bwMode="auto">
          <a:xfrm>
            <a:off x="5026025" y="4619625"/>
            <a:ext cx="336550" cy="393700"/>
          </a:xfrm>
          <a:custGeom>
            <a:avLst/>
            <a:gdLst/>
            <a:ahLst/>
            <a:cxnLst>
              <a:cxn ang="0">
                <a:pos x="0" y="230"/>
              </a:cxn>
              <a:cxn ang="0">
                <a:pos x="57" y="31"/>
              </a:cxn>
              <a:cxn ang="0">
                <a:pos x="38" y="0"/>
              </a:cxn>
              <a:cxn ang="0">
                <a:pos x="114" y="58"/>
              </a:cxn>
              <a:cxn ang="0">
                <a:pos x="151" y="31"/>
              </a:cxn>
              <a:cxn ang="0">
                <a:pos x="192" y="109"/>
              </a:cxn>
              <a:cxn ang="0">
                <a:pos x="181" y="163"/>
              </a:cxn>
              <a:cxn ang="0">
                <a:pos x="192" y="188"/>
              </a:cxn>
              <a:cxn ang="0">
                <a:pos x="192" y="230"/>
              </a:cxn>
              <a:cxn ang="0">
                <a:pos x="211" y="247"/>
              </a:cxn>
              <a:cxn ang="0">
                <a:pos x="0" y="230"/>
              </a:cxn>
            </a:cxnLst>
            <a:rect l="0" t="0" r="r" b="b"/>
            <a:pathLst>
              <a:path w="212" h="248">
                <a:moveTo>
                  <a:pt x="0" y="230"/>
                </a:moveTo>
                <a:lnTo>
                  <a:pt x="57" y="31"/>
                </a:lnTo>
                <a:lnTo>
                  <a:pt x="38" y="0"/>
                </a:lnTo>
                <a:lnTo>
                  <a:pt x="114" y="58"/>
                </a:lnTo>
                <a:lnTo>
                  <a:pt x="151" y="31"/>
                </a:lnTo>
                <a:lnTo>
                  <a:pt x="192" y="109"/>
                </a:lnTo>
                <a:lnTo>
                  <a:pt x="181" y="163"/>
                </a:lnTo>
                <a:lnTo>
                  <a:pt x="192" y="188"/>
                </a:lnTo>
                <a:lnTo>
                  <a:pt x="192" y="230"/>
                </a:lnTo>
                <a:lnTo>
                  <a:pt x="211" y="247"/>
                </a:lnTo>
                <a:lnTo>
                  <a:pt x="0" y="230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27" name="Freeform 55" descr="Small grid"/>
          <p:cNvSpPr>
            <a:spLocks/>
          </p:cNvSpPr>
          <p:nvPr/>
        </p:nvSpPr>
        <p:spPr bwMode="auto">
          <a:xfrm>
            <a:off x="5026025" y="4619625"/>
            <a:ext cx="346075" cy="409575"/>
          </a:xfrm>
          <a:custGeom>
            <a:avLst/>
            <a:gdLst/>
            <a:ahLst/>
            <a:cxnLst>
              <a:cxn ang="0">
                <a:pos x="0" y="236"/>
              </a:cxn>
              <a:cxn ang="0">
                <a:pos x="59" y="32"/>
              </a:cxn>
              <a:cxn ang="0">
                <a:pos x="39" y="0"/>
              </a:cxn>
              <a:cxn ang="0">
                <a:pos x="117" y="59"/>
              </a:cxn>
              <a:cxn ang="0">
                <a:pos x="155" y="32"/>
              </a:cxn>
              <a:cxn ang="0">
                <a:pos x="197" y="112"/>
              </a:cxn>
              <a:cxn ang="0">
                <a:pos x="186" y="167"/>
              </a:cxn>
              <a:cxn ang="0">
                <a:pos x="197" y="193"/>
              </a:cxn>
              <a:cxn ang="0">
                <a:pos x="197" y="236"/>
              </a:cxn>
              <a:cxn ang="0">
                <a:pos x="217" y="253"/>
              </a:cxn>
              <a:cxn ang="0">
                <a:pos x="0" y="236"/>
              </a:cxn>
            </a:cxnLst>
            <a:rect l="0" t="0" r="r" b="b"/>
            <a:pathLst>
              <a:path w="218" h="254">
                <a:moveTo>
                  <a:pt x="0" y="236"/>
                </a:moveTo>
                <a:lnTo>
                  <a:pt x="59" y="32"/>
                </a:lnTo>
                <a:lnTo>
                  <a:pt x="39" y="0"/>
                </a:lnTo>
                <a:lnTo>
                  <a:pt x="117" y="59"/>
                </a:lnTo>
                <a:lnTo>
                  <a:pt x="155" y="32"/>
                </a:lnTo>
                <a:lnTo>
                  <a:pt x="197" y="112"/>
                </a:lnTo>
                <a:lnTo>
                  <a:pt x="186" y="167"/>
                </a:lnTo>
                <a:lnTo>
                  <a:pt x="197" y="193"/>
                </a:lnTo>
                <a:lnTo>
                  <a:pt x="197" y="236"/>
                </a:lnTo>
                <a:lnTo>
                  <a:pt x="217" y="253"/>
                </a:lnTo>
                <a:lnTo>
                  <a:pt x="0" y="236"/>
                </a:lnTo>
              </a:path>
            </a:pathLst>
          </a:custGeom>
          <a:pattFill prst="smGrid">
            <a:fgClr>
              <a:schemeClr val="bg2"/>
            </a:fgClr>
            <a:bgClr>
              <a:srgbClr val="FFFFFF"/>
            </a:bgClr>
          </a:pattFill>
          <a:ln w="12700" cap="rnd" cmpd="sng">
            <a:solidFill>
              <a:srgbClr val="80808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28" name="Freeform 56"/>
          <p:cNvSpPr>
            <a:spLocks/>
          </p:cNvSpPr>
          <p:nvPr/>
        </p:nvSpPr>
        <p:spPr bwMode="auto">
          <a:xfrm>
            <a:off x="1820863" y="3660775"/>
            <a:ext cx="576262" cy="582613"/>
          </a:xfrm>
          <a:custGeom>
            <a:avLst/>
            <a:gdLst/>
            <a:ahLst/>
            <a:cxnLst>
              <a:cxn ang="0">
                <a:pos x="49" y="80"/>
              </a:cxn>
              <a:cxn ang="0">
                <a:pos x="175" y="53"/>
              </a:cxn>
              <a:cxn ang="0">
                <a:pos x="195" y="27"/>
              </a:cxn>
              <a:cxn ang="0">
                <a:pos x="213" y="27"/>
              </a:cxn>
              <a:cxn ang="0">
                <a:pos x="232" y="0"/>
              </a:cxn>
              <a:cxn ang="0">
                <a:pos x="232" y="27"/>
              </a:cxn>
              <a:cxn ang="0">
                <a:pos x="255" y="53"/>
              </a:cxn>
              <a:cxn ang="0">
                <a:pos x="274" y="53"/>
              </a:cxn>
              <a:cxn ang="0">
                <a:pos x="274" y="106"/>
              </a:cxn>
              <a:cxn ang="0">
                <a:pos x="293" y="133"/>
              </a:cxn>
              <a:cxn ang="0">
                <a:pos x="332" y="106"/>
              </a:cxn>
              <a:cxn ang="0">
                <a:pos x="332" y="148"/>
              </a:cxn>
              <a:cxn ang="0">
                <a:pos x="362" y="148"/>
              </a:cxn>
              <a:cxn ang="0">
                <a:pos x="195" y="271"/>
              </a:cxn>
              <a:cxn ang="0">
                <a:pos x="175" y="286"/>
              </a:cxn>
              <a:cxn ang="0">
                <a:pos x="175" y="324"/>
              </a:cxn>
              <a:cxn ang="0">
                <a:pos x="145" y="349"/>
              </a:cxn>
              <a:cxn ang="0">
                <a:pos x="126" y="349"/>
              </a:cxn>
              <a:cxn ang="0">
                <a:pos x="126" y="366"/>
              </a:cxn>
              <a:cxn ang="0">
                <a:pos x="106" y="366"/>
              </a:cxn>
              <a:cxn ang="0">
                <a:pos x="106" y="349"/>
              </a:cxn>
              <a:cxn ang="0">
                <a:pos x="106" y="339"/>
              </a:cxn>
              <a:cxn ang="0">
                <a:pos x="99" y="324"/>
              </a:cxn>
              <a:cxn ang="0">
                <a:pos x="106" y="296"/>
              </a:cxn>
              <a:cxn ang="0">
                <a:pos x="99" y="244"/>
              </a:cxn>
              <a:cxn ang="0">
                <a:pos x="38" y="191"/>
              </a:cxn>
              <a:cxn ang="0">
                <a:pos x="30" y="133"/>
              </a:cxn>
              <a:cxn ang="0">
                <a:pos x="0" y="122"/>
              </a:cxn>
              <a:cxn ang="0">
                <a:pos x="49" y="80"/>
              </a:cxn>
            </a:cxnLst>
            <a:rect l="0" t="0" r="r" b="b"/>
            <a:pathLst>
              <a:path w="363" h="367">
                <a:moveTo>
                  <a:pt x="49" y="80"/>
                </a:moveTo>
                <a:lnTo>
                  <a:pt x="175" y="53"/>
                </a:lnTo>
                <a:lnTo>
                  <a:pt x="195" y="27"/>
                </a:lnTo>
                <a:lnTo>
                  <a:pt x="213" y="27"/>
                </a:lnTo>
                <a:lnTo>
                  <a:pt x="232" y="0"/>
                </a:lnTo>
                <a:lnTo>
                  <a:pt x="232" y="27"/>
                </a:lnTo>
                <a:lnTo>
                  <a:pt x="255" y="53"/>
                </a:lnTo>
                <a:lnTo>
                  <a:pt x="274" y="53"/>
                </a:lnTo>
                <a:lnTo>
                  <a:pt x="274" y="106"/>
                </a:lnTo>
                <a:lnTo>
                  <a:pt x="293" y="133"/>
                </a:lnTo>
                <a:lnTo>
                  <a:pt x="332" y="106"/>
                </a:lnTo>
                <a:lnTo>
                  <a:pt x="332" y="148"/>
                </a:lnTo>
                <a:lnTo>
                  <a:pt x="362" y="148"/>
                </a:lnTo>
                <a:lnTo>
                  <a:pt x="195" y="271"/>
                </a:lnTo>
                <a:lnTo>
                  <a:pt x="175" y="286"/>
                </a:lnTo>
                <a:lnTo>
                  <a:pt x="175" y="324"/>
                </a:lnTo>
                <a:lnTo>
                  <a:pt x="145" y="349"/>
                </a:lnTo>
                <a:lnTo>
                  <a:pt x="126" y="349"/>
                </a:lnTo>
                <a:lnTo>
                  <a:pt x="126" y="366"/>
                </a:lnTo>
                <a:lnTo>
                  <a:pt x="106" y="366"/>
                </a:lnTo>
                <a:lnTo>
                  <a:pt x="106" y="349"/>
                </a:lnTo>
                <a:lnTo>
                  <a:pt x="106" y="339"/>
                </a:lnTo>
                <a:lnTo>
                  <a:pt x="99" y="324"/>
                </a:lnTo>
                <a:lnTo>
                  <a:pt x="106" y="296"/>
                </a:lnTo>
                <a:lnTo>
                  <a:pt x="99" y="244"/>
                </a:lnTo>
                <a:lnTo>
                  <a:pt x="38" y="191"/>
                </a:lnTo>
                <a:lnTo>
                  <a:pt x="30" y="133"/>
                </a:lnTo>
                <a:lnTo>
                  <a:pt x="0" y="122"/>
                </a:lnTo>
                <a:lnTo>
                  <a:pt x="49" y="80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29" name="Freeform 57" descr="Sphere"/>
          <p:cNvSpPr>
            <a:spLocks/>
          </p:cNvSpPr>
          <p:nvPr/>
        </p:nvSpPr>
        <p:spPr bwMode="auto">
          <a:xfrm>
            <a:off x="1820863" y="3660775"/>
            <a:ext cx="585787" cy="592138"/>
          </a:xfrm>
          <a:custGeom>
            <a:avLst/>
            <a:gdLst/>
            <a:ahLst/>
            <a:cxnLst>
              <a:cxn ang="0">
                <a:pos x="50" y="81"/>
              </a:cxn>
              <a:cxn ang="0">
                <a:pos x="178" y="54"/>
              </a:cxn>
              <a:cxn ang="0">
                <a:pos x="198" y="27"/>
              </a:cxn>
              <a:cxn ang="0">
                <a:pos x="217" y="27"/>
              </a:cxn>
              <a:cxn ang="0">
                <a:pos x="236" y="0"/>
              </a:cxn>
              <a:cxn ang="0">
                <a:pos x="236" y="27"/>
              </a:cxn>
              <a:cxn ang="0">
                <a:pos x="259" y="54"/>
              </a:cxn>
              <a:cxn ang="0">
                <a:pos x="279" y="54"/>
              </a:cxn>
              <a:cxn ang="0">
                <a:pos x="279" y="108"/>
              </a:cxn>
              <a:cxn ang="0">
                <a:pos x="298" y="135"/>
              </a:cxn>
              <a:cxn ang="0">
                <a:pos x="337" y="108"/>
              </a:cxn>
              <a:cxn ang="0">
                <a:pos x="337" y="150"/>
              </a:cxn>
              <a:cxn ang="0">
                <a:pos x="368" y="150"/>
              </a:cxn>
              <a:cxn ang="0">
                <a:pos x="198" y="275"/>
              </a:cxn>
              <a:cxn ang="0">
                <a:pos x="178" y="291"/>
              </a:cxn>
              <a:cxn ang="0">
                <a:pos x="178" y="329"/>
              </a:cxn>
              <a:cxn ang="0">
                <a:pos x="147" y="355"/>
              </a:cxn>
              <a:cxn ang="0">
                <a:pos x="128" y="355"/>
              </a:cxn>
              <a:cxn ang="0">
                <a:pos x="128" y="372"/>
              </a:cxn>
              <a:cxn ang="0">
                <a:pos x="108" y="372"/>
              </a:cxn>
              <a:cxn ang="0">
                <a:pos x="108" y="355"/>
              </a:cxn>
              <a:cxn ang="0">
                <a:pos x="108" y="345"/>
              </a:cxn>
              <a:cxn ang="0">
                <a:pos x="101" y="329"/>
              </a:cxn>
              <a:cxn ang="0">
                <a:pos x="108" y="301"/>
              </a:cxn>
              <a:cxn ang="0">
                <a:pos x="101" y="248"/>
              </a:cxn>
              <a:cxn ang="0">
                <a:pos x="39" y="194"/>
              </a:cxn>
              <a:cxn ang="0">
                <a:pos x="31" y="135"/>
              </a:cxn>
              <a:cxn ang="0">
                <a:pos x="0" y="124"/>
              </a:cxn>
              <a:cxn ang="0">
                <a:pos x="50" y="81"/>
              </a:cxn>
            </a:cxnLst>
            <a:rect l="0" t="0" r="r" b="b"/>
            <a:pathLst>
              <a:path w="369" h="373">
                <a:moveTo>
                  <a:pt x="50" y="81"/>
                </a:moveTo>
                <a:lnTo>
                  <a:pt x="178" y="54"/>
                </a:lnTo>
                <a:lnTo>
                  <a:pt x="198" y="27"/>
                </a:lnTo>
                <a:lnTo>
                  <a:pt x="217" y="27"/>
                </a:lnTo>
                <a:lnTo>
                  <a:pt x="236" y="0"/>
                </a:lnTo>
                <a:lnTo>
                  <a:pt x="236" y="27"/>
                </a:lnTo>
                <a:lnTo>
                  <a:pt x="259" y="54"/>
                </a:lnTo>
                <a:lnTo>
                  <a:pt x="279" y="54"/>
                </a:lnTo>
                <a:lnTo>
                  <a:pt x="279" y="108"/>
                </a:lnTo>
                <a:lnTo>
                  <a:pt x="298" y="135"/>
                </a:lnTo>
                <a:lnTo>
                  <a:pt x="337" y="108"/>
                </a:lnTo>
                <a:lnTo>
                  <a:pt x="337" y="150"/>
                </a:lnTo>
                <a:lnTo>
                  <a:pt x="368" y="150"/>
                </a:lnTo>
                <a:lnTo>
                  <a:pt x="198" y="275"/>
                </a:lnTo>
                <a:lnTo>
                  <a:pt x="178" y="291"/>
                </a:lnTo>
                <a:lnTo>
                  <a:pt x="178" y="329"/>
                </a:lnTo>
                <a:lnTo>
                  <a:pt x="147" y="355"/>
                </a:lnTo>
                <a:lnTo>
                  <a:pt x="128" y="355"/>
                </a:lnTo>
                <a:lnTo>
                  <a:pt x="128" y="372"/>
                </a:lnTo>
                <a:lnTo>
                  <a:pt x="108" y="372"/>
                </a:lnTo>
                <a:lnTo>
                  <a:pt x="108" y="355"/>
                </a:lnTo>
                <a:lnTo>
                  <a:pt x="108" y="345"/>
                </a:lnTo>
                <a:lnTo>
                  <a:pt x="101" y="329"/>
                </a:lnTo>
                <a:lnTo>
                  <a:pt x="108" y="301"/>
                </a:lnTo>
                <a:lnTo>
                  <a:pt x="101" y="248"/>
                </a:lnTo>
                <a:lnTo>
                  <a:pt x="39" y="194"/>
                </a:lnTo>
                <a:lnTo>
                  <a:pt x="31" y="135"/>
                </a:lnTo>
                <a:lnTo>
                  <a:pt x="0" y="124"/>
                </a:lnTo>
                <a:lnTo>
                  <a:pt x="50" y="81"/>
                </a:lnTo>
              </a:path>
            </a:pathLst>
          </a:custGeom>
          <a:pattFill prst="sphere">
            <a:fgClr>
              <a:schemeClr val="bg2"/>
            </a:fgClr>
            <a:bgClr>
              <a:schemeClr val="bg1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30" name="Freeform 58"/>
          <p:cNvSpPr>
            <a:spLocks/>
          </p:cNvSpPr>
          <p:nvPr/>
        </p:nvSpPr>
        <p:spPr bwMode="auto">
          <a:xfrm>
            <a:off x="4706938" y="4533900"/>
            <a:ext cx="404812" cy="481013"/>
          </a:xfrm>
          <a:custGeom>
            <a:avLst/>
            <a:gdLst/>
            <a:ahLst/>
            <a:cxnLst>
              <a:cxn ang="0">
                <a:pos x="110" y="302"/>
              </a:cxn>
              <a:cxn ang="0">
                <a:pos x="68" y="217"/>
              </a:cxn>
              <a:cxn ang="0">
                <a:pos x="79" y="190"/>
              </a:cxn>
              <a:cxn ang="0">
                <a:pos x="61" y="190"/>
              </a:cxn>
              <a:cxn ang="0">
                <a:pos x="42" y="148"/>
              </a:cxn>
              <a:cxn ang="0">
                <a:pos x="12" y="148"/>
              </a:cxn>
              <a:cxn ang="0">
                <a:pos x="0" y="112"/>
              </a:cxn>
              <a:cxn ang="0">
                <a:pos x="23" y="95"/>
              </a:cxn>
              <a:cxn ang="0">
                <a:pos x="0" y="53"/>
              </a:cxn>
              <a:cxn ang="0">
                <a:pos x="23" y="85"/>
              </a:cxn>
              <a:cxn ang="0">
                <a:pos x="61" y="69"/>
              </a:cxn>
              <a:cxn ang="0">
                <a:pos x="99" y="0"/>
              </a:cxn>
              <a:cxn ang="0">
                <a:pos x="234" y="16"/>
              </a:cxn>
              <a:cxn ang="0">
                <a:pos x="216" y="42"/>
              </a:cxn>
              <a:cxn ang="0">
                <a:pos x="234" y="85"/>
              </a:cxn>
              <a:cxn ang="0">
                <a:pos x="254" y="85"/>
              </a:cxn>
              <a:cxn ang="0">
                <a:pos x="196" y="285"/>
              </a:cxn>
              <a:cxn ang="0">
                <a:pos x="110" y="302"/>
              </a:cxn>
            </a:cxnLst>
            <a:rect l="0" t="0" r="r" b="b"/>
            <a:pathLst>
              <a:path w="255" h="303">
                <a:moveTo>
                  <a:pt x="110" y="302"/>
                </a:moveTo>
                <a:lnTo>
                  <a:pt x="68" y="217"/>
                </a:lnTo>
                <a:lnTo>
                  <a:pt x="79" y="190"/>
                </a:lnTo>
                <a:lnTo>
                  <a:pt x="61" y="190"/>
                </a:lnTo>
                <a:lnTo>
                  <a:pt x="42" y="148"/>
                </a:lnTo>
                <a:lnTo>
                  <a:pt x="12" y="148"/>
                </a:lnTo>
                <a:lnTo>
                  <a:pt x="0" y="112"/>
                </a:lnTo>
                <a:lnTo>
                  <a:pt x="23" y="95"/>
                </a:lnTo>
                <a:lnTo>
                  <a:pt x="0" y="53"/>
                </a:lnTo>
                <a:lnTo>
                  <a:pt x="23" y="85"/>
                </a:lnTo>
                <a:lnTo>
                  <a:pt x="61" y="69"/>
                </a:lnTo>
                <a:lnTo>
                  <a:pt x="99" y="0"/>
                </a:lnTo>
                <a:lnTo>
                  <a:pt x="234" y="16"/>
                </a:lnTo>
                <a:lnTo>
                  <a:pt x="216" y="42"/>
                </a:lnTo>
                <a:lnTo>
                  <a:pt x="234" y="85"/>
                </a:lnTo>
                <a:lnTo>
                  <a:pt x="254" y="85"/>
                </a:lnTo>
                <a:lnTo>
                  <a:pt x="196" y="285"/>
                </a:lnTo>
                <a:lnTo>
                  <a:pt x="110" y="302"/>
                </a:lnTo>
              </a:path>
            </a:pathLst>
          </a:custGeom>
          <a:solidFill>
            <a:schemeClr val="accent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31" name="Freeform 59" descr="Small grid"/>
          <p:cNvSpPr>
            <a:spLocks/>
          </p:cNvSpPr>
          <p:nvPr/>
        </p:nvSpPr>
        <p:spPr bwMode="auto">
          <a:xfrm>
            <a:off x="4706938" y="4533900"/>
            <a:ext cx="414337" cy="490538"/>
          </a:xfrm>
          <a:custGeom>
            <a:avLst/>
            <a:gdLst/>
            <a:ahLst/>
            <a:cxnLst>
              <a:cxn ang="0">
                <a:pos x="113" y="308"/>
              </a:cxn>
              <a:cxn ang="0">
                <a:pos x="70" y="221"/>
              </a:cxn>
              <a:cxn ang="0">
                <a:pos x="81" y="194"/>
              </a:cxn>
              <a:cxn ang="0">
                <a:pos x="62" y="194"/>
              </a:cxn>
              <a:cxn ang="0">
                <a:pos x="43" y="151"/>
              </a:cxn>
              <a:cxn ang="0">
                <a:pos x="12" y="151"/>
              </a:cxn>
              <a:cxn ang="0">
                <a:pos x="0" y="114"/>
              </a:cxn>
              <a:cxn ang="0">
                <a:pos x="24" y="97"/>
              </a:cxn>
              <a:cxn ang="0">
                <a:pos x="0" y="54"/>
              </a:cxn>
              <a:cxn ang="0">
                <a:pos x="24" y="87"/>
              </a:cxn>
              <a:cxn ang="0">
                <a:pos x="62" y="70"/>
              </a:cxn>
              <a:cxn ang="0">
                <a:pos x="101" y="0"/>
              </a:cxn>
              <a:cxn ang="0">
                <a:pos x="240" y="16"/>
              </a:cxn>
              <a:cxn ang="0">
                <a:pos x="221" y="43"/>
              </a:cxn>
              <a:cxn ang="0">
                <a:pos x="240" y="87"/>
              </a:cxn>
              <a:cxn ang="0">
                <a:pos x="260" y="87"/>
              </a:cxn>
              <a:cxn ang="0">
                <a:pos x="201" y="291"/>
              </a:cxn>
              <a:cxn ang="0">
                <a:pos x="113" y="308"/>
              </a:cxn>
            </a:cxnLst>
            <a:rect l="0" t="0" r="r" b="b"/>
            <a:pathLst>
              <a:path w="261" h="309">
                <a:moveTo>
                  <a:pt x="113" y="308"/>
                </a:moveTo>
                <a:lnTo>
                  <a:pt x="70" y="221"/>
                </a:lnTo>
                <a:lnTo>
                  <a:pt x="81" y="194"/>
                </a:lnTo>
                <a:lnTo>
                  <a:pt x="62" y="194"/>
                </a:lnTo>
                <a:lnTo>
                  <a:pt x="43" y="151"/>
                </a:lnTo>
                <a:lnTo>
                  <a:pt x="12" y="151"/>
                </a:lnTo>
                <a:lnTo>
                  <a:pt x="0" y="114"/>
                </a:lnTo>
                <a:lnTo>
                  <a:pt x="24" y="97"/>
                </a:lnTo>
                <a:lnTo>
                  <a:pt x="0" y="54"/>
                </a:lnTo>
                <a:lnTo>
                  <a:pt x="24" y="87"/>
                </a:lnTo>
                <a:lnTo>
                  <a:pt x="62" y="70"/>
                </a:lnTo>
                <a:lnTo>
                  <a:pt x="101" y="0"/>
                </a:lnTo>
                <a:lnTo>
                  <a:pt x="240" y="16"/>
                </a:lnTo>
                <a:lnTo>
                  <a:pt x="221" y="43"/>
                </a:lnTo>
                <a:lnTo>
                  <a:pt x="240" y="87"/>
                </a:lnTo>
                <a:lnTo>
                  <a:pt x="260" y="87"/>
                </a:lnTo>
                <a:lnTo>
                  <a:pt x="201" y="291"/>
                </a:lnTo>
                <a:lnTo>
                  <a:pt x="113" y="308"/>
                </a:lnTo>
              </a:path>
            </a:pathLst>
          </a:custGeom>
          <a:pattFill prst="smGrid">
            <a:fgClr>
              <a:schemeClr val="bg2"/>
            </a:fgClr>
            <a:bgClr>
              <a:srgbClr val="FFFFFF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32" name="Freeform 60"/>
          <p:cNvSpPr>
            <a:spLocks/>
          </p:cNvSpPr>
          <p:nvPr/>
        </p:nvSpPr>
        <p:spPr bwMode="auto">
          <a:xfrm>
            <a:off x="2827338" y="3089275"/>
            <a:ext cx="601662" cy="520700"/>
          </a:xfrm>
          <a:custGeom>
            <a:avLst/>
            <a:gdLst/>
            <a:ahLst/>
            <a:cxnLst>
              <a:cxn ang="0">
                <a:pos x="114" y="84"/>
              </a:cxn>
              <a:cxn ang="0">
                <a:pos x="157" y="84"/>
              </a:cxn>
              <a:cxn ang="0">
                <a:pos x="175" y="136"/>
              </a:cxn>
              <a:cxn ang="0">
                <a:pos x="183" y="136"/>
              </a:cxn>
              <a:cxn ang="0">
                <a:pos x="214" y="110"/>
              </a:cxn>
              <a:cxn ang="0">
                <a:pos x="232" y="26"/>
              </a:cxn>
              <a:cxn ang="0">
                <a:pos x="271" y="0"/>
              </a:cxn>
              <a:cxn ang="0">
                <a:pos x="271" y="26"/>
              </a:cxn>
              <a:cxn ang="0">
                <a:pos x="301" y="26"/>
              </a:cxn>
              <a:cxn ang="0">
                <a:pos x="332" y="42"/>
              </a:cxn>
              <a:cxn ang="0">
                <a:pos x="320" y="84"/>
              </a:cxn>
              <a:cxn ang="0">
                <a:pos x="350" y="84"/>
              </a:cxn>
              <a:cxn ang="0">
                <a:pos x="378" y="122"/>
              </a:cxn>
              <a:cxn ang="0">
                <a:pos x="370" y="180"/>
              </a:cxn>
              <a:cxn ang="0">
                <a:pos x="350" y="205"/>
              </a:cxn>
              <a:cxn ang="0">
                <a:pos x="378" y="232"/>
              </a:cxn>
              <a:cxn ang="0">
                <a:pos x="320" y="269"/>
              </a:cxn>
              <a:cxn ang="0">
                <a:pos x="289" y="269"/>
              </a:cxn>
              <a:cxn ang="0">
                <a:pos x="232" y="327"/>
              </a:cxn>
              <a:cxn ang="0">
                <a:pos x="214" y="327"/>
              </a:cxn>
              <a:cxn ang="0">
                <a:pos x="175" y="327"/>
              </a:cxn>
              <a:cxn ang="0">
                <a:pos x="0" y="216"/>
              </a:cxn>
              <a:cxn ang="0">
                <a:pos x="8" y="180"/>
              </a:cxn>
              <a:cxn ang="0">
                <a:pos x="57" y="163"/>
              </a:cxn>
              <a:cxn ang="0">
                <a:pos x="77" y="136"/>
              </a:cxn>
              <a:cxn ang="0">
                <a:pos x="69" y="136"/>
              </a:cxn>
              <a:cxn ang="0">
                <a:pos x="45" y="110"/>
              </a:cxn>
              <a:cxn ang="0">
                <a:pos x="57" y="26"/>
              </a:cxn>
              <a:cxn ang="0">
                <a:pos x="114" y="84"/>
              </a:cxn>
            </a:cxnLst>
            <a:rect l="0" t="0" r="r" b="b"/>
            <a:pathLst>
              <a:path w="379" h="328">
                <a:moveTo>
                  <a:pt x="114" y="84"/>
                </a:moveTo>
                <a:lnTo>
                  <a:pt x="157" y="84"/>
                </a:lnTo>
                <a:lnTo>
                  <a:pt x="175" y="136"/>
                </a:lnTo>
                <a:lnTo>
                  <a:pt x="183" y="136"/>
                </a:lnTo>
                <a:lnTo>
                  <a:pt x="214" y="110"/>
                </a:lnTo>
                <a:lnTo>
                  <a:pt x="232" y="26"/>
                </a:lnTo>
                <a:lnTo>
                  <a:pt x="271" y="0"/>
                </a:lnTo>
                <a:lnTo>
                  <a:pt x="271" y="26"/>
                </a:lnTo>
                <a:lnTo>
                  <a:pt x="301" y="26"/>
                </a:lnTo>
                <a:lnTo>
                  <a:pt x="332" y="42"/>
                </a:lnTo>
                <a:lnTo>
                  <a:pt x="320" y="84"/>
                </a:lnTo>
                <a:lnTo>
                  <a:pt x="350" y="84"/>
                </a:lnTo>
                <a:lnTo>
                  <a:pt x="378" y="122"/>
                </a:lnTo>
                <a:lnTo>
                  <a:pt x="370" y="180"/>
                </a:lnTo>
                <a:lnTo>
                  <a:pt x="350" y="205"/>
                </a:lnTo>
                <a:lnTo>
                  <a:pt x="378" y="232"/>
                </a:lnTo>
                <a:lnTo>
                  <a:pt x="320" y="269"/>
                </a:lnTo>
                <a:lnTo>
                  <a:pt x="289" y="269"/>
                </a:lnTo>
                <a:lnTo>
                  <a:pt x="232" y="327"/>
                </a:lnTo>
                <a:lnTo>
                  <a:pt x="214" y="327"/>
                </a:lnTo>
                <a:lnTo>
                  <a:pt x="175" y="327"/>
                </a:lnTo>
                <a:lnTo>
                  <a:pt x="0" y="216"/>
                </a:lnTo>
                <a:lnTo>
                  <a:pt x="8" y="180"/>
                </a:lnTo>
                <a:lnTo>
                  <a:pt x="57" y="163"/>
                </a:lnTo>
                <a:lnTo>
                  <a:pt x="77" y="136"/>
                </a:lnTo>
                <a:lnTo>
                  <a:pt x="69" y="136"/>
                </a:lnTo>
                <a:lnTo>
                  <a:pt x="45" y="110"/>
                </a:lnTo>
                <a:lnTo>
                  <a:pt x="57" y="26"/>
                </a:lnTo>
                <a:lnTo>
                  <a:pt x="114" y="84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33" name="Freeform 61" descr="20%"/>
          <p:cNvSpPr>
            <a:spLocks/>
          </p:cNvSpPr>
          <p:nvPr/>
        </p:nvSpPr>
        <p:spPr bwMode="auto">
          <a:xfrm>
            <a:off x="2827338" y="3089275"/>
            <a:ext cx="611187" cy="530225"/>
          </a:xfrm>
          <a:custGeom>
            <a:avLst/>
            <a:gdLst/>
            <a:ahLst/>
            <a:cxnLst>
              <a:cxn ang="0">
                <a:pos x="116" y="86"/>
              </a:cxn>
              <a:cxn ang="0">
                <a:pos x="159" y="86"/>
              </a:cxn>
              <a:cxn ang="0">
                <a:pos x="178" y="139"/>
              </a:cxn>
              <a:cxn ang="0">
                <a:pos x="186" y="139"/>
              </a:cxn>
              <a:cxn ang="0">
                <a:pos x="217" y="112"/>
              </a:cxn>
              <a:cxn ang="0">
                <a:pos x="236" y="26"/>
              </a:cxn>
              <a:cxn ang="0">
                <a:pos x="275" y="0"/>
              </a:cxn>
              <a:cxn ang="0">
                <a:pos x="275" y="26"/>
              </a:cxn>
              <a:cxn ang="0">
                <a:pos x="306" y="26"/>
              </a:cxn>
              <a:cxn ang="0">
                <a:pos x="337" y="43"/>
              </a:cxn>
              <a:cxn ang="0">
                <a:pos x="325" y="86"/>
              </a:cxn>
              <a:cxn ang="0">
                <a:pos x="356" y="86"/>
              </a:cxn>
              <a:cxn ang="0">
                <a:pos x="384" y="124"/>
              </a:cxn>
              <a:cxn ang="0">
                <a:pos x="376" y="183"/>
              </a:cxn>
              <a:cxn ang="0">
                <a:pos x="356" y="209"/>
              </a:cxn>
              <a:cxn ang="0">
                <a:pos x="384" y="236"/>
              </a:cxn>
              <a:cxn ang="0">
                <a:pos x="325" y="274"/>
              </a:cxn>
              <a:cxn ang="0">
                <a:pos x="294" y="274"/>
              </a:cxn>
              <a:cxn ang="0">
                <a:pos x="236" y="333"/>
              </a:cxn>
              <a:cxn ang="0">
                <a:pos x="217" y="333"/>
              </a:cxn>
              <a:cxn ang="0">
                <a:pos x="178" y="333"/>
              </a:cxn>
              <a:cxn ang="0">
                <a:pos x="0" y="220"/>
              </a:cxn>
              <a:cxn ang="0">
                <a:pos x="8" y="183"/>
              </a:cxn>
              <a:cxn ang="0">
                <a:pos x="58" y="166"/>
              </a:cxn>
              <a:cxn ang="0">
                <a:pos x="78" y="139"/>
              </a:cxn>
              <a:cxn ang="0">
                <a:pos x="70" y="139"/>
              </a:cxn>
              <a:cxn ang="0">
                <a:pos x="46" y="112"/>
              </a:cxn>
              <a:cxn ang="0">
                <a:pos x="58" y="26"/>
              </a:cxn>
              <a:cxn ang="0">
                <a:pos x="116" y="86"/>
              </a:cxn>
            </a:cxnLst>
            <a:rect l="0" t="0" r="r" b="b"/>
            <a:pathLst>
              <a:path w="385" h="334">
                <a:moveTo>
                  <a:pt x="116" y="86"/>
                </a:moveTo>
                <a:lnTo>
                  <a:pt x="159" y="86"/>
                </a:lnTo>
                <a:lnTo>
                  <a:pt x="178" y="139"/>
                </a:lnTo>
                <a:lnTo>
                  <a:pt x="186" y="139"/>
                </a:lnTo>
                <a:lnTo>
                  <a:pt x="217" y="112"/>
                </a:lnTo>
                <a:lnTo>
                  <a:pt x="236" y="26"/>
                </a:lnTo>
                <a:lnTo>
                  <a:pt x="275" y="0"/>
                </a:lnTo>
                <a:lnTo>
                  <a:pt x="275" y="26"/>
                </a:lnTo>
                <a:lnTo>
                  <a:pt x="306" y="26"/>
                </a:lnTo>
                <a:lnTo>
                  <a:pt x="337" y="43"/>
                </a:lnTo>
                <a:lnTo>
                  <a:pt x="325" y="86"/>
                </a:lnTo>
                <a:lnTo>
                  <a:pt x="356" y="86"/>
                </a:lnTo>
                <a:lnTo>
                  <a:pt x="384" y="124"/>
                </a:lnTo>
                <a:lnTo>
                  <a:pt x="376" y="183"/>
                </a:lnTo>
                <a:lnTo>
                  <a:pt x="356" y="209"/>
                </a:lnTo>
                <a:lnTo>
                  <a:pt x="384" y="236"/>
                </a:lnTo>
                <a:lnTo>
                  <a:pt x="325" y="274"/>
                </a:lnTo>
                <a:lnTo>
                  <a:pt x="294" y="274"/>
                </a:lnTo>
                <a:lnTo>
                  <a:pt x="236" y="333"/>
                </a:lnTo>
                <a:lnTo>
                  <a:pt x="217" y="333"/>
                </a:lnTo>
                <a:lnTo>
                  <a:pt x="178" y="333"/>
                </a:lnTo>
                <a:lnTo>
                  <a:pt x="0" y="220"/>
                </a:lnTo>
                <a:lnTo>
                  <a:pt x="8" y="183"/>
                </a:lnTo>
                <a:lnTo>
                  <a:pt x="58" y="166"/>
                </a:lnTo>
                <a:lnTo>
                  <a:pt x="78" y="139"/>
                </a:lnTo>
                <a:lnTo>
                  <a:pt x="70" y="139"/>
                </a:lnTo>
                <a:lnTo>
                  <a:pt x="46" y="112"/>
                </a:lnTo>
                <a:lnTo>
                  <a:pt x="58" y="26"/>
                </a:lnTo>
                <a:lnTo>
                  <a:pt x="116" y="86"/>
                </a:lnTo>
              </a:path>
            </a:pathLst>
          </a:custGeom>
          <a:pattFill prst="pct20">
            <a:fgClr>
              <a:schemeClr val="tx2"/>
            </a:fgClr>
            <a:bgClr>
              <a:schemeClr val="bg1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34" name="Freeform 62"/>
          <p:cNvSpPr>
            <a:spLocks/>
          </p:cNvSpPr>
          <p:nvPr/>
        </p:nvSpPr>
        <p:spPr bwMode="auto">
          <a:xfrm>
            <a:off x="3798888" y="3970338"/>
            <a:ext cx="434975" cy="384175"/>
          </a:xfrm>
          <a:custGeom>
            <a:avLst/>
            <a:gdLst/>
            <a:ahLst/>
            <a:cxnLst>
              <a:cxn ang="0">
                <a:pos x="253" y="241"/>
              </a:cxn>
              <a:cxn ang="0">
                <a:pos x="231" y="241"/>
              </a:cxn>
              <a:cxn ang="0">
                <a:pos x="174" y="225"/>
              </a:cxn>
              <a:cxn ang="0">
                <a:pos x="166" y="199"/>
              </a:cxn>
              <a:cxn ang="0">
                <a:pos x="117" y="215"/>
              </a:cxn>
              <a:cxn ang="0">
                <a:pos x="49" y="147"/>
              </a:cxn>
              <a:cxn ang="0">
                <a:pos x="0" y="0"/>
              </a:cxn>
              <a:cxn ang="0">
                <a:pos x="205" y="0"/>
              </a:cxn>
              <a:cxn ang="0">
                <a:pos x="273" y="104"/>
              </a:cxn>
              <a:cxn ang="0">
                <a:pos x="273" y="147"/>
              </a:cxn>
              <a:cxn ang="0">
                <a:pos x="253" y="241"/>
              </a:cxn>
            </a:cxnLst>
            <a:rect l="0" t="0" r="r" b="b"/>
            <a:pathLst>
              <a:path w="274" h="242">
                <a:moveTo>
                  <a:pt x="253" y="241"/>
                </a:moveTo>
                <a:lnTo>
                  <a:pt x="231" y="241"/>
                </a:lnTo>
                <a:lnTo>
                  <a:pt x="174" y="225"/>
                </a:lnTo>
                <a:lnTo>
                  <a:pt x="166" y="199"/>
                </a:lnTo>
                <a:lnTo>
                  <a:pt x="117" y="215"/>
                </a:lnTo>
                <a:lnTo>
                  <a:pt x="49" y="147"/>
                </a:lnTo>
                <a:lnTo>
                  <a:pt x="0" y="0"/>
                </a:lnTo>
                <a:lnTo>
                  <a:pt x="205" y="0"/>
                </a:lnTo>
                <a:lnTo>
                  <a:pt x="273" y="104"/>
                </a:lnTo>
                <a:lnTo>
                  <a:pt x="273" y="147"/>
                </a:lnTo>
                <a:lnTo>
                  <a:pt x="253" y="241"/>
                </a:lnTo>
              </a:path>
            </a:pathLst>
          </a:custGeom>
          <a:solidFill>
            <a:schemeClr val="accent2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35" name="Freeform 63"/>
          <p:cNvSpPr>
            <a:spLocks/>
          </p:cNvSpPr>
          <p:nvPr/>
        </p:nvSpPr>
        <p:spPr bwMode="auto">
          <a:xfrm>
            <a:off x="3798888" y="3970338"/>
            <a:ext cx="444500" cy="393700"/>
          </a:xfrm>
          <a:custGeom>
            <a:avLst/>
            <a:gdLst/>
            <a:ahLst/>
            <a:cxnLst>
              <a:cxn ang="0">
                <a:pos x="259" y="247"/>
              </a:cxn>
              <a:cxn ang="0">
                <a:pos x="236" y="247"/>
              </a:cxn>
              <a:cxn ang="0">
                <a:pos x="178" y="231"/>
              </a:cxn>
              <a:cxn ang="0">
                <a:pos x="170" y="204"/>
              </a:cxn>
              <a:cxn ang="0">
                <a:pos x="120" y="220"/>
              </a:cxn>
              <a:cxn ang="0">
                <a:pos x="50" y="151"/>
              </a:cxn>
              <a:cxn ang="0">
                <a:pos x="0" y="0"/>
              </a:cxn>
              <a:cxn ang="0">
                <a:pos x="209" y="0"/>
              </a:cxn>
              <a:cxn ang="0">
                <a:pos x="279" y="107"/>
              </a:cxn>
              <a:cxn ang="0">
                <a:pos x="279" y="151"/>
              </a:cxn>
              <a:cxn ang="0">
                <a:pos x="259" y="247"/>
              </a:cxn>
            </a:cxnLst>
            <a:rect l="0" t="0" r="r" b="b"/>
            <a:pathLst>
              <a:path w="280" h="248">
                <a:moveTo>
                  <a:pt x="259" y="247"/>
                </a:moveTo>
                <a:lnTo>
                  <a:pt x="236" y="247"/>
                </a:lnTo>
                <a:lnTo>
                  <a:pt x="178" y="231"/>
                </a:lnTo>
                <a:lnTo>
                  <a:pt x="170" y="204"/>
                </a:lnTo>
                <a:lnTo>
                  <a:pt x="120" y="220"/>
                </a:lnTo>
                <a:lnTo>
                  <a:pt x="50" y="151"/>
                </a:lnTo>
                <a:lnTo>
                  <a:pt x="0" y="0"/>
                </a:lnTo>
                <a:lnTo>
                  <a:pt x="209" y="0"/>
                </a:lnTo>
                <a:lnTo>
                  <a:pt x="279" y="107"/>
                </a:lnTo>
                <a:lnTo>
                  <a:pt x="279" y="151"/>
                </a:lnTo>
                <a:lnTo>
                  <a:pt x="259" y="247"/>
                </a:lnTo>
              </a:path>
            </a:pathLst>
          </a:custGeom>
          <a:solidFill>
            <a:srgbClr val="C0C0C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36" name="Freeform 64"/>
          <p:cNvSpPr>
            <a:spLocks/>
          </p:cNvSpPr>
          <p:nvPr/>
        </p:nvSpPr>
        <p:spPr bwMode="auto">
          <a:xfrm>
            <a:off x="7156450" y="2609850"/>
            <a:ext cx="374650" cy="385763"/>
          </a:xfrm>
          <a:custGeom>
            <a:avLst/>
            <a:gdLst/>
            <a:ahLst/>
            <a:cxnLst>
              <a:cxn ang="0">
                <a:pos x="61" y="0"/>
              </a:cxn>
              <a:cxn ang="0">
                <a:pos x="118" y="26"/>
              </a:cxn>
              <a:cxn ang="0">
                <a:pos x="137" y="68"/>
              </a:cxn>
              <a:cxn ang="0">
                <a:pos x="155" y="53"/>
              </a:cxn>
              <a:cxn ang="0">
                <a:pos x="185" y="79"/>
              </a:cxn>
              <a:cxn ang="0">
                <a:pos x="212" y="79"/>
              </a:cxn>
              <a:cxn ang="0">
                <a:pos x="235" y="137"/>
              </a:cxn>
              <a:cxn ang="0">
                <a:pos x="155" y="231"/>
              </a:cxn>
              <a:cxn ang="0">
                <a:pos x="137" y="242"/>
              </a:cxn>
              <a:cxn ang="0">
                <a:pos x="98" y="231"/>
              </a:cxn>
              <a:cxn ang="0">
                <a:pos x="80" y="242"/>
              </a:cxn>
              <a:cxn ang="0">
                <a:pos x="61" y="216"/>
              </a:cxn>
              <a:cxn ang="0">
                <a:pos x="38" y="216"/>
              </a:cxn>
              <a:cxn ang="0">
                <a:pos x="20" y="189"/>
              </a:cxn>
              <a:cxn ang="0">
                <a:pos x="0" y="189"/>
              </a:cxn>
              <a:cxn ang="0">
                <a:pos x="0" y="137"/>
              </a:cxn>
              <a:cxn ang="0">
                <a:pos x="20" y="104"/>
              </a:cxn>
              <a:cxn ang="0">
                <a:pos x="38" y="79"/>
              </a:cxn>
              <a:cxn ang="0">
                <a:pos x="12" y="79"/>
              </a:cxn>
              <a:cxn ang="0">
                <a:pos x="0" y="68"/>
              </a:cxn>
              <a:cxn ang="0">
                <a:pos x="12" y="53"/>
              </a:cxn>
              <a:cxn ang="0">
                <a:pos x="61" y="0"/>
              </a:cxn>
            </a:cxnLst>
            <a:rect l="0" t="0" r="r" b="b"/>
            <a:pathLst>
              <a:path w="236" h="243">
                <a:moveTo>
                  <a:pt x="61" y="0"/>
                </a:moveTo>
                <a:lnTo>
                  <a:pt x="118" y="26"/>
                </a:lnTo>
                <a:lnTo>
                  <a:pt x="137" y="68"/>
                </a:lnTo>
                <a:lnTo>
                  <a:pt x="155" y="53"/>
                </a:lnTo>
                <a:lnTo>
                  <a:pt x="185" y="79"/>
                </a:lnTo>
                <a:lnTo>
                  <a:pt x="212" y="79"/>
                </a:lnTo>
                <a:lnTo>
                  <a:pt x="235" y="137"/>
                </a:lnTo>
                <a:lnTo>
                  <a:pt x="155" y="231"/>
                </a:lnTo>
                <a:lnTo>
                  <a:pt x="137" y="242"/>
                </a:lnTo>
                <a:lnTo>
                  <a:pt x="98" y="231"/>
                </a:lnTo>
                <a:lnTo>
                  <a:pt x="80" y="242"/>
                </a:lnTo>
                <a:lnTo>
                  <a:pt x="61" y="216"/>
                </a:lnTo>
                <a:lnTo>
                  <a:pt x="38" y="216"/>
                </a:lnTo>
                <a:lnTo>
                  <a:pt x="20" y="189"/>
                </a:lnTo>
                <a:lnTo>
                  <a:pt x="0" y="189"/>
                </a:lnTo>
                <a:lnTo>
                  <a:pt x="0" y="137"/>
                </a:lnTo>
                <a:lnTo>
                  <a:pt x="20" y="104"/>
                </a:lnTo>
                <a:lnTo>
                  <a:pt x="38" y="79"/>
                </a:lnTo>
                <a:lnTo>
                  <a:pt x="12" y="79"/>
                </a:lnTo>
                <a:lnTo>
                  <a:pt x="0" y="68"/>
                </a:lnTo>
                <a:lnTo>
                  <a:pt x="12" y="53"/>
                </a:lnTo>
                <a:lnTo>
                  <a:pt x="61" y="0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37" name="Freeform 65" descr="Narrow vertical"/>
          <p:cNvSpPr>
            <a:spLocks/>
          </p:cNvSpPr>
          <p:nvPr/>
        </p:nvSpPr>
        <p:spPr bwMode="auto">
          <a:xfrm>
            <a:off x="7156450" y="2609850"/>
            <a:ext cx="384175" cy="395288"/>
          </a:xfrm>
          <a:custGeom>
            <a:avLst/>
            <a:gdLst/>
            <a:ahLst/>
            <a:cxnLst>
              <a:cxn ang="0">
                <a:pos x="63" y="0"/>
              </a:cxn>
              <a:cxn ang="0">
                <a:pos x="121" y="27"/>
              </a:cxn>
              <a:cxn ang="0">
                <a:pos x="140" y="70"/>
              </a:cxn>
              <a:cxn ang="0">
                <a:pos x="159" y="54"/>
              </a:cxn>
              <a:cxn ang="0">
                <a:pos x="190" y="81"/>
              </a:cxn>
              <a:cxn ang="0">
                <a:pos x="217" y="81"/>
              </a:cxn>
              <a:cxn ang="0">
                <a:pos x="241" y="140"/>
              </a:cxn>
              <a:cxn ang="0">
                <a:pos x="159" y="237"/>
              </a:cxn>
              <a:cxn ang="0">
                <a:pos x="140" y="248"/>
              </a:cxn>
              <a:cxn ang="0">
                <a:pos x="101" y="237"/>
              </a:cxn>
              <a:cxn ang="0">
                <a:pos x="82" y="248"/>
              </a:cxn>
              <a:cxn ang="0">
                <a:pos x="63" y="221"/>
              </a:cxn>
              <a:cxn ang="0">
                <a:pos x="39" y="221"/>
              </a:cxn>
              <a:cxn ang="0">
                <a:pos x="20" y="194"/>
              </a:cxn>
              <a:cxn ang="0">
                <a:pos x="0" y="194"/>
              </a:cxn>
              <a:cxn ang="0">
                <a:pos x="0" y="140"/>
              </a:cxn>
              <a:cxn ang="0">
                <a:pos x="20" y="107"/>
              </a:cxn>
              <a:cxn ang="0">
                <a:pos x="39" y="81"/>
              </a:cxn>
              <a:cxn ang="0">
                <a:pos x="12" y="81"/>
              </a:cxn>
              <a:cxn ang="0">
                <a:pos x="0" y="70"/>
              </a:cxn>
              <a:cxn ang="0">
                <a:pos x="12" y="54"/>
              </a:cxn>
              <a:cxn ang="0">
                <a:pos x="63" y="0"/>
              </a:cxn>
            </a:cxnLst>
            <a:rect l="0" t="0" r="r" b="b"/>
            <a:pathLst>
              <a:path w="242" h="249">
                <a:moveTo>
                  <a:pt x="63" y="0"/>
                </a:moveTo>
                <a:lnTo>
                  <a:pt x="121" y="27"/>
                </a:lnTo>
                <a:lnTo>
                  <a:pt x="140" y="70"/>
                </a:lnTo>
                <a:lnTo>
                  <a:pt x="159" y="54"/>
                </a:lnTo>
                <a:lnTo>
                  <a:pt x="190" y="81"/>
                </a:lnTo>
                <a:lnTo>
                  <a:pt x="217" y="81"/>
                </a:lnTo>
                <a:lnTo>
                  <a:pt x="241" y="140"/>
                </a:lnTo>
                <a:lnTo>
                  <a:pt x="159" y="237"/>
                </a:lnTo>
                <a:lnTo>
                  <a:pt x="140" y="248"/>
                </a:lnTo>
                <a:lnTo>
                  <a:pt x="101" y="237"/>
                </a:lnTo>
                <a:lnTo>
                  <a:pt x="82" y="248"/>
                </a:lnTo>
                <a:lnTo>
                  <a:pt x="63" y="221"/>
                </a:lnTo>
                <a:lnTo>
                  <a:pt x="39" y="221"/>
                </a:lnTo>
                <a:lnTo>
                  <a:pt x="20" y="194"/>
                </a:lnTo>
                <a:lnTo>
                  <a:pt x="0" y="194"/>
                </a:lnTo>
                <a:lnTo>
                  <a:pt x="0" y="140"/>
                </a:lnTo>
                <a:lnTo>
                  <a:pt x="20" y="107"/>
                </a:lnTo>
                <a:lnTo>
                  <a:pt x="39" y="81"/>
                </a:lnTo>
                <a:lnTo>
                  <a:pt x="12" y="81"/>
                </a:lnTo>
                <a:lnTo>
                  <a:pt x="0" y="70"/>
                </a:lnTo>
                <a:lnTo>
                  <a:pt x="12" y="54"/>
                </a:lnTo>
                <a:lnTo>
                  <a:pt x="63" y="0"/>
                </a:lnTo>
              </a:path>
            </a:pathLst>
          </a:custGeom>
          <a:pattFill prst="narVert">
            <a:fgClr>
              <a:schemeClr val="bg2"/>
            </a:fgClr>
            <a:bgClr>
              <a:schemeClr val="bg1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38" name="Freeform 66"/>
          <p:cNvSpPr>
            <a:spLocks/>
          </p:cNvSpPr>
          <p:nvPr/>
        </p:nvSpPr>
        <p:spPr bwMode="auto">
          <a:xfrm>
            <a:off x="6248400" y="3198813"/>
            <a:ext cx="415925" cy="454025"/>
          </a:xfrm>
          <a:custGeom>
            <a:avLst/>
            <a:gdLst/>
            <a:ahLst/>
            <a:cxnLst>
              <a:cxn ang="0">
                <a:pos x="38" y="26"/>
              </a:cxn>
              <a:cxn ang="0">
                <a:pos x="49" y="17"/>
              </a:cxn>
              <a:cxn ang="0">
                <a:pos x="57" y="17"/>
              </a:cxn>
              <a:cxn ang="0">
                <a:pos x="75" y="17"/>
              </a:cxn>
              <a:cxn ang="0">
                <a:pos x="87" y="17"/>
              </a:cxn>
              <a:cxn ang="0">
                <a:pos x="106" y="17"/>
              </a:cxn>
              <a:cxn ang="0">
                <a:pos x="106" y="42"/>
              </a:cxn>
              <a:cxn ang="0">
                <a:pos x="144" y="79"/>
              </a:cxn>
              <a:cxn ang="0">
                <a:pos x="162" y="95"/>
              </a:cxn>
              <a:cxn ang="0">
                <a:pos x="193" y="79"/>
              </a:cxn>
              <a:cxn ang="0">
                <a:pos x="193" y="95"/>
              </a:cxn>
              <a:cxn ang="0">
                <a:pos x="231" y="79"/>
              </a:cxn>
              <a:cxn ang="0">
                <a:pos x="231" y="95"/>
              </a:cxn>
              <a:cxn ang="0">
                <a:pos x="261" y="121"/>
              </a:cxn>
              <a:cxn ang="0">
                <a:pos x="242" y="121"/>
              </a:cxn>
              <a:cxn ang="0">
                <a:pos x="193" y="174"/>
              </a:cxn>
              <a:cxn ang="0">
                <a:pos x="211" y="201"/>
              </a:cxn>
              <a:cxn ang="0">
                <a:pos x="174" y="216"/>
              </a:cxn>
              <a:cxn ang="0">
                <a:pos x="144" y="285"/>
              </a:cxn>
              <a:cxn ang="0">
                <a:pos x="106" y="243"/>
              </a:cxn>
              <a:cxn ang="0">
                <a:pos x="57" y="259"/>
              </a:cxn>
              <a:cxn ang="0">
                <a:pos x="19" y="259"/>
              </a:cxn>
              <a:cxn ang="0">
                <a:pos x="0" y="201"/>
              </a:cxn>
              <a:cxn ang="0">
                <a:pos x="19" y="174"/>
              </a:cxn>
              <a:cxn ang="0">
                <a:pos x="19" y="112"/>
              </a:cxn>
              <a:cxn ang="0">
                <a:pos x="30" y="95"/>
              </a:cxn>
              <a:cxn ang="0">
                <a:pos x="30" y="79"/>
              </a:cxn>
              <a:cxn ang="0">
                <a:pos x="19" y="69"/>
              </a:cxn>
              <a:cxn ang="0">
                <a:pos x="38" y="42"/>
              </a:cxn>
              <a:cxn ang="0">
                <a:pos x="19" y="42"/>
              </a:cxn>
              <a:cxn ang="0">
                <a:pos x="8" y="42"/>
              </a:cxn>
              <a:cxn ang="0">
                <a:pos x="0" y="42"/>
              </a:cxn>
              <a:cxn ang="0">
                <a:pos x="30" y="0"/>
              </a:cxn>
              <a:cxn ang="0">
                <a:pos x="38" y="26"/>
              </a:cxn>
            </a:cxnLst>
            <a:rect l="0" t="0" r="r" b="b"/>
            <a:pathLst>
              <a:path w="262" h="286">
                <a:moveTo>
                  <a:pt x="38" y="26"/>
                </a:moveTo>
                <a:lnTo>
                  <a:pt x="49" y="17"/>
                </a:lnTo>
                <a:lnTo>
                  <a:pt x="57" y="17"/>
                </a:lnTo>
                <a:lnTo>
                  <a:pt x="75" y="17"/>
                </a:lnTo>
                <a:lnTo>
                  <a:pt x="87" y="17"/>
                </a:lnTo>
                <a:lnTo>
                  <a:pt x="106" y="17"/>
                </a:lnTo>
                <a:lnTo>
                  <a:pt x="106" y="42"/>
                </a:lnTo>
                <a:lnTo>
                  <a:pt x="144" y="79"/>
                </a:lnTo>
                <a:lnTo>
                  <a:pt x="162" y="95"/>
                </a:lnTo>
                <a:lnTo>
                  <a:pt x="193" y="79"/>
                </a:lnTo>
                <a:lnTo>
                  <a:pt x="193" y="95"/>
                </a:lnTo>
                <a:lnTo>
                  <a:pt x="231" y="79"/>
                </a:lnTo>
                <a:lnTo>
                  <a:pt x="231" y="95"/>
                </a:lnTo>
                <a:lnTo>
                  <a:pt x="261" y="121"/>
                </a:lnTo>
                <a:lnTo>
                  <a:pt x="242" y="121"/>
                </a:lnTo>
                <a:lnTo>
                  <a:pt x="193" y="174"/>
                </a:lnTo>
                <a:lnTo>
                  <a:pt x="211" y="201"/>
                </a:lnTo>
                <a:lnTo>
                  <a:pt x="174" y="216"/>
                </a:lnTo>
                <a:lnTo>
                  <a:pt x="144" y="285"/>
                </a:lnTo>
                <a:lnTo>
                  <a:pt x="106" y="243"/>
                </a:lnTo>
                <a:lnTo>
                  <a:pt x="57" y="259"/>
                </a:lnTo>
                <a:lnTo>
                  <a:pt x="19" y="259"/>
                </a:lnTo>
                <a:lnTo>
                  <a:pt x="0" y="201"/>
                </a:lnTo>
                <a:lnTo>
                  <a:pt x="19" y="174"/>
                </a:lnTo>
                <a:lnTo>
                  <a:pt x="19" y="112"/>
                </a:lnTo>
                <a:lnTo>
                  <a:pt x="30" y="95"/>
                </a:lnTo>
                <a:lnTo>
                  <a:pt x="30" y="79"/>
                </a:lnTo>
                <a:lnTo>
                  <a:pt x="19" y="69"/>
                </a:lnTo>
                <a:lnTo>
                  <a:pt x="38" y="42"/>
                </a:lnTo>
                <a:lnTo>
                  <a:pt x="19" y="42"/>
                </a:lnTo>
                <a:lnTo>
                  <a:pt x="8" y="42"/>
                </a:lnTo>
                <a:lnTo>
                  <a:pt x="0" y="42"/>
                </a:lnTo>
                <a:lnTo>
                  <a:pt x="30" y="0"/>
                </a:lnTo>
                <a:lnTo>
                  <a:pt x="38" y="26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39" name="Freeform 67"/>
          <p:cNvSpPr>
            <a:spLocks/>
          </p:cNvSpPr>
          <p:nvPr/>
        </p:nvSpPr>
        <p:spPr bwMode="auto">
          <a:xfrm>
            <a:off x="6248400" y="3198813"/>
            <a:ext cx="425450" cy="463550"/>
          </a:xfrm>
          <a:custGeom>
            <a:avLst/>
            <a:gdLst/>
            <a:ahLst/>
            <a:cxnLst>
              <a:cxn ang="0">
                <a:pos x="39" y="27"/>
              </a:cxn>
              <a:cxn ang="0">
                <a:pos x="50" y="17"/>
              </a:cxn>
              <a:cxn ang="0">
                <a:pos x="58" y="17"/>
              </a:cxn>
              <a:cxn ang="0">
                <a:pos x="77" y="17"/>
              </a:cxn>
              <a:cxn ang="0">
                <a:pos x="89" y="17"/>
              </a:cxn>
              <a:cxn ang="0">
                <a:pos x="108" y="17"/>
              </a:cxn>
              <a:cxn ang="0">
                <a:pos x="108" y="43"/>
              </a:cxn>
              <a:cxn ang="0">
                <a:pos x="147" y="81"/>
              </a:cxn>
              <a:cxn ang="0">
                <a:pos x="166" y="97"/>
              </a:cxn>
              <a:cxn ang="0">
                <a:pos x="197" y="81"/>
              </a:cxn>
              <a:cxn ang="0">
                <a:pos x="197" y="97"/>
              </a:cxn>
              <a:cxn ang="0">
                <a:pos x="236" y="81"/>
              </a:cxn>
              <a:cxn ang="0">
                <a:pos x="236" y="97"/>
              </a:cxn>
              <a:cxn ang="0">
                <a:pos x="267" y="124"/>
              </a:cxn>
              <a:cxn ang="0">
                <a:pos x="248" y="124"/>
              </a:cxn>
              <a:cxn ang="0">
                <a:pos x="197" y="178"/>
              </a:cxn>
              <a:cxn ang="0">
                <a:pos x="216" y="205"/>
              </a:cxn>
              <a:cxn ang="0">
                <a:pos x="178" y="221"/>
              </a:cxn>
              <a:cxn ang="0">
                <a:pos x="147" y="291"/>
              </a:cxn>
              <a:cxn ang="0">
                <a:pos x="108" y="248"/>
              </a:cxn>
              <a:cxn ang="0">
                <a:pos x="58" y="264"/>
              </a:cxn>
              <a:cxn ang="0">
                <a:pos x="19" y="264"/>
              </a:cxn>
              <a:cxn ang="0">
                <a:pos x="0" y="205"/>
              </a:cxn>
              <a:cxn ang="0">
                <a:pos x="19" y="178"/>
              </a:cxn>
              <a:cxn ang="0">
                <a:pos x="19" y="114"/>
              </a:cxn>
              <a:cxn ang="0">
                <a:pos x="31" y="97"/>
              </a:cxn>
              <a:cxn ang="0">
                <a:pos x="31" y="81"/>
              </a:cxn>
              <a:cxn ang="0">
                <a:pos x="19" y="70"/>
              </a:cxn>
              <a:cxn ang="0">
                <a:pos x="39" y="43"/>
              </a:cxn>
              <a:cxn ang="0">
                <a:pos x="19" y="43"/>
              </a:cxn>
              <a:cxn ang="0">
                <a:pos x="8" y="43"/>
              </a:cxn>
              <a:cxn ang="0">
                <a:pos x="0" y="43"/>
              </a:cxn>
              <a:cxn ang="0">
                <a:pos x="31" y="0"/>
              </a:cxn>
              <a:cxn ang="0">
                <a:pos x="39" y="27"/>
              </a:cxn>
            </a:cxnLst>
            <a:rect l="0" t="0" r="r" b="b"/>
            <a:pathLst>
              <a:path w="268" h="292">
                <a:moveTo>
                  <a:pt x="39" y="27"/>
                </a:moveTo>
                <a:lnTo>
                  <a:pt x="50" y="17"/>
                </a:lnTo>
                <a:lnTo>
                  <a:pt x="58" y="17"/>
                </a:lnTo>
                <a:lnTo>
                  <a:pt x="77" y="17"/>
                </a:lnTo>
                <a:lnTo>
                  <a:pt x="89" y="17"/>
                </a:lnTo>
                <a:lnTo>
                  <a:pt x="108" y="17"/>
                </a:lnTo>
                <a:lnTo>
                  <a:pt x="108" y="43"/>
                </a:lnTo>
                <a:lnTo>
                  <a:pt x="147" y="81"/>
                </a:lnTo>
                <a:lnTo>
                  <a:pt x="166" y="97"/>
                </a:lnTo>
                <a:lnTo>
                  <a:pt x="197" y="81"/>
                </a:lnTo>
                <a:lnTo>
                  <a:pt x="197" y="97"/>
                </a:lnTo>
                <a:lnTo>
                  <a:pt x="236" y="81"/>
                </a:lnTo>
                <a:lnTo>
                  <a:pt x="236" y="97"/>
                </a:lnTo>
                <a:lnTo>
                  <a:pt x="267" y="124"/>
                </a:lnTo>
                <a:lnTo>
                  <a:pt x="248" y="124"/>
                </a:lnTo>
                <a:lnTo>
                  <a:pt x="197" y="178"/>
                </a:lnTo>
                <a:lnTo>
                  <a:pt x="216" y="205"/>
                </a:lnTo>
                <a:lnTo>
                  <a:pt x="178" y="221"/>
                </a:lnTo>
                <a:lnTo>
                  <a:pt x="147" y="291"/>
                </a:lnTo>
                <a:lnTo>
                  <a:pt x="108" y="248"/>
                </a:lnTo>
                <a:lnTo>
                  <a:pt x="58" y="264"/>
                </a:lnTo>
                <a:lnTo>
                  <a:pt x="19" y="264"/>
                </a:lnTo>
                <a:lnTo>
                  <a:pt x="0" y="205"/>
                </a:lnTo>
                <a:lnTo>
                  <a:pt x="19" y="178"/>
                </a:lnTo>
                <a:lnTo>
                  <a:pt x="19" y="114"/>
                </a:lnTo>
                <a:lnTo>
                  <a:pt x="31" y="97"/>
                </a:lnTo>
                <a:lnTo>
                  <a:pt x="31" y="81"/>
                </a:lnTo>
                <a:lnTo>
                  <a:pt x="19" y="70"/>
                </a:lnTo>
                <a:lnTo>
                  <a:pt x="39" y="43"/>
                </a:lnTo>
                <a:lnTo>
                  <a:pt x="19" y="43"/>
                </a:lnTo>
                <a:lnTo>
                  <a:pt x="8" y="43"/>
                </a:lnTo>
                <a:lnTo>
                  <a:pt x="0" y="43"/>
                </a:lnTo>
                <a:lnTo>
                  <a:pt x="31" y="0"/>
                </a:lnTo>
                <a:lnTo>
                  <a:pt x="39" y="27"/>
                </a:lnTo>
              </a:path>
            </a:pathLst>
          </a:custGeom>
          <a:solidFill>
            <a:schemeClr val="bg1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40" name="Freeform 68"/>
          <p:cNvSpPr>
            <a:spLocks/>
          </p:cNvSpPr>
          <p:nvPr/>
        </p:nvSpPr>
        <p:spPr bwMode="auto">
          <a:xfrm>
            <a:off x="5684838" y="2678113"/>
            <a:ext cx="395287" cy="539750"/>
          </a:xfrm>
          <a:custGeom>
            <a:avLst/>
            <a:gdLst/>
            <a:ahLst/>
            <a:cxnLst>
              <a:cxn ang="0">
                <a:pos x="191" y="0"/>
              </a:cxn>
              <a:cxn ang="0">
                <a:pos x="203" y="11"/>
              </a:cxn>
              <a:cxn ang="0">
                <a:pos x="181" y="95"/>
              </a:cxn>
              <a:cxn ang="0">
                <a:pos x="211" y="122"/>
              </a:cxn>
              <a:cxn ang="0">
                <a:pos x="229" y="106"/>
              </a:cxn>
              <a:cxn ang="0">
                <a:pos x="248" y="133"/>
              </a:cxn>
              <a:cxn ang="0">
                <a:pos x="248" y="175"/>
              </a:cxn>
              <a:cxn ang="0">
                <a:pos x="223" y="191"/>
              </a:cxn>
              <a:cxn ang="0">
                <a:pos x="229" y="227"/>
              </a:cxn>
              <a:cxn ang="0">
                <a:pos x="211" y="254"/>
              </a:cxn>
              <a:cxn ang="0">
                <a:pos x="211" y="280"/>
              </a:cxn>
              <a:cxn ang="0">
                <a:pos x="211" y="297"/>
              </a:cxn>
              <a:cxn ang="0">
                <a:pos x="181" y="280"/>
              </a:cxn>
              <a:cxn ang="0">
                <a:pos x="191" y="323"/>
              </a:cxn>
              <a:cxn ang="0">
                <a:pos x="173" y="339"/>
              </a:cxn>
              <a:cxn ang="0">
                <a:pos x="162" y="312"/>
              </a:cxn>
              <a:cxn ang="0">
                <a:pos x="154" y="339"/>
              </a:cxn>
              <a:cxn ang="0">
                <a:pos x="124" y="254"/>
              </a:cxn>
              <a:cxn ang="0">
                <a:pos x="0" y="191"/>
              </a:cxn>
              <a:cxn ang="0">
                <a:pos x="29" y="95"/>
              </a:cxn>
              <a:cxn ang="0">
                <a:pos x="29" y="79"/>
              </a:cxn>
              <a:cxn ang="0">
                <a:pos x="173" y="11"/>
              </a:cxn>
              <a:cxn ang="0">
                <a:pos x="191" y="0"/>
              </a:cxn>
            </a:cxnLst>
            <a:rect l="0" t="0" r="r" b="b"/>
            <a:pathLst>
              <a:path w="249" h="340">
                <a:moveTo>
                  <a:pt x="191" y="0"/>
                </a:moveTo>
                <a:lnTo>
                  <a:pt x="203" y="11"/>
                </a:lnTo>
                <a:lnTo>
                  <a:pt x="181" y="95"/>
                </a:lnTo>
                <a:lnTo>
                  <a:pt x="211" y="122"/>
                </a:lnTo>
                <a:lnTo>
                  <a:pt x="229" y="106"/>
                </a:lnTo>
                <a:lnTo>
                  <a:pt x="248" y="133"/>
                </a:lnTo>
                <a:lnTo>
                  <a:pt x="248" y="175"/>
                </a:lnTo>
                <a:lnTo>
                  <a:pt x="223" y="191"/>
                </a:lnTo>
                <a:lnTo>
                  <a:pt x="229" y="227"/>
                </a:lnTo>
                <a:lnTo>
                  <a:pt x="211" y="254"/>
                </a:lnTo>
                <a:lnTo>
                  <a:pt x="211" y="280"/>
                </a:lnTo>
                <a:lnTo>
                  <a:pt x="211" y="297"/>
                </a:lnTo>
                <a:lnTo>
                  <a:pt x="181" y="280"/>
                </a:lnTo>
                <a:lnTo>
                  <a:pt x="191" y="323"/>
                </a:lnTo>
                <a:lnTo>
                  <a:pt x="173" y="339"/>
                </a:lnTo>
                <a:lnTo>
                  <a:pt x="162" y="312"/>
                </a:lnTo>
                <a:lnTo>
                  <a:pt x="154" y="339"/>
                </a:lnTo>
                <a:lnTo>
                  <a:pt x="124" y="254"/>
                </a:lnTo>
                <a:lnTo>
                  <a:pt x="0" y="191"/>
                </a:lnTo>
                <a:lnTo>
                  <a:pt x="29" y="95"/>
                </a:lnTo>
                <a:lnTo>
                  <a:pt x="29" y="79"/>
                </a:lnTo>
                <a:lnTo>
                  <a:pt x="173" y="11"/>
                </a:lnTo>
                <a:lnTo>
                  <a:pt x="191" y="0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41" name="Freeform 69"/>
          <p:cNvSpPr>
            <a:spLocks/>
          </p:cNvSpPr>
          <p:nvPr/>
        </p:nvSpPr>
        <p:spPr bwMode="auto">
          <a:xfrm>
            <a:off x="5684838" y="2678113"/>
            <a:ext cx="404812" cy="549275"/>
          </a:xfrm>
          <a:custGeom>
            <a:avLst/>
            <a:gdLst/>
            <a:ahLst/>
            <a:cxnLst>
              <a:cxn ang="0">
                <a:pos x="196" y="0"/>
              </a:cxn>
              <a:cxn ang="0">
                <a:pos x="208" y="11"/>
              </a:cxn>
              <a:cxn ang="0">
                <a:pos x="185" y="97"/>
              </a:cxn>
              <a:cxn ang="0">
                <a:pos x="216" y="124"/>
              </a:cxn>
              <a:cxn ang="0">
                <a:pos x="235" y="108"/>
              </a:cxn>
              <a:cxn ang="0">
                <a:pos x="254" y="135"/>
              </a:cxn>
              <a:cxn ang="0">
                <a:pos x="254" y="178"/>
              </a:cxn>
              <a:cxn ang="0">
                <a:pos x="228" y="194"/>
              </a:cxn>
              <a:cxn ang="0">
                <a:pos x="235" y="231"/>
              </a:cxn>
              <a:cxn ang="0">
                <a:pos x="216" y="259"/>
              </a:cxn>
              <a:cxn ang="0">
                <a:pos x="216" y="285"/>
              </a:cxn>
              <a:cxn ang="0">
                <a:pos x="216" y="302"/>
              </a:cxn>
              <a:cxn ang="0">
                <a:pos x="185" y="285"/>
              </a:cxn>
              <a:cxn ang="0">
                <a:pos x="196" y="329"/>
              </a:cxn>
              <a:cxn ang="0">
                <a:pos x="177" y="345"/>
              </a:cxn>
              <a:cxn ang="0">
                <a:pos x="166" y="318"/>
              </a:cxn>
              <a:cxn ang="0">
                <a:pos x="158" y="345"/>
              </a:cxn>
              <a:cxn ang="0">
                <a:pos x="127" y="259"/>
              </a:cxn>
              <a:cxn ang="0">
                <a:pos x="0" y="194"/>
              </a:cxn>
              <a:cxn ang="0">
                <a:pos x="30" y="97"/>
              </a:cxn>
              <a:cxn ang="0">
                <a:pos x="30" y="80"/>
              </a:cxn>
              <a:cxn ang="0">
                <a:pos x="177" y="11"/>
              </a:cxn>
              <a:cxn ang="0">
                <a:pos x="196" y="0"/>
              </a:cxn>
            </a:cxnLst>
            <a:rect l="0" t="0" r="r" b="b"/>
            <a:pathLst>
              <a:path w="255" h="346">
                <a:moveTo>
                  <a:pt x="196" y="0"/>
                </a:moveTo>
                <a:lnTo>
                  <a:pt x="208" y="11"/>
                </a:lnTo>
                <a:lnTo>
                  <a:pt x="185" y="97"/>
                </a:lnTo>
                <a:lnTo>
                  <a:pt x="216" y="124"/>
                </a:lnTo>
                <a:lnTo>
                  <a:pt x="235" y="108"/>
                </a:lnTo>
                <a:lnTo>
                  <a:pt x="254" y="135"/>
                </a:lnTo>
                <a:lnTo>
                  <a:pt x="254" y="178"/>
                </a:lnTo>
                <a:lnTo>
                  <a:pt x="228" y="194"/>
                </a:lnTo>
                <a:lnTo>
                  <a:pt x="235" y="231"/>
                </a:lnTo>
                <a:lnTo>
                  <a:pt x="216" y="259"/>
                </a:lnTo>
                <a:lnTo>
                  <a:pt x="216" y="285"/>
                </a:lnTo>
                <a:lnTo>
                  <a:pt x="216" y="302"/>
                </a:lnTo>
                <a:lnTo>
                  <a:pt x="185" y="285"/>
                </a:lnTo>
                <a:lnTo>
                  <a:pt x="196" y="329"/>
                </a:lnTo>
                <a:lnTo>
                  <a:pt x="177" y="345"/>
                </a:lnTo>
                <a:lnTo>
                  <a:pt x="166" y="318"/>
                </a:lnTo>
                <a:lnTo>
                  <a:pt x="158" y="345"/>
                </a:lnTo>
                <a:lnTo>
                  <a:pt x="127" y="259"/>
                </a:lnTo>
                <a:lnTo>
                  <a:pt x="0" y="194"/>
                </a:lnTo>
                <a:lnTo>
                  <a:pt x="30" y="97"/>
                </a:lnTo>
                <a:lnTo>
                  <a:pt x="30" y="80"/>
                </a:lnTo>
                <a:lnTo>
                  <a:pt x="177" y="11"/>
                </a:lnTo>
                <a:lnTo>
                  <a:pt x="196" y="0"/>
                </a:lnTo>
              </a:path>
            </a:pathLst>
          </a:custGeom>
          <a:solidFill>
            <a:schemeClr val="bg1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42" name="Freeform 70"/>
          <p:cNvSpPr>
            <a:spLocks/>
          </p:cNvSpPr>
          <p:nvPr/>
        </p:nvSpPr>
        <p:spPr bwMode="auto">
          <a:xfrm>
            <a:off x="6402388" y="2216150"/>
            <a:ext cx="544512" cy="514350"/>
          </a:xfrm>
          <a:custGeom>
            <a:avLst/>
            <a:gdLst/>
            <a:ahLst/>
            <a:cxnLst>
              <a:cxn ang="0">
                <a:pos x="216" y="323"/>
              </a:cxn>
              <a:cxn ang="0">
                <a:pos x="198" y="286"/>
              </a:cxn>
              <a:cxn ang="0">
                <a:pos x="186" y="296"/>
              </a:cxn>
              <a:cxn ang="0">
                <a:pos x="198" y="243"/>
              </a:cxn>
              <a:cxn ang="0">
                <a:pos x="174" y="259"/>
              </a:cxn>
              <a:cxn ang="0">
                <a:pos x="174" y="243"/>
              </a:cxn>
              <a:cxn ang="0">
                <a:pos x="155" y="243"/>
              </a:cxn>
              <a:cxn ang="0">
                <a:pos x="167" y="216"/>
              </a:cxn>
              <a:cxn ang="0">
                <a:pos x="148" y="216"/>
              </a:cxn>
              <a:cxn ang="0">
                <a:pos x="137" y="216"/>
              </a:cxn>
              <a:cxn ang="0">
                <a:pos x="129" y="216"/>
              </a:cxn>
              <a:cxn ang="0">
                <a:pos x="117" y="216"/>
              </a:cxn>
              <a:cxn ang="0">
                <a:pos x="98" y="200"/>
              </a:cxn>
              <a:cxn ang="0">
                <a:pos x="87" y="216"/>
              </a:cxn>
              <a:cxn ang="0">
                <a:pos x="87" y="174"/>
              </a:cxn>
              <a:cxn ang="0">
                <a:pos x="80" y="174"/>
              </a:cxn>
              <a:cxn ang="0">
                <a:pos x="68" y="148"/>
              </a:cxn>
              <a:cxn ang="0">
                <a:pos x="61" y="164"/>
              </a:cxn>
              <a:cxn ang="0">
                <a:pos x="61" y="148"/>
              </a:cxn>
              <a:cxn ang="0">
                <a:pos x="41" y="148"/>
              </a:cxn>
              <a:cxn ang="0">
                <a:pos x="23" y="95"/>
              </a:cxn>
              <a:cxn ang="0">
                <a:pos x="0" y="79"/>
              </a:cxn>
              <a:cxn ang="0">
                <a:pos x="30" y="26"/>
              </a:cxn>
              <a:cxn ang="0">
                <a:pos x="80" y="69"/>
              </a:cxn>
              <a:cxn ang="0">
                <a:pos x="216" y="0"/>
              </a:cxn>
              <a:cxn ang="0">
                <a:pos x="255" y="42"/>
              </a:cxn>
              <a:cxn ang="0">
                <a:pos x="261" y="95"/>
              </a:cxn>
              <a:cxn ang="0">
                <a:pos x="330" y="122"/>
              </a:cxn>
              <a:cxn ang="0">
                <a:pos x="342" y="137"/>
              </a:cxn>
              <a:cxn ang="0">
                <a:pos x="330" y="164"/>
              </a:cxn>
              <a:cxn ang="0">
                <a:pos x="312" y="164"/>
              </a:cxn>
              <a:cxn ang="0">
                <a:pos x="312" y="227"/>
              </a:cxn>
              <a:cxn ang="0">
                <a:pos x="273" y="286"/>
              </a:cxn>
              <a:cxn ang="0">
                <a:pos x="255" y="286"/>
              </a:cxn>
              <a:cxn ang="0">
                <a:pos x="224" y="312"/>
              </a:cxn>
              <a:cxn ang="0">
                <a:pos x="216" y="323"/>
              </a:cxn>
            </a:cxnLst>
            <a:rect l="0" t="0" r="r" b="b"/>
            <a:pathLst>
              <a:path w="343" h="324">
                <a:moveTo>
                  <a:pt x="216" y="323"/>
                </a:moveTo>
                <a:lnTo>
                  <a:pt x="198" y="286"/>
                </a:lnTo>
                <a:lnTo>
                  <a:pt x="186" y="296"/>
                </a:lnTo>
                <a:lnTo>
                  <a:pt x="198" y="243"/>
                </a:lnTo>
                <a:lnTo>
                  <a:pt x="174" y="259"/>
                </a:lnTo>
                <a:lnTo>
                  <a:pt x="174" y="243"/>
                </a:lnTo>
                <a:lnTo>
                  <a:pt x="155" y="243"/>
                </a:lnTo>
                <a:lnTo>
                  <a:pt x="167" y="216"/>
                </a:lnTo>
                <a:lnTo>
                  <a:pt x="148" y="216"/>
                </a:lnTo>
                <a:lnTo>
                  <a:pt x="137" y="216"/>
                </a:lnTo>
                <a:lnTo>
                  <a:pt x="129" y="216"/>
                </a:lnTo>
                <a:lnTo>
                  <a:pt x="117" y="216"/>
                </a:lnTo>
                <a:lnTo>
                  <a:pt x="98" y="200"/>
                </a:lnTo>
                <a:lnTo>
                  <a:pt x="87" y="216"/>
                </a:lnTo>
                <a:lnTo>
                  <a:pt x="87" y="174"/>
                </a:lnTo>
                <a:lnTo>
                  <a:pt x="80" y="174"/>
                </a:lnTo>
                <a:lnTo>
                  <a:pt x="68" y="148"/>
                </a:lnTo>
                <a:lnTo>
                  <a:pt x="61" y="164"/>
                </a:lnTo>
                <a:lnTo>
                  <a:pt x="61" y="148"/>
                </a:lnTo>
                <a:lnTo>
                  <a:pt x="41" y="148"/>
                </a:lnTo>
                <a:lnTo>
                  <a:pt x="23" y="95"/>
                </a:lnTo>
                <a:lnTo>
                  <a:pt x="0" y="79"/>
                </a:lnTo>
                <a:lnTo>
                  <a:pt x="30" y="26"/>
                </a:lnTo>
                <a:lnTo>
                  <a:pt x="80" y="69"/>
                </a:lnTo>
                <a:lnTo>
                  <a:pt x="216" y="0"/>
                </a:lnTo>
                <a:lnTo>
                  <a:pt x="255" y="42"/>
                </a:lnTo>
                <a:lnTo>
                  <a:pt x="261" y="95"/>
                </a:lnTo>
                <a:lnTo>
                  <a:pt x="330" y="122"/>
                </a:lnTo>
                <a:lnTo>
                  <a:pt x="342" y="137"/>
                </a:lnTo>
                <a:lnTo>
                  <a:pt x="330" y="164"/>
                </a:lnTo>
                <a:lnTo>
                  <a:pt x="312" y="164"/>
                </a:lnTo>
                <a:lnTo>
                  <a:pt x="312" y="227"/>
                </a:lnTo>
                <a:lnTo>
                  <a:pt x="273" y="286"/>
                </a:lnTo>
                <a:lnTo>
                  <a:pt x="255" y="286"/>
                </a:lnTo>
                <a:lnTo>
                  <a:pt x="224" y="312"/>
                </a:lnTo>
                <a:lnTo>
                  <a:pt x="216" y="323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43" name="Freeform 71" descr="Narrow vertical"/>
          <p:cNvSpPr>
            <a:spLocks/>
          </p:cNvSpPr>
          <p:nvPr/>
        </p:nvSpPr>
        <p:spPr bwMode="auto">
          <a:xfrm>
            <a:off x="6402388" y="2216150"/>
            <a:ext cx="554037" cy="523875"/>
          </a:xfrm>
          <a:custGeom>
            <a:avLst/>
            <a:gdLst/>
            <a:ahLst/>
            <a:cxnLst>
              <a:cxn ang="0">
                <a:pos x="220" y="329"/>
              </a:cxn>
              <a:cxn ang="0">
                <a:pos x="201" y="291"/>
              </a:cxn>
              <a:cxn ang="0">
                <a:pos x="189" y="302"/>
              </a:cxn>
              <a:cxn ang="0">
                <a:pos x="201" y="248"/>
              </a:cxn>
              <a:cxn ang="0">
                <a:pos x="177" y="264"/>
              </a:cxn>
              <a:cxn ang="0">
                <a:pos x="177" y="248"/>
              </a:cxn>
              <a:cxn ang="0">
                <a:pos x="158" y="248"/>
              </a:cxn>
              <a:cxn ang="0">
                <a:pos x="170" y="220"/>
              </a:cxn>
              <a:cxn ang="0">
                <a:pos x="151" y="220"/>
              </a:cxn>
              <a:cxn ang="0">
                <a:pos x="139" y="220"/>
              </a:cxn>
              <a:cxn ang="0">
                <a:pos x="131" y="220"/>
              </a:cxn>
              <a:cxn ang="0">
                <a:pos x="119" y="220"/>
              </a:cxn>
              <a:cxn ang="0">
                <a:pos x="100" y="204"/>
              </a:cxn>
              <a:cxn ang="0">
                <a:pos x="89" y="220"/>
              </a:cxn>
              <a:cxn ang="0">
                <a:pos x="89" y="177"/>
              </a:cxn>
              <a:cxn ang="0">
                <a:pos x="81" y="177"/>
              </a:cxn>
              <a:cxn ang="0">
                <a:pos x="69" y="151"/>
              </a:cxn>
              <a:cxn ang="0">
                <a:pos x="62" y="167"/>
              </a:cxn>
              <a:cxn ang="0">
                <a:pos x="62" y="151"/>
              </a:cxn>
              <a:cxn ang="0">
                <a:pos x="42" y="151"/>
              </a:cxn>
              <a:cxn ang="0">
                <a:pos x="23" y="97"/>
              </a:cxn>
              <a:cxn ang="0">
                <a:pos x="0" y="80"/>
              </a:cxn>
              <a:cxn ang="0">
                <a:pos x="31" y="26"/>
              </a:cxn>
              <a:cxn ang="0">
                <a:pos x="81" y="70"/>
              </a:cxn>
              <a:cxn ang="0">
                <a:pos x="220" y="0"/>
              </a:cxn>
              <a:cxn ang="0">
                <a:pos x="259" y="43"/>
              </a:cxn>
              <a:cxn ang="0">
                <a:pos x="266" y="97"/>
              </a:cxn>
              <a:cxn ang="0">
                <a:pos x="336" y="124"/>
              </a:cxn>
              <a:cxn ang="0">
                <a:pos x="348" y="140"/>
              </a:cxn>
              <a:cxn ang="0">
                <a:pos x="336" y="167"/>
              </a:cxn>
              <a:cxn ang="0">
                <a:pos x="317" y="167"/>
              </a:cxn>
              <a:cxn ang="0">
                <a:pos x="317" y="231"/>
              </a:cxn>
              <a:cxn ang="0">
                <a:pos x="278" y="291"/>
              </a:cxn>
              <a:cxn ang="0">
                <a:pos x="259" y="291"/>
              </a:cxn>
              <a:cxn ang="0">
                <a:pos x="228" y="318"/>
              </a:cxn>
              <a:cxn ang="0">
                <a:pos x="220" y="329"/>
              </a:cxn>
            </a:cxnLst>
            <a:rect l="0" t="0" r="r" b="b"/>
            <a:pathLst>
              <a:path w="349" h="330">
                <a:moveTo>
                  <a:pt x="220" y="329"/>
                </a:moveTo>
                <a:lnTo>
                  <a:pt x="201" y="291"/>
                </a:lnTo>
                <a:lnTo>
                  <a:pt x="189" y="302"/>
                </a:lnTo>
                <a:lnTo>
                  <a:pt x="201" y="248"/>
                </a:lnTo>
                <a:lnTo>
                  <a:pt x="177" y="264"/>
                </a:lnTo>
                <a:lnTo>
                  <a:pt x="177" y="248"/>
                </a:lnTo>
                <a:lnTo>
                  <a:pt x="158" y="248"/>
                </a:lnTo>
                <a:lnTo>
                  <a:pt x="170" y="220"/>
                </a:lnTo>
                <a:lnTo>
                  <a:pt x="151" y="220"/>
                </a:lnTo>
                <a:lnTo>
                  <a:pt x="139" y="220"/>
                </a:lnTo>
                <a:lnTo>
                  <a:pt x="131" y="220"/>
                </a:lnTo>
                <a:lnTo>
                  <a:pt x="119" y="220"/>
                </a:lnTo>
                <a:lnTo>
                  <a:pt x="100" y="204"/>
                </a:lnTo>
                <a:lnTo>
                  <a:pt x="89" y="220"/>
                </a:lnTo>
                <a:lnTo>
                  <a:pt x="89" y="177"/>
                </a:lnTo>
                <a:lnTo>
                  <a:pt x="81" y="177"/>
                </a:lnTo>
                <a:lnTo>
                  <a:pt x="69" y="151"/>
                </a:lnTo>
                <a:lnTo>
                  <a:pt x="62" y="167"/>
                </a:lnTo>
                <a:lnTo>
                  <a:pt x="62" y="151"/>
                </a:lnTo>
                <a:lnTo>
                  <a:pt x="42" y="151"/>
                </a:lnTo>
                <a:lnTo>
                  <a:pt x="23" y="97"/>
                </a:lnTo>
                <a:lnTo>
                  <a:pt x="0" y="80"/>
                </a:lnTo>
                <a:lnTo>
                  <a:pt x="31" y="26"/>
                </a:lnTo>
                <a:lnTo>
                  <a:pt x="81" y="70"/>
                </a:lnTo>
                <a:lnTo>
                  <a:pt x="220" y="0"/>
                </a:lnTo>
                <a:lnTo>
                  <a:pt x="259" y="43"/>
                </a:lnTo>
                <a:lnTo>
                  <a:pt x="266" y="97"/>
                </a:lnTo>
                <a:lnTo>
                  <a:pt x="336" y="124"/>
                </a:lnTo>
                <a:lnTo>
                  <a:pt x="348" y="140"/>
                </a:lnTo>
                <a:lnTo>
                  <a:pt x="336" y="167"/>
                </a:lnTo>
                <a:lnTo>
                  <a:pt x="317" y="167"/>
                </a:lnTo>
                <a:lnTo>
                  <a:pt x="317" y="231"/>
                </a:lnTo>
                <a:lnTo>
                  <a:pt x="278" y="291"/>
                </a:lnTo>
                <a:lnTo>
                  <a:pt x="259" y="291"/>
                </a:lnTo>
                <a:lnTo>
                  <a:pt x="228" y="318"/>
                </a:lnTo>
                <a:lnTo>
                  <a:pt x="220" y="329"/>
                </a:lnTo>
              </a:path>
            </a:pathLst>
          </a:custGeom>
          <a:pattFill prst="narVert">
            <a:fgClr>
              <a:schemeClr val="bg2"/>
            </a:fgClr>
            <a:bgClr>
              <a:srgbClr val="FFFFFF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44" name="Freeform 72"/>
          <p:cNvSpPr>
            <a:spLocks/>
          </p:cNvSpPr>
          <p:nvPr/>
        </p:nvSpPr>
        <p:spPr bwMode="auto">
          <a:xfrm>
            <a:off x="7489825" y="3354388"/>
            <a:ext cx="384175" cy="668337"/>
          </a:xfrm>
          <a:custGeom>
            <a:avLst/>
            <a:gdLst/>
            <a:ahLst/>
            <a:cxnLst>
              <a:cxn ang="0">
                <a:pos x="117" y="0"/>
              </a:cxn>
              <a:cxn ang="0">
                <a:pos x="105" y="0"/>
              </a:cxn>
              <a:cxn ang="0">
                <a:pos x="49" y="16"/>
              </a:cxn>
              <a:cxn ang="0">
                <a:pos x="30" y="42"/>
              </a:cxn>
              <a:cxn ang="0">
                <a:pos x="0" y="27"/>
              </a:cxn>
              <a:cxn ang="0">
                <a:pos x="0" y="80"/>
              </a:cxn>
              <a:cxn ang="0">
                <a:pos x="30" y="96"/>
              </a:cxn>
              <a:cxn ang="0">
                <a:pos x="49" y="191"/>
              </a:cxn>
              <a:cxn ang="0">
                <a:pos x="8" y="245"/>
              </a:cxn>
              <a:cxn ang="0">
                <a:pos x="75" y="260"/>
              </a:cxn>
              <a:cxn ang="0">
                <a:pos x="67" y="297"/>
              </a:cxn>
              <a:cxn ang="0">
                <a:pos x="105" y="297"/>
              </a:cxn>
              <a:cxn ang="0">
                <a:pos x="117" y="297"/>
              </a:cxn>
              <a:cxn ang="0">
                <a:pos x="124" y="393"/>
              </a:cxn>
              <a:cxn ang="0">
                <a:pos x="143" y="420"/>
              </a:cxn>
              <a:cxn ang="0">
                <a:pos x="162" y="409"/>
              </a:cxn>
              <a:cxn ang="0">
                <a:pos x="174" y="409"/>
              </a:cxn>
              <a:cxn ang="0">
                <a:pos x="192" y="356"/>
              </a:cxn>
              <a:cxn ang="0">
                <a:pos x="181" y="339"/>
              </a:cxn>
              <a:cxn ang="0">
                <a:pos x="212" y="323"/>
              </a:cxn>
              <a:cxn ang="0">
                <a:pos x="230" y="271"/>
              </a:cxn>
              <a:cxn ang="0">
                <a:pos x="222" y="218"/>
              </a:cxn>
              <a:cxn ang="0">
                <a:pos x="204" y="218"/>
              </a:cxn>
              <a:cxn ang="0">
                <a:pos x="222" y="96"/>
              </a:cxn>
              <a:cxn ang="0">
                <a:pos x="212" y="80"/>
              </a:cxn>
              <a:cxn ang="0">
                <a:pos x="241" y="52"/>
              </a:cxn>
              <a:cxn ang="0">
                <a:pos x="192" y="27"/>
              </a:cxn>
              <a:cxn ang="0">
                <a:pos x="117" y="0"/>
              </a:cxn>
            </a:cxnLst>
            <a:rect l="0" t="0" r="r" b="b"/>
            <a:pathLst>
              <a:path w="242" h="421">
                <a:moveTo>
                  <a:pt x="117" y="0"/>
                </a:moveTo>
                <a:lnTo>
                  <a:pt x="105" y="0"/>
                </a:lnTo>
                <a:lnTo>
                  <a:pt x="49" y="16"/>
                </a:lnTo>
                <a:lnTo>
                  <a:pt x="30" y="42"/>
                </a:lnTo>
                <a:lnTo>
                  <a:pt x="0" y="27"/>
                </a:lnTo>
                <a:lnTo>
                  <a:pt x="0" y="80"/>
                </a:lnTo>
                <a:lnTo>
                  <a:pt x="30" y="96"/>
                </a:lnTo>
                <a:lnTo>
                  <a:pt x="49" y="191"/>
                </a:lnTo>
                <a:lnTo>
                  <a:pt x="8" y="245"/>
                </a:lnTo>
                <a:lnTo>
                  <a:pt x="75" y="260"/>
                </a:lnTo>
                <a:lnTo>
                  <a:pt x="67" y="297"/>
                </a:lnTo>
                <a:lnTo>
                  <a:pt x="105" y="297"/>
                </a:lnTo>
                <a:lnTo>
                  <a:pt x="117" y="297"/>
                </a:lnTo>
                <a:lnTo>
                  <a:pt x="124" y="393"/>
                </a:lnTo>
                <a:lnTo>
                  <a:pt x="143" y="420"/>
                </a:lnTo>
                <a:lnTo>
                  <a:pt x="162" y="409"/>
                </a:lnTo>
                <a:lnTo>
                  <a:pt x="174" y="409"/>
                </a:lnTo>
                <a:lnTo>
                  <a:pt x="192" y="356"/>
                </a:lnTo>
                <a:lnTo>
                  <a:pt x="181" y="339"/>
                </a:lnTo>
                <a:lnTo>
                  <a:pt x="212" y="323"/>
                </a:lnTo>
                <a:lnTo>
                  <a:pt x="230" y="271"/>
                </a:lnTo>
                <a:lnTo>
                  <a:pt x="222" y="218"/>
                </a:lnTo>
                <a:lnTo>
                  <a:pt x="204" y="218"/>
                </a:lnTo>
                <a:lnTo>
                  <a:pt x="222" y="96"/>
                </a:lnTo>
                <a:lnTo>
                  <a:pt x="212" y="80"/>
                </a:lnTo>
                <a:lnTo>
                  <a:pt x="241" y="52"/>
                </a:lnTo>
                <a:lnTo>
                  <a:pt x="192" y="27"/>
                </a:lnTo>
                <a:lnTo>
                  <a:pt x="117" y="0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45" name="Freeform 73" descr="Narrow vertical"/>
          <p:cNvSpPr>
            <a:spLocks/>
          </p:cNvSpPr>
          <p:nvPr/>
        </p:nvSpPr>
        <p:spPr bwMode="auto">
          <a:xfrm>
            <a:off x="7489825" y="3354388"/>
            <a:ext cx="393700" cy="677862"/>
          </a:xfrm>
          <a:custGeom>
            <a:avLst/>
            <a:gdLst/>
            <a:ahLst/>
            <a:cxnLst>
              <a:cxn ang="0">
                <a:pos x="120" y="0"/>
              </a:cxn>
              <a:cxn ang="0">
                <a:pos x="108" y="0"/>
              </a:cxn>
              <a:cxn ang="0">
                <a:pos x="50" y="16"/>
              </a:cxn>
              <a:cxn ang="0">
                <a:pos x="31" y="43"/>
              </a:cxn>
              <a:cxn ang="0">
                <a:pos x="0" y="27"/>
              </a:cxn>
              <a:cxn ang="0">
                <a:pos x="0" y="81"/>
              </a:cxn>
              <a:cxn ang="0">
                <a:pos x="31" y="97"/>
              </a:cxn>
              <a:cxn ang="0">
                <a:pos x="50" y="194"/>
              </a:cxn>
              <a:cxn ang="0">
                <a:pos x="8" y="248"/>
              </a:cxn>
              <a:cxn ang="0">
                <a:pos x="77" y="264"/>
              </a:cxn>
              <a:cxn ang="0">
                <a:pos x="69" y="301"/>
              </a:cxn>
              <a:cxn ang="0">
                <a:pos x="108" y="301"/>
              </a:cxn>
              <a:cxn ang="0">
                <a:pos x="120" y="301"/>
              </a:cxn>
              <a:cxn ang="0">
                <a:pos x="127" y="399"/>
              </a:cxn>
              <a:cxn ang="0">
                <a:pos x="147" y="426"/>
              </a:cxn>
              <a:cxn ang="0">
                <a:pos x="166" y="415"/>
              </a:cxn>
              <a:cxn ang="0">
                <a:pos x="178" y="415"/>
              </a:cxn>
              <a:cxn ang="0">
                <a:pos x="197" y="361"/>
              </a:cxn>
              <a:cxn ang="0">
                <a:pos x="186" y="344"/>
              </a:cxn>
              <a:cxn ang="0">
                <a:pos x="217" y="328"/>
              </a:cxn>
              <a:cxn ang="0">
                <a:pos x="236" y="275"/>
              </a:cxn>
              <a:cxn ang="0">
                <a:pos x="228" y="221"/>
              </a:cxn>
              <a:cxn ang="0">
                <a:pos x="209" y="221"/>
              </a:cxn>
              <a:cxn ang="0">
                <a:pos x="228" y="97"/>
              </a:cxn>
              <a:cxn ang="0">
                <a:pos x="217" y="81"/>
              </a:cxn>
              <a:cxn ang="0">
                <a:pos x="247" y="53"/>
              </a:cxn>
              <a:cxn ang="0">
                <a:pos x="197" y="27"/>
              </a:cxn>
              <a:cxn ang="0">
                <a:pos x="120" y="0"/>
              </a:cxn>
            </a:cxnLst>
            <a:rect l="0" t="0" r="r" b="b"/>
            <a:pathLst>
              <a:path w="248" h="427">
                <a:moveTo>
                  <a:pt x="120" y="0"/>
                </a:moveTo>
                <a:lnTo>
                  <a:pt x="108" y="0"/>
                </a:lnTo>
                <a:lnTo>
                  <a:pt x="50" y="16"/>
                </a:lnTo>
                <a:lnTo>
                  <a:pt x="31" y="43"/>
                </a:lnTo>
                <a:lnTo>
                  <a:pt x="0" y="27"/>
                </a:lnTo>
                <a:lnTo>
                  <a:pt x="0" y="81"/>
                </a:lnTo>
                <a:lnTo>
                  <a:pt x="31" y="97"/>
                </a:lnTo>
                <a:lnTo>
                  <a:pt x="50" y="194"/>
                </a:lnTo>
                <a:lnTo>
                  <a:pt x="8" y="248"/>
                </a:lnTo>
                <a:lnTo>
                  <a:pt x="77" y="264"/>
                </a:lnTo>
                <a:lnTo>
                  <a:pt x="69" y="301"/>
                </a:lnTo>
                <a:lnTo>
                  <a:pt x="108" y="301"/>
                </a:lnTo>
                <a:lnTo>
                  <a:pt x="120" y="301"/>
                </a:lnTo>
                <a:lnTo>
                  <a:pt x="127" y="399"/>
                </a:lnTo>
                <a:lnTo>
                  <a:pt x="147" y="426"/>
                </a:lnTo>
                <a:lnTo>
                  <a:pt x="166" y="415"/>
                </a:lnTo>
                <a:lnTo>
                  <a:pt x="178" y="415"/>
                </a:lnTo>
                <a:lnTo>
                  <a:pt x="197" y="361"/>
                </a:lnTo>
                <a:lnTo>
                  <a:pt x="186" y="344"/>
                </a:lnTo>
                <a:lnTo>
                  <a:pt x="217" y="328"/>
                </a:lnTo>
                <a:lnTo>
                  <a:pt x="236" y="275"/>
                </a:lnTo>
                <a:lnTo>
                  <a:pt x="228" y="221"/>
                </a:lnTo>
                <a:lnTo>
                  <a:pt x="209" y="221"/>
                </a:lnTo>
                <a:lnTo>
                  <a:pt x="228" y="97"/>
                </a:lnTo>
                <a:lnTo>
                  <a:pt x="217" y="81"/>
                </a:lnTo>
                <a:lnTo>
                  <a:pt x="247" y="53"/>
                </a:lnTo>
                <a:lnTo>
                  <a:pt x="197" y="27"/>
                </a:lnTo>
                <a:lnTo>
                  <a:pt x="120" y="0"/>
                </a:lnTo>
              </a:path>
            </a:pathLst>
          </a:custGeom>
          <a:pattFill prst="narVert">
            <a:fgClr>
              <a:schemeClr val="bg2"/>
            </a:fgClr>
            <a:bgClr>
              <a:schemeClr val="bg1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46" name="Freeform 74"/>
          <p:cNvSpPr>
            <a:spLocks/>
          </p:cNvSpPr>
          <p:nvPr/>
        </p:nvSpPr>
        <p:spPr bwMode="auto">
          <a:xfrm>
            <a:off x="5308600" y="2438400"/>
            <a:ext cx="306388" cy="403225"/>
          </a:xfrm>
          <a:custGeom>
            <a:avLst/>
            <a:gdLst/>
            <a:ahLst/>
            <a:cxnLst>
              <a:cxn ang="0">
                <a:pos x="76" y="253"/>
              </a:cxn>
              <a:cxn ang="0">
                <a:pos x="0" y="226"/>
              </a:cxn>
              <a:cxn ang="0">
                <a:pos x="19" y="185"/>
              </a:cxn>
              <a:cxn ang="0">
                <a:pos x="19" y="90"/>
              </a:cxn>
              <a:cxn ang="0">
                <a:pos x="46" y="36"/>
              </a:cxn>
              <a:cxn ang="0">
                <a:pos x="19" y="36"/>
              </a:cxn>
              <a:cxn ang="0">
                <a:pos x="76" y="0"/>
              </a:cxn>
              <a:cxn ang="0">
                <a:pos x="86" y="26"/>
              </a:cxn>
              <a:cxn ang="0">
                <a:pos x="94" y="26"/>
              </a:cxn>
              <a:cxn ang="0">
                <a:pos x="150" y="26"/>
              </a:cxn>
              <a:cxn ang="0">
                <a:pos x="180" y="26"/>
              </a:cxn>
              <a:cxn ang="0">
                <a:pos x="192" y="158"/>
              </a:cxn>
              <a:cxn ang="0">
                <a:pos x="106" y="210"/>
              </a:cxn>
              <a:cxn ang="0">
                <a:pos x="106" y="242"/>
              </a:cxn>
              <a:cxn ang="0">
                <a:pos x="76" y="253"/>
              </a:cxn>
            </a:cxnLst>
            <a:rect l="0" t="0" r="r" b="b"/>
            <a:pathLst>
              <a:path w="193" h="254">
                <a:moveTo>
                  <a:pt x="76" y="253"/>
                </a:moveTo>
                <a:lnTo>
                  <a:pt x="0" y="226"/>
                </a:lnTo>
                <a:lnTo>
                  <a:pt x="19" y="185"/>
                </a:lnTo>
                <a:lnTo>
                  <a:pt x="19" y="90"/>
                </a:lnTo>
                <a:lnTo>
                  <a:pt x="46" y="36"/>
                </a:lnTo>
                <a:lnTo>
                  <a:pt x="19" y="36"/>
                </a:lnTo>
                <a:lnTo>
                  <a:pt x="76" y="0"/>
                </a:lnTo>
                <a:lnTo>
                  <a:pt x="86" y="26"/>
                </a:lnTo>
                <a:lnTo>
                  <a:pt x="94" y="26"/>
                </a:lnTo>
                <a:lnTo>
                  <a:pt x="150" y="26"/>
                </a:lnTo>
                <a:lnTo>
                  <a:pt x="180" y="26"/>
                </a:lnTo>
                <a:lnTo>
                  <a:pt x="192" y="158"/>
                </a:lnTo>
                <a:lnTo>
                  <a:pt x="106" y="210"/>
                </a:lnTo>
                <a:lnTo>
                  <a:pt x="106" y="242"/>
                </a:lnTo>
                <a:lnTo>
                  <a:pt x="76" y="253"/>
                </a:lnTo>
              </a:path>
            </a:pathLst>
          </a:custGeom>
          <a:solidFill>
            <a:schemeClr val="hlink"/>
          </a:solidFill>
          <a:ln w="19050" cap="rnd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47" name="Freeform 75"/>
          <p:cNvSpPr>
            <a:spLocks/>
          </p:cNvSpPr>
          <p:nvPr/>
        </p:nvSpPr>
        <p:spPr bwMode="auto">
          <a:xfrm>
            <a:off x="5308600" y="2438400"/>
            <a:ext cx="315913" cy="412750"/>
          </a:xfrm>
          <a:custGeom>
            <a:avLst/>
            <a:gdLst/>
            <a:ahLst/>
            <a:cxnLst>
              <a:cxn ang="0">
                <a:pos x="78" y="259"/>
              </a:cxn>
              <a:cxn ang="0">
                <a:pos x="0" y="231"/>
              </a:cxn>
              <a:cxn ang="0">
                <a:pos x="20" y="189"/>
              </a:cxn>
              <a:cxn ang="0">
                <a:pos x="20" y="92"/>
              </a:cxn>
              <a:cxn ang="0">
                <a:pos x="47" y="37"/>
              </a:cxn>
              <a:cxn ang="0">
                <a:pos x="20" y="37"/>
              </a:cxn>
              <a:cxn ang="0">
                <a:pos x="78" y="0"/>
              </a:cxn>
              <a:cxn ang="0">
                <a:pos x="89" y="27"/>
              </a:cxn>
              <a:cxn ang="0">
                <a:pos x="97" y="27"/>
              </a:cxn>
              <a:cxn ang="0">
                <a:pos x="155" y="27"/>
              </a:cxn>
              <a:cxn ang="0">
                <a:pos x="186" y="27"/>
              </a:cxn>
              <a:cxn ang="0">
                <a:pos x="198" y="162"/>
              </a:cxn>
              <a:cxn ang="0">
                <a:pos x="109" y="215"/>
              </a:cxn>
              <a:cxn ang="0">
                <a:pos x="109" y="248"/>
              </a:cxn>
              <a:cxn ang="0">
                <a:pos x="78" y="259"/>
              </a:cxn>
            </a:cxnLst>
            <a:rect l="0" t="0" r="r" b="b"/>
            <a:pathLst>
              <a:path w="199" h="260">
                <a:moveTo>
                  <a:pt x="78" y="259"/>
                </a:moveTo>
                <a:lnTo>
                  <a:pt x="0" y="231"/>
                </a:lnTo>
                <a:lnTo>
                  <a:pt x="20" y="189"/>
                </a:lnTo>
                <a:lnTo>
                  <a:pt x="20" y="92"/>
                </a:lnTo>
                <a:lnTo>
                  <a:pt x="47" y="37"/>
                </a:lnTo>
                <a:lnTo>
                  <a:pt x="20" y="37"/>
                </a:lnTo>
                <a:lnTo>
                  <a:pt x="78" y="0"/>
                </a:lnTo>
                <a:lnTo>
                  <a:pt x="89" y="27"/>
                </a:lnTo>
                <a:lnTo>
                  <a:pt x="97" y="27"/>
                </a:lnTo>
                <a:lnTo>
                  <a:pt x="155" y="27"/>
                </a:lnTo>
                <a:lnTo>
                  <a:pt x="186" y="27"/>
                </a:lnTo>
                <a:lnTo>
                  <a:pt x="198" y="162"/>
                </a:lnTo>
                <a:lnTo>
                  <a:pt x="109" y="215"/>
                </a:lnTo>
                <a:lnTo>
                  <a:pt x="109" y="248"/>
                </a:lnTo>
                <a:lnTo>
                  <a:pt x="78" y="259"/>
                </a:lnTo>
              </a:path>
            </a:pathLst>
          </a:custGeom>
          <a:solidFill>
            <a:schemeClr val="bg1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48" name="Freeform 76"/>
          <p:cNvSpPr>
            <a:spLocks/>
          </p:cNvSpPr>
          <p:nvPr/>
        </p:nvSpPr>
        <p:spPr bwMode="auto">
          <a:xfrm>
            <a:off x="549275" y="5065713"/>
            <a:ext cx="103188" cy="117475"/>
          </a:xfrm>
          <a:custGeom>
            <a:avLst/>
            <a:gdLst/>
            <a:ahLst/>
            <a:cxnLst>
              <a:cxn ang="0">
                <a:pos x="11" y="49"/>
              </a:cxn>
              <a:cxn ang="0">
                <a:pos x="0" y="25"/>
              </a:cxn>
              <a:cxn ang="0">
                <a:pos x="18" y="0"/>
              </a:cxn>
              <a:cxn ang="0">
                <a:pos x="64" y="9"/>
              </a:cxn>
              <a:cxn ang="0">
                <a:pos x="64" y="49"/>
              </a:cxn>
              <a:cxn ang="0">
                <a:pos x="53" y="73"/>
              </a:cxn>
              <a:cxn ang="0">
                <a:pos x="28" y="73"/>
              </a:cxn>
              <a:cxn ang="0">
                <a:pos x="11" y="49"/>
              </a:cxn>
            </a:cxnLst>
            <a:rect l="0" t="0" r="r" b="b"/>
            <a:pathLst>
              <a:path w="65" h="74">
                <a:moveTo>
                  <a:pt x="11" y="49"/>
                </a:moveTo>
                <a:lnTo>
                  <a:pt x="0" y="25"/>
                </a:lnTo>
                <a:lnTo>
                  <a:pt x="18" y="0"/>
                </a:lnTo>
                <a:lnTo>
                  <a:pt x="64" y="9"/>
                </a:lnTo>
                <a:lnTo>
                  <a:pt x="64" y="49"/>
                </a:lnTo>
                <a:lnTo>
                  <a:pt x="53" y="73"/>
                </a:lnTo>
                <a:lnTo>
                  <a:pt x="28" y="73"/>
                </a:lnTo>
                <a:lnTo>
                  <a:pt x="11" y="49"/>
                </a:lnTo>
              </a:path>
            </a:pathLst>
          </a:custGeom>
          <a:solidFill>
            <a:srgbClr val="FFFFFF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49" name="Freeform 77" descr="Sphere"/>
          <p:cNvSpPr>
            <a:spLocks/>
          </p:cNvSpPr>
          <p:nvPr/>
        </p:nvSpPr>
        <p:spPr bwMode="auto">
          <a:xfrm>
            <a:off x="549275" y="5065713"/>
            <a:ext cx="112713" cy="127000"/>
          </a:xfrm>
          <a:custGeom>
            <a:avLst/>
            <a:gdLst/>
            <a:ahLst/>
            <a:cxnLst>
              <a:cxn ang="0">
                <a:pos x="12" y="53"/>
              </a:cxn>
              <a:cxn ang="0">
                <a:pos x="0" y="27"/>
              </a:cxn>
              <a:cxn ang="0">
                <a:pos x="20" y="0"/>
              </a:cxn>
              <a:cxn ang="0">
                <a:pos x="70" y="10"/>
              </a:cxn>
              <a:cxn ang="0">
                <a:pos x="70" y="53"/>
              </a:cxn>
              <a:cxn ang="0">
                <a:pos x="58" y="79"/>
              </a:cxn>
              <a:cxn ang="0">
                <a:pos x="31" y="79"/>
              </a:cxn>
              <a:cxn ang="0">
                <a:pos x="12" y="53"/>
              </a:cxn>
            </a:cxnLst>
            <a:rect l="0" t="0" r="r" b="b"/>
            <a:pathLst>
              <a:path w="71" h="80">
                <a:moveTo>
                  <a:pt x="12" y="53"/>
                </a:moveTo>
                <a:lnTo>
                  <a:pt x="0" y="27"/>
                </a:lnTo>
                <a:lnTo>
                  <a:pt x="20" y="0"/>
                </a:lnTo>
                <a:lnTo>
                  <a:pt x="70" y="10"/>
                </a:lnTo>
                <a:lnTo>
                  <a:pt x="70" y="53"/>
                </a:lnTo>
                <a:lnTo>
                  <a:pt x="58" y="79"/>
                </a:lnTo>
                <a:lnTo>
                  <a:pt x="31" y="79"/>
                </a:lnTo>
                <a:lnTo>
                  <a:pt x="12" y="53"/>
                </a:lnTo>
              </a:path>
            </a:pathLst>
          </a:custGeom>
          <a:pattFill prst="sphere">
            <a:fgClr>
              <a:schemeClr val="bg2"/>
            </a:fgClr>
            <a:bgClr>
              <a:schemeClr val="bg1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50" name="Freeform 78"/>
          <p:cNvSpPr>
            <a:spLocks/>
          </p:cNvSpPr>
          <p:nvPr/>
        </p:nvSpPr>
        <p:spPr bwMode="auto">
          <a:xfrm>
            <a:off x="720725" y="4953000"/>
            <a:ext cx="587375" cy="230188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1" y="26"/>
              </a:cxn>
              <a:cxn ang="0">
                <a:pos x="57" y="10"/>
              </a:cxn>
              <a:cxn ang="0">
                <a:pos x="98" y="78"/>
              </a:cxn>
              <a:cxn ang="0">
                <a:pos x="118" y="78"/>
              </a:cxn>
              <a:cxn ang="0">
                <a:pos x="155" y="0"/>
              </a:cxn>
              <a:cxn ang="0">
                <a:pos x="175" y="10"/>
              </a:cxn>
              <a:cxn ang="0">
                <a:pos x="255" y="51"/>
              </a:cxn>
              <a:cxn ang="0">
                <a:pos x="301" y="51"/>
              </a:cxn>
              <a:cxn ang="0">
                <a:pos x="332" y="67"/>
              </a:cxn>
              <a:cxn ang="0">
                <a:pos x="369" y="130"/>
              </a:cxn>
              <a:cxn ang="0">
                <a:pos x="0" y="144"/>
              </a:cxn>
            </a:cxnLst>
            <a:rect l="0" t="0" r="r" b="b"/>
            <a:pathLst>
              <a:path w="370" h="145">
                <a:moveTo>
                  <a:pt x="0" y="144"/>
                </a:moveTo>
                <a:lnTo>
                  <a:pt x="31" y="26"/>
                </a:lnTo>
                <a:lnTo>
                  <a:pt x="57" y="10"/>
                </a:lnTo>
                <a:lnTo>
                  <a:pt x="98" y="78"/>
                </a:lnTo>
                <a:lnTo>
                  <a:pt x="118" y="78"/>
                </a:lnTo>
                <a:lnTo>
                  <a:pt x="155" y="0"/>
                </a:lnTo>
                <a:lnTo>
                  <a:pt x="175" y="10"/>
                </a:lnTo>
                <a:lnTo>
                  <a:pt x="255" y="51"/>
                </a:lnTo>
                <a:lnTo>
                  <a:pt x="301" y="51"/>
                </a:lnTo>
                <a:lnTo>
                  <a:pt x="332" y="67"/>
                </a:lnTo>
                <a:lnTo>
                  <a:pt x="369" y="130"/>
                </a:lnTo>
                <a:lnTo>
                  <a:pt x="0" y="144"/>
                </a:lnTo>
              </a:path>
            </a:pathLst>
          </a:custGeom>
          <a:solidFill>
            <a:schemeClr val="bg2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51" name="Freeform 79" descr="Sphere"/>
          <p:cNvSpPr>
            <a:spLocks/>
          </p:cNvSpPr>
          <p:nvPr/>
        </p:nvSpPr>
        <p:spPr bwMode="auto">
          <a:xfrm>
            <a:off x="720725" y="4953000"/>
            <a:ext cx="596900" cy="239713"/>
          </a:xfrm>
          <a:custGeom>
            <a:avLst/>
            <a:gdLst/>
            <a:ahLst/>
            <a:cxnLst>
              <a:cxn ang="0">
                <a:pos x="0" y="150"/>
              </a:cxn>
              <a:cxn ang="0">
                <a:pos x="31" y="27"/>
              </a:cxn>
              <a:cxn ang="0">
                <a:pos x="58" y="10"/>
              </a:cxn>
              <a:cxn ang="0">
                <a:pos x="100" y="81"/>
              </a:cxn>
              <a:cxn ang="0">
                <a:pos x="120" y="81"/>
              </a:cxn>
              <a:cxn ang="0">
                <a:pos x="158" y="0"/>
              </a:cxn>
              <a:cxn ang="0">
                <a:pos x="178" y="10"/>
              </a:cxn>
              <a:cxn ang="0">
                <a:pos x="259" y="53"/>
              </a:cxn>
              <a:cxn ang="0">
                <a:pos x="306" y="53"/>
              </a:cxn>
              <a:cxn ang="0">
                <a:pos x="337" y="70"/>
              </a:cxn>
              <a:cxn ang="0">
                <a:pos x="375" y="135"/>
              </a:cxn>
              <a:cxn ang="0">
                <a:pos x="0" y="150"/>
              </a:cxn>
            </a:cxnLst>
            <a:rect l="0" t="0" r="r" b="b"/>
            <a:pathLst>
              <a:path w="376" h="151">
                <a:moveTo>
                  <a:pt x="0" y="150"/>
                </a:moveTo>
                <a:lnTo>
                  <a:pt x="31" y="27"/>
                </a:lnTo>
                <a:lnTo>
                  <a:pt x="58" y="10"/>
                </a:lnTo>
                <a:lnTo>
                  <a:pt x="100" y="81"/>
                </a:lnTo>
                <a:lnTo>
                  <a:pt x="120" y="81"/>
                </a:lnTo>
                <a:lnTo>
                  <a:pt x="158" y="0"/>
                </a:lnTo>
                <a:lnTo>
                  <a:pt x="178" y="10"/>
                </a:lnTo>
                <a:lnTo>
                  <a:pt x="259" y="53"/>
                </a:lnTo>
                <a:lnTo>
                  <a:pt x="306" y="53"/>
                </a:lnTo>
                <a:lnTo>
                  <a:pt x="337" y="70"/>
                </a:lnTo>
                <a:lnTo>
                  <a:pt x="375" y="135"/>
                </a:lnTo>
                <a:lnTo>
                  <a:pt x="0" y="150"/>
                </a:lnTo>
              </a:path>
            </a:pathLst>
          </a:custGeom>
          <a:pattFill prst="sphere">
            <a:fgClr>
              <a:schemeClr val="bg2"/>
            </a:fgClr>
            <a:bgClr>
              <a:srgbClr val="FFFFFF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52" name="Freeform 80"/>
          <p:cNvSpPr>
            <a:spLocks/>
          </p:cNvSpPr>
          <p:nvPr/>
        </p:nvSpPr>
        <p:spPr bwMode="auto">
          <a:xfrm>
            <a:off x="5308600" y="1736725"/>
            <a:ext cx="368300" cy="274638"/>
          </a:xfrm>
          <a:custGeom>
            <a:avLst/>
            <a:gdLst/>
            <a:ahLst/>
            <a:cxnLst>
              <a:cxn ang="0">
                <a:pos x="19" y="78"/>
              </a:cxn>
              <a:cxn ang="0">
                <a:pos x="57" y="78"/>
              </a:cxn>
              <a:cxn ang="0">
                <a:pos x="95" y="52"/>
              </a:cxn>
              <a:cxn ang="0">
                <a:pos x="133" y="63"/>
              </a:cxn>
              <a:cxn ang="0">
                <a:pos x="133" y="26"/>
              </a:cxn>
              <a:cxn ang="0">
                <a:pos x="151" y="0"/>
              </a:cxn>
              <a:cxn ang="0">
                <a:pos x="163" y="0"/>
              </a:cxn>
              <a:cxn ang="0">
                <a:pos x="231" y="78"/>
              </a:cxn>
              <a:cxn ang="0">
                <a:pos x="151" y="78"/>
              </a:cxn>
              <a:cxn ang="0">
                <a:pos x="151" y="120"/>
              </a:cxn>
              <a:cxn ang="0">
                <a:pos x="133" y="130"/>
              </a:cxn>
              <a:cxn ang="0">
                <a:pos x="125" y="130"/>
              </a:cxn>
              <a:cxn ang="0">
                <a:pos x="113" y="146"/>
              </a:cxn>
              <a:cxn ang="0">
                <a:pos x="106" y="130"/>
              </a:cxn>
              <a:cxn ang="0">
                <a:pos x="57" y="172"/>
              </a:cxn>
              <a:cxn ang="0">
                <a:pos x="0" y="78"/>
              </a:cxn>
              <a:cxn ang="0">
                <a:pos x="19" y="78"/>
              </a:cxn>
            </a:cxnLst>
            <a:rect l="0" t="0" r="r" b="b"/>
            <a:pathLst>
              <a:path w="232" h="173">
                <a:moveTo>
                  <a:pt x="19" y="78"/>
                </a:moveTo>
                <a:lnTo>
                  <a:pt x="57" y="78"/>
                </a:lnTo>
                <a:lnTo>
                  <a:pt x="95" y="52"/>
                </a:lnTo>
                <a:lnTo>
                  <a:pt x="133" y="63"/>
                </a:lnTo>
                <a:lnTo>
                  <a:pt x="133" y="26"/>
                </a:lnTo>
                <a:lnTo>
                  <a:pt x="151" y="0"/>
                </a:lnTo>
                <a:lnTo>
                  <a:pt x="163" y="0"/>
                </a:lnTo>
                <a:lnTo>
                  <a:pt x="231" y="78"/>
                </a:lnTo>
                <a:lnTo>
                  <a:pt x="151" y="78"/>
                </a:lnTo>
                <a:lnTo>
                  <a:pt x="151" y="120"/>
                </a:lnTo>
                <a:lnTo>
                  <a:pt x="133" y="130"/>
                </a:lnTo>
                <a:lnTo>
                  <a:pt x="125" y="130"/>
                </a:lnTo>
                <a:lnTo>
                  <a:pt x="113" y="146"/>
                </a:lnTo>
                <a:lnTo>
                  <a:pt x="106" y="130"/>
                </a:lnTo>
                <a:lnTo>
                  <a:pt x="57" y="172"/>
                </a:lnTo>
                <a:lnTo>
                  <a:pt x="0" y="78"/>
                </a:lnTo>
                <a:lnTo>
                  <a:pt x="19" y="78"/>
                </a:lnTo>
              </a:path>
            </a:pathLst>
          </a:custGeom>
          <a:solidFill>
            <a:srgbClr val="FFFFFF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53" name="Freeform 81"/>
          <p:cNvSpPr>
            <a:spLocks/>
          </p:cNvSpPr>
          <p:nvPr/>
        </p:nvSpPr>
        <p:spPr bwMode="auto">
          <a:xfrm>
            <a:off x="5308600" y="1736725"/>
            <a:ext cx="377825" cy="284163"/>
          </a:xfrm>
          <a:custGeom>
            <a:avLst/>
            <a:gdLst/>
            <a:ahLst/>
            <a:cxnLst>
              <a:cxn ang="0">
                <a:pos x="20" y="81"/>
              </a:cxn>
              <a:cxn ang="0">
                <a:pos x="58" y="81"/>
              </a:cxn>
              <a:cxn ang="0">
                <a:pos x="97" y="54"/>
              </a:cxn>
              <a:cxn ang="0">
                <a:pos x="136" y="65"/>
              </a:cxn>
              <a:cxn ang="0">
                <a:pos x="136" y="27"/>
              </a:cxn>
              <a:cxn ang="0">
                <a:pos x="155" y="0"/>
              </a:cxn>
              <a:cxn ang="0">
                <a:pos x="167" y="0"/>
              </a:cxn>
              <a:cxn ang="0">
                <a:pos x="237" y="81"/>
              </a:cxn>
              <a:cxn ang="0">
                <a:pos x="155" y="81"/>
              </a:cxn>
              <a:cxn ang="0">
                <a:pos x="155" y="124"/>
              </a:cxn>
              <a:cxn ang="0">
                <a:pos x="136" y="135"/>
              </a:cxn>
              <a:cxn ang="0">
                <a:pos x="128" y="135"/>
              </a:cxn>
              <a:cxn ang="0">
                <a:pos x="116" y="151"/>
              </a:cxn>
              <a:cxn ang="0">
                <a:pos x="109" y="135"/>
              </a:cxn>
              <a:cxn ang="0">
                <a:pos x="58" y="178"/>
              </a:cxn>
              <a:cxn ang="0">
                <a:pos x="0" y="81"/>
              </a:cxn>
              <a:cxn ang="0">
                <a:pos x="20" y="81"/>
              </a:cxn>
            </a:cxnLst>
            <a:rect l="0" t="0" r="r" b="b"/>
            <a:pathLst>
              <a:path w="238" h="179">
                <a:moveTo>
                  <a:pt x="20" y="81"/>
                </a:moveTo>
                <a:lnTo>
                  <a:pt x="58" y="81"/>
                </a:lnTo>
                <a:lnTo>
                  <a:pt x="97" y="54"/>
                </a:lnTo>
                <a:lnTo>
                  <a:pt x="136" y="65"/>
                </a:lnTo>
                <a:lnTo>
                  <a:pt x="136" y="27"/>
                </a:lnTo>
                <a:lnTo>
                  <a:pt x="155" y="0"/>
                </a:lnTo>
                <a:lnTo>
                  <a:pt x="167" y="0"/>
                </a:lnTo>
                <a:lnTo>
                  <a:pt x="237" y="81"/>
                </a:lnTo>
                <a:lnTo>
                  <a:pt x="155" y="81"/>
                </a:lnTo>
                <a:lnTo>
                  <a:pt x="155" y="124"/>
                </a:lnTo>
                <a:lnTo>
                  <a:pt x="136" y="135"/>
                </a:lnTo>
                <a:lnTo>
                  <a:pt x="128" y="135"/>
                </a:lnTo>
                <a:lnTo>
                  <a:pt x="116" y="151"/>
                </a:lnTo>
                <a:lnTo>
                  <a:pt x="109" y="135"/>
                </a:lnTo>
                <a:lnTo>
                  <a:pt x="58" y="178"/>
                </a:lnTo>
                <a:lnTo>
                  <a:pt x="0" y="81"/>
                </a:lnTo>
                <a:lnTo>
                  <a:pt x="20" y="81"/>
                </a:lnTo>
              </a:path>
            </a:pathLst>
          </a:custGeom>
          <a:solidFill>
            <a:srgbClr val="969696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54" name="Freeform 82"/>
          <p:cNvSpPr>
            <a:spLocks/>
          </p:cNvSpPr>
          <p:nvPr/>
        </p:nvSpPr>
        <p:spPr bwMode="auto">
          <a:xfrm>
            <a:off x="5603875" y="3241675"/>
            <a:ext cx="415925" cy="498475"/>
          </a:xfrm>
          <a:custGeom>
            <a:avLst/>
            <a:gdLst/>
            <a:ahLst/>
            <a:cxnLst>
              <a:cxn ang="0">
                <a:pos x="57" y="148"/>
              </a:cxn>
              <a:cxn ang="0">
                <a:pos x="38" y="176"/>
              </a:cxn>
              <a:cxn ang="0">
                <a:pos x="38" y="148"/>
              </a:cxn>
              <a:cxn ang="0">
                <a:pos x="30" y="148"/>
              </a:cxn>
              <a:cxn ang="0">
                <a:pos x="38" y="122"/>
              </a:cxn>
              <a:cxn ang="0">
                <a:pos x="30" y="122"/>
              </a:cxn>
              <a:cxn ang="0">
                <a:pos x="0" y="122"/>
              </a:cxn>
              <a:cxn ang="0">
                <a:pos x="0" y="95"/>
              </a:cxn>
              <a:cxn ang="0">
                <a:pos x="12" y="95"/>
              </a:cxn>
              <a:cxn ang="0">
                <a:pos x="38" y="95"/>
              </a:cxn>
              <a:cxn ang="0">
                <a:pos x="30" y="85"/>
              </a:cxn>
              <a:cxn ang="0">
                <a:pos x="38" y="85"/>
              </a:cxn>
              <a:cxn ang="0">
                <a:pos x="19" y="16"/>
              </a:cxn>
              <a:cxn ang="0">
                <a:pos x="50" y="0"/>
              </a:cxn>
              <a:cxn ang="0">
                <a:pos x="50" y="43"/>
              </a:cxn>
              <a:cxn ang="0">
                <a:pos x="68" y="27"/>
              </a:cxn>
              <a:cxn ang="0">
                <a:pos x="57" y="16"/>
              </a:cxn>
              <a:cxn ang="0">
                <a:pos x="87" y="16"/>
              </a:cxn>
              <a:cxn ang="0">
                <a:pos x="87" y="27"/>
              </a:cxn>
              <a:cxn ang="0">
                <a:pos x="68" y="27"/>
              </a:cxn>
              <a:cxn ang="0">
                <a:pos x="68" y="43"/>
              </a:cxn>
              <a:cxn ang="0">
                <a:pos x="87" y="53"/>
              </a:cxn>
              <a:cxn ang="0">
                <a:pos x="87" y="69"/>
              </a:cxn>
              <a:cxn ang="0">
                <a:pos x="106" y="69"/>
              </a:cxn>
              <a:cxn ang="0">
                <a:pos x="106" y="95"/>
              </a:cxn>
              <a:cxn ang="0">
                <a:pos x="144" y="53"/>
              </a:cxn>
              <a:cxn ang="0">
                <a:pos x="166" y="69"/>
              </a:cxn>
              <a:cxn ang="0">
                <a:pos x="166" y="95"/>
              </a:cxn>
              <a:cxn ang="0">
                <a:pos x="186" y="122"/>
              </a:cxn>
              <a:cxn ang="0">
                <a:pos x="193" y="148"/>
              </a:cxn>
              <a:cxn ang="0">
                <a:pos x="204" y="148"/>
              </a:cxn>
              <a:cxn ang="0">
                <a:pos x="212" y="176"/>
              </a:cxn>
              <a:cxn ang="0">
                <a:pos x="241" y="206"/>
              </a:cxn>
              <a:cxn ang="0">
                <a:pos x="261" y="260"/>
              </a:cxn>
              <a:cxn ang="0">
                <a:pos x="241" y="313"/>
              </a:cxn>
              <a:cxn ang="0">
                <a:pos x="193" y="313"/>
              </a:cxn>
              <a:cxn ang="0">
                <a:pos x="68" y="206"/>
              </a:cxn>
              <a:cxn ang="0">
                <a:pos x="57" y="176"/>
              </a:cxn>
              <a:cxn ang="0">
                <a:pos x="57" y="148"/>
              </a:cxn>
            </a:cxnLst>
            <a:rect l="0" t="0" r="r" b="b"/>
            <a:pathLst>
              <a:path w="262" h="314">
                <a:moveTo>
                  <a:pt x="57" y="148"/>
                </a:moveTo>
                <a:lnTo>
                  <a:pt x="38" y="176"/>
                </a:lnTo>
                <a:lnTo>
                  <a:pt x="38" y="148"/>
                </a:lnTo>
                <a:lnTo>
                  <a:pt x="30" y="148"/>
                </a:lnTo>
                <a:lnTo>
                  <a:pt x="38" y="122"/>
                </a:lnTo>
                <a:lnTo>
                  <a:pt x="30" y="122"/>
                </a:lnTo>
                <a:lnTo>
                  <a:pt x="0" y="122"/>
                </a:lnTo>
                <a:lnTo>
                  <a:pt x="0" y="95"/>
                </a:lnTo>
                <a:lnTo>
                  <a:pt x="12" y="95"/>
                </a:lnTo>
                <a:lnTo>
                  <a:pt x="38" y="95"/>
                </a:lnTo>
                <a:lnTo>
                  <a:pt x="30" y="85"/>
                </a:lnTo>
                <a:lnTo>
                  <a:pt x="38" y="85"/>
                </a:lnTo>
                <a:lnTo>
                  <a:pt x="19" y="16"/>
                </a:lnTo>
                <a:lnTo>
                  <a:pt x="50" y="0"/>
                </a:lnTo>
                <a:lnTo>
                  <a:pt x="50" y="43"/>
                </a:lnTo>
                <a:lnTo>
                  <a:pt x="68" y="27"/>
                </a:lnTo>
                <a:lnTo>
                  <a:pt x="57" y="16"/>
                </a:lnTo>
                <a:lnTo>
                  <a:pt x="87" y="16"/>
                </a:lnTo>
                <a:lnTo>
                  <a:pt x="87" y="27"/>
                </a:lnTo>
                <a:lnTo>
                  <a:pt x="68" y="27"/>
                </a:lnTo>
                <a:lnTo>
                  <a:pt x="68" y="43"/>
                </a:lnTo>
                <a:lnTo>
                  <a:pt x="87" y="53"/>
                </a:lnTo>
                <a:lnTo>
                  <a:pt x="87" y="69"/>
                </a:lnTo>
                <a:lnTo>
                  <a:pt x="106" y="69"/>
                </a:lnTo>
                <a:lnTo>
                  <a:pt x="106" y="95"/>
                </a:lnTo>
                <a:lnTo>
                  <a:pt x="144" y="53"/>
                </a:lnTo>
                <a:lnTo>
                  <a:pt x="166" y="69"/>
                </a:lnTo>
                <a:lnTo>
                  <a:pt x="166" y="95"/>
                </a:lnTo>
                <a:lnTo>
                  <a:pt x="186" y="122"/>
                </a:lnTo>
                <a:lnTo>
                  <a:pt x="193" y="148"/>
                </a:lnTo>
                <a:lnTo>
                  <a:pt x="204" y="148"/>
                </a:lnTo>
                <a:lnTo>
                  <a:pt x="212" y="176"/>
                </a:lnTo>
                <a:lnTo>
                  <a:pt x="241" y="206"/>
                </a:lnTo>
                <a:lnTo>
                  <a:pt x="261" y="260"/>
                </a:lnTo>
                <a:lnTo>
                  <a:pt x="241" y="313"/>
                </a:lnTo>
                <a:lnTo>
                  <a:pt x="193" y="313"/>
                </a:lnTo>
                <a:lnTo>
                  <a:pt x="68" y="206"/>
                </a:lnTo>
                <a:lnTo>
                  <a:pt x="57" y="176"/>
                </a:lnTo>
                <a:lnTo>
                  <a:pt x="57" y="148"/>
                </a:lnTo>
              </a:path>
            </a:pathLst>
          </a:custGeom>
          <a:solidFill>
            <a:schemeClr val="accent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55" name="Freeform 83"/>
          <p:cNvSpPr>
            <a:spLocks/>
          </p:cNvSpPr>
          <p:nvPr/>
        </p:nvSpPr>
        <p:spPr bwMode="auto">
          <a:xfrm>
            <a:off x="5603875" y="3241675"/>
            <a:ext cx="425450" cy="508000"/>
          </a:xfrm>
          <a:custGeom>
            <a:avLst/>
            <a:gdLst/>
            <a:ahLst/>
            <a:cxnLst>
              <a:cxn ang="0">
                <a:pos x="58" y="151"/>
              </a:cxn>
              <a:cxn ang="0">
                <a:pos x="39" y="179"/>
              </a:cxn>
              <a:cxn ang="0">
                <a:pos x="39" y="151"/>
              </a:cxn>
              <a:cxn ang="0">
                <a:pos x="31" y="151"/>
              </a:cxn>
              <a:cxn ang="0">
                <a:pos x="39" y="124"/>
              </a:cxn>
              <a:cxn ang="0">
                <a:pos x="31" y="124"/>
              </a:cxn>
              <a:cxn ang="0">
                <a:pos x="0" y="124"/>
              </a:cxn>
              <a:cxn ang="0">
                <a:pos x="0" y="97"/>
              </a:cxn>
              <a:cxn ang="0">
                <a:pos x="12" y="97"/>
              </a:cxn>
              <a:cxn ang="0">
                <a:pos x="39" y="97"/>
              </a:cxn>
              <a:cxn ang="0">
                <a:pos x="31" y="87"/>
              </a:cxn>
              <a:cxn ang="0">
                <a:pos x="39" y="87"/>
              </a:cxn>
              <a:cxn ang="0">
                <a:pos x="19" y="16"/>
              </a:cxn>
              <a:cxn ang="0">
                <a:pos x="51" y="0"/>
              </a:cxn>
              <a:cxn ang="0">
                <a:pos x="51" y="44"/>
              </a:cxn>
              <a:cxn ang="0">
                <a:pos x="70" y="28"/>
              </a:cxn>
              <a:cxn ang="0">
                <a:pos x="58" y="16"/>
              </a:cxn>
              <a:cxn ang="0">
                <a:pos x="89" y="16"/>
              </a:cxn>
              <a:cxn ang="0">
                <a:pos x="89" y="28"/>
              </a:cxn>
              <a:cxn ang="0">
                <a:pos x="70" y="28"/>
              </a:cxn>
              <a:cxn ang="0">
                <a:pos x="70" y="44"/>
              </a:cxn>
              <a:cxn ang="0">
                <a:pos x="89" y="54"/>
              </a:cxn>
              <a:cxn ang="0">
                <a:pos x="89" y="70"/>
              </a:cxn>
              <a:cxn ang="0">
                <a:pos x="108" y="70"/>
              </a:cxn>
              <a:cxn ang="0">
                <a:pos x="108" y="97"/>
              </a:cxn>
              <a:cxn ang="0">
                <a:pos x="147" y="54"/>
              </a:cxn>
              <a:cxn ang="0">
                <a:pos x="170" y="70"/>
              </a:cxn>
              <a:cxn ang="0">
                <a:pos x="170" y="97"/>
              </a:cxn>
              <a:cxn ang="0">
                <a:pos x="190" y="124"/>
              </a:cxn>
              <a:cxn ang="0">
                <a:pos x="197" y="151"/>
              </a:cxn>
              <a:cxn ang="0">
                <a:pos x="209" y="151"/>
              </a:cxn>
              <a:cxn ang="0">
                <a:pos x="217" y="179"/>
              </a:cxn>
              <a:cxn ang="0">
                <a:pos x="247" y="210"/>
              </a:cxn>
              <a:cxn ang="0">
                <a:pos x="267" y="265"/>
              </a:cxn>
              <a:cxn ang="0">
                <a:pos x="247" y="319"/>
              </a:cxn>
              <a:cxn ang="0">
                <a:pos x="197" y="319"/>
              </a:cxn>
              <a:cxn ang="0">
                <a:pos x="70" y="210"/>
              </a:cxn>
              <a:cxn ang="0">
                <a:pos x="58" y="179"/>
              </a:cxn>
              <a:cxn ang="0">
                <a:pos x="58" y="151"/>
              </a:cxn>
            </a:cxnLst>
            <a:rect l="0" t="0" r="r" b="b"/>
            <a:pathLst>
              <a:path w="268" h="320">
                <a:moveTo>
                  <a:pt x="58" y="151"/>
                </a:moveTo>
                <a:lnTo>
                  <a:pt x="39" y="179"/>
                </a:lnTo>
                <a:lnTo>
                  <a:pt x="39" y="151"/>
                </a:lnTo>
                <a:lnTo>
                  <a:pt x="31" y="151"/>
                </a:lnTo>
                <a:lnTo>
                  <a:pt x="39" y="124"/>
                </a:lnTo>
                <a:lnTo>
                  <a:pt x="31" y="124"/>
                </a:lnTo>
                <a:lnTo>
                  <a:pt x="0" y="124"/>
                </a:lnTo>
                <a:lnTo>
                  <a:pt x="0" y="97"/>
                </a:lnTo>
                <a:lnTo>
                  <a:pt x="12" y="97"/>
                </a:lnTo>
                <a:lnTo>
                  <a:pt x="39" y="97"/>
                </a:lnTo>
                <a:lnTo>
                  <a:pt x="31" y="87"/>
                </a:lnTo>
                <a:lnTo>
                  <a:pt x="39" y="87"/>
                </a:lnTo>
                <a:lnTo>
                  <a:pt x="19" y="16"/>
                </a:lnTo>
                <a:lnTo>
                  <a:pt x="51" y="0"/>
                </a:lnTo>
                <a:lnTo>
                  <a:pt x="51" y="44"/>
                </a:lnTo>
                <a:lnTo>
                  <a:pt x="70" y="28"/>
                </a:lnTo>
                <a:lnTo>
                  <a:pt x="58" y="16"/>
                </a:lnTo>
                <a:lnTo>
                  <a:pt x="89" y="16"/>
                </a:lnTo>
                <a:lnTo>
                  <a:pt x="89" y="28"/>
                </a:lnTo>
                <a:lnTo>
                  <a:pt x="70" y="28"/>
                </a:lnTo>
                <a:lnTo>
                  <a:pt x="70" y="44"/>
                </a:lnTo>
                <a:lnTo>
                  <a:pt x="89" y="54"/>
                </a:lnTo>
                <a:lnTo>
                  <a:pt x="89" y="70"/>
                </a:lnTo>
                <a:lnTo>
                  <a:pt x="108" y="70"/>
                </a:lnTo>
                <a:lnTo>
                  <a:pt x="108" y="97"/>
                </a:lnTo>
                <a:lnTo>
                  <a:pt x="147" y="54"/>
                </a:lnTo>
                <a:lnTo>
                  <a:pt x="170" y="70"/>
                </a:lnTo>
                <a:lnTo>
                  <a:pt x="170" y="97"/>
                </a:lnTo>
                <a:lnTo>
                  <a:pt x="190" y="124"/>
                </a:lnTo>
                <a:lnTo>
                  <a:pt x="197" y="151"/>
                </a:lnTo>
                <a:lnTo>
                  <a:pt x="209" y="151"/>
                </a:lnTo>
                <a:lnTo>
                  <a:pt x="217" y="179"/>
                </a:lnTo>
                <a:lnTo>
                  <a:pt x="247" y="210"/>
                </a:lnTo>
                <a:lnTo>
                  <a:pt x="267" y="265"/>
                </a:lnTo>
                <a:lnTo>
                  <a:pt x="247" y="319"/>
                </a:lnTo>
                <a:lnTo>
                  <a:pt x="197" y="319"/>
                </a:lnTo>
                <a:lnTo>
                  <a:pt x="70" y="210"/>
                </a:lnTo>
                <a:lnTo>
                  <a:pt x="58" y="179"/>
                </a:lnTo>
                <a:lnTo>
                  <a:pt x="58" y="151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56" name="Freeform 84"/>
          <p:cNvSpPr>
            <a:spLocks/>
          </p:cNvSpPr>
          <p:nvPr/>
        </p:nvSpPr>
        <p:spPr bwMode="auto">
          <a:xfrm>
            <a:off x="5554663" y="1822450"/>
            <a:ext cx="323850" cy="471488"/>
          </a:xfrm>
          <a:custGeom>
            <a:avLst/>
            <a:gdLst/>
            <a:ahLst/>
            <a:cxnLst>
              <a:cxn ang="0">
                <a:pos x="98" y="0"/>
              </a:cxn>
              <a:cxn ang="0">
                <a:pos x="117" y="0"/>
              </a:cxn>
              <a:cxn ang="0">
                <a:pos x="128" y="0"/>
              </a:cxn>
              <a:cxn ang="0">
                <a:pos x="165" y="11"/>
              </a:cxn>
              <a:cxn ang="0">
                <a:pos x="203" y="227"/>
              </a:cxn>
              <a:cxn ang="0">
                <a:pos x="195" y="270"/>
              </a:cxn>
              <a:cxn ang="0">
                <a:pos x="154" y="270"/>
              </a:cxn>
              <a:cxn ang="0">
                <a:pos x="135" y="296"/>
              </a:cxn>
              <a:cxn ang="0">
                <a:pos x="109" y="285"/>
              </a:cxn>
              <a:cxn ang="0">
                <a:pos x="86" y="243"/>
              </a:cxn>
              <a:cxn ang="0">
                <a:pos x="80" y="243"/>
              </a:cxn>
              <a:cxn ang="0">
                <a:pos x="80" y="217"/>
              </a:cxn>
              <a:cxn ang="0">
                <a:pos x="12" y="165"/>
              </a:cxn>
              <a:cxn ang="0">
                <a:pos x="0" y="69"/>
              </a:cxn>
              <a:cxn ang="0">
                <a:pos x="0" y="27"/>
              </a:cxn>
              <a:cxn ang="0">
                <a:pos x="80" y="27"/>
              </a:cxn>
              <a:cxn ang="0">
                <a:pos x="98" y="0"/>
              </a:cxn>
            </a:cxnLst>
            <a:rect l="0" t="0" r="r" b="b"/>
            <a:pathLst>
              <a:path w="204" h="297">
                <a:moveTo>
                  <a:pt x="98" y="0"/>
                </a:moveTo>
                <a:lnTo>
                  <a:pt x="117" y="0"/>
                </a:lnTo>
                <a:lnTo>
                  <a:pt x="128" y="0"/>
                </a:lnTo>
                <a:lnTo>
                  <a:pt x="165" y="11"/>
                </a:lnTo>
                <a:lnTo>
                  <a:pt x="203" y="227"/>
                </a:lnTo>
                <a:lnTo>
                  <a:pt x="195" y="270"/>
                </a:lnTo>
                <a:lnTo>
                  <a:pt x="154" y="270"/>
                </a:lnTo>
                <a:lnTo>
                  <a:pt x="135" y="296"/>
                </a:lnTo>
                <a:lnTo>
                  <a:pt x="109" y="285"/>
                </a:lnTo>
                <a:lnTo>
                  <a:pt x="86" y="243"/>
                </a:lnTo>
                <a:lnTo>
                  <a:pt x="80" y="243"/>
                </a:lnTo>
                <a:lnTo>
                  <a:pt x="80" y="217"/>
                </a:lnTo>
                <a:lnTo>
                  <a:pt x="12" y="165"/>
                </a:lnTo>
                <a:lnTo>
                  <a:pt x="0" y="69"/>
                </a:lnTo>
                <a:lnTo>
                  <a:pt x="0" y="27"/>
                </a:lnTo>
                <a:lnTo>
                  <a:pt x="80" y="27"/>
                </a:lnTo>
                <a:lnTo>
                  <a:pt x="98" y="0"/>
                </a:lnTo>
              </a:path>
            </a:pathLst>
          </a:custGeom>
          <a:solidFill>
            <a:srgbClr val="FFFFFF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57" name="Freeform 85"/>
          <p:cNvSpPr>
            <a:spLocks/>
          </p:cNvSpPr>
          <p:nvPr/>
        </p:nvSpPr>
        <p:spPr bwMode="auto">
          <a:xfrm>
            <a:off x="5554663" y="1822450"/>
            <a:ext cx="333375" cy="481013"/>
          </a:xfrm>
          <a:custGeom>
            <a:avLst/>
            <a:gdLst/>
            <a:ahLst/>
            <a:cxnLst>
              <a:cxn ang="0">
                <a:pos x="101" y="0"/>
              </a:cxn>
              <a:cxn ang="0">
                <a:pos x="120" y="0"/>
              </a:cxn>
              <a:cxn ang="0">
                <a:pos x="132" y="0"/>
              </a:cxn>
              <a:cxn ang="0">
                <a:pos x="170" y="11"/>
              </a:cxn>
              <a:cxn ang="0">
                <a:pos x="209" y="232"/>
              </a:cxn>
              <a:cxn ang="0">
                <a:pos x="201" y="275"/>
              </a:cxn>
              <a:cxn ang="0">
                <a:pos x="159" y="275"/>
              </a:cxn>
              <a:cxn ang="0">
                <a:pos x="139" y="302"/>
              </a:cxn>
              <a:cxn ang="0">
                <a:pos x="112" y="291"/>
              </a:cxn>
              <a:cxn ang="0">
                <a:pos x="89" y="248"/>
              </a:cxn>
              <a:cxn ang="0">
                <a:pos x="82" y="248"/>
              </a:cxn>
              <a:cxn ang="0">
                <a:pos x="82" y="221"/>
              </a:cxn>
              <a:cxn ang="0">
                <a:pos x="12" y="168"/>
              </a:cxn>
              <a:cxn ang="0">
                <a:pos x="0" y="70"/>
              </a:cxn>
              <a:cxn ang="0">
                <a:pos x="0" y="28"/>
              </a:cxn>
              <a:cxn ang="0">
                <a:pos x="82" y="28"/>
              </a:cxn>
              <a:cxn ang="0">
                <a:pos x="101" y="0"/>
              </a:cxn>
            </a:cxnLst>
            <a:rect l="0" t="0" r="r" b="b"/>
            <a:pathLst>
              <a:path w="210" h="303">
                <a:moveTo>
                  <a:pt x="101" y="0"/>
                </a:moveTo>
                <a:lnTo>
                  <a:pt x="120" y="0"/>
                </a:lnTo>
                <a:lnTo>
                  <a:pt x="132" y="0"/>
                </a:lnTo>
                <a:lnTo>
                  <a:pt x="170" y="11"/>
                </a:lnTo>
                <a:lnTo>
                  <a:pt x="209" y="232"/>
                </a:lnTo>
                <a:lnTo>
                  <a:pt x="201" y="275"/>
                </a:lnTo>
                <a:lnTo>
                  <a:pt x="159" y="275"/>
                </a:lnTo>
                <a:lnTo>
                  <a:pt x="139" y="302"/>
                </a:lnTo>
                <a:lnTo>
                  <a:pt x="112" y="291"/>
                </a:lnTo>
                <a:lnTo>
                  <a:pt x="89" y="248"/>
                </a:lnTo>
                <a:lnTo>
                  <a:pt x="82" y="248"/>
                </a:lnTo>
                <a:lnTo>
                  <a:pt x="82" y="221"/>
                </a:lnTo>
                <a:lnTo>
                  <a:pt x="12" y="168"/>
                </a:lnTo>
                <a:lnTo>
                  <a:pt x="0" y="70"/>
                </a:lnTo>
                <a:lnTo>
                  <a:pt x="0" y="28"/>
                </a:lnTo>
                <a:lnTo>
                  <a:pt x="82" y="28"/>
                </a:lnTo>
                <a:lnTo>
                  <a:pt x="101" y="0"/>
                </a:lnTo>
              </a:path>
            </a:pathLst>
          </a:custGeom>
          <a:solidFill>
            <a:srgbClr val="969696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58" name="Freeform 86"/>
          <p:cNvSpPr>
            <a:spLocks/>
          </p:cNvSpPr>
          <p:nvPr/>
        </p:nvSpPr>
        <p:spPr bwMode="auto">
          <a:xfrm>
            <a:off x="1347788" y="4533900"/>
            <a:ext cx="342900" cy="625475"/>
          </a:xfrm>
          <a:custGeom>
            <a:avLst/>
            <a:gdLst/>
            <a:ahLst/>
            <a:cxnLst>
              <a:cxn ang="0">
                <a:pos x="0" y="393"/>
              </a:cxn>
              <a:cxn ang="0">
                <a:pos x="0" y="149"/>
              </a:cxn>
              <a:cxn ang="0">
                <a:pos x="0" y="0"/>
              </a:cxn>
              <a:cxn ang="0">
                <a:pos x="215" y="0"/>
              </a:cxn>
              <a:cxn ang="0">
                <a:pos x="215" y="164"/>
              </a:cxn>
              <a:cxn ang="0">
                <a:pos x="215" y="393"/>
              </a:cxn>
              <a:cxn ang="0">
                <a:pos x="0" y="393"/>
              </a:cxn>
            </a:cxnLst>
            <a:rect l="0" t="0" r="r" b="b"/>
            <a:pathLst>
              <a:path w="216" h="394">
                <a:moveTo>
                  <a:pt x="0" y="393"/>
                </a:moveTo>
                <a:lnTo>
                  <a:pt x="0" y="149"/>
                </a:lnTo>
                <a:lnTo>
                  <a:pt x="0" y="0"/>
                </a:lnTo>
                <a:lnTo>
                  <a:pt x="215" y="0"/>
                </a:lnTo>
                <a:lnTo>
                  <a:pt x="215" y="164"/>
                </a:lnTo>
                <a:lnTo>
                  <a:pt x="215" y="393"/>
                </a:lnTo>
                <a:lnTo>
                  <a:pt x="0" y="393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59" name="Freeform 87" descr="Sphere"/>
          <p:cNvSpPr>
            <a:spLocks/>
          </p:cNvSpPr>
          <p:nvPr/>
        </p:nvSpPr>
        <p:spPr bwMode="auto">
          <a:xfrm>
            <a:off x="1347788" y="4533900"/>
            <a:ext cx="352425" cy="635000"/>
          </a:xfrm>
          <a:custGeom>
            <a:avLst/>
            <a:gdLst/>
            <a:ahLst/>
            <a:cxnLst>
              <a:cxn ang="0">
                <a:pos x="0" y="399"/>
              </a:cxn>
              <a:cxn ang="0">
                <a:pos x="0" y="151"/>
              </a:cxn>
              <a:cxn ang="0">
                <a:pos x="0" y="0"/>
              </a:cxn>
              <a:cxn ang="0">
                <a:pos x="221" y="0"/>
              </a:cxn>
              <a:cxn ang="0">
                <a:pos x="221" y="166"/>
              </a:cxn>
              <a:cxn ang="0">
                <a:pos x="221" y="399"/>
              </a:cxn>
              <a:cxn ang="0">
                <a:pos x="0" y="399"/>
              </a:cxn>
            </a:cxnLst>
            <a:rect l="0" t="0" r="r" b="b"/>
            <a:pathLst>
              <a:path w="222" h="400">
                <a:moveTo>
                  <a:pt x="0" y="399"/>
                </a:moveTo>
                <a:lnTo>
                  <a:pt x="0" y="151"/>
                </a:lnTo>
                <a:lnTo>
                  <a:pt x="0" y="0"/>
                </a:lnTo>
                <a:lnTo>
                  <a:pt x="221" y="0"/>
                </a:lnTo>
                <a:lnTo>
                  <a:pt x="221" y="166"/>
                </a:lnTo>
                <a:lnTo>
                  <a:pt x="221" y="399"/>
                </a:lnTo>
                <a:lnTo>
                  <a:pt x="0" y="399"/>
                </a:lnTo>
              </a:path>
            </a:pathLst>
          </a:custGeom>
          <a:pattFill prst="sphere">
            <a:fgClr>
              <a:schemeClr val="bg2"/>
            </a:fgClr>
            <a:bgClr>
              <a:srgbClr val="FFFFFF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60" name="Freeform 88"/>
          <p:cNvSpPr>
            <a:spLocks/>
          </p:cNvSpPr>
          <p:nvPr/>
        </p:nvSpPr>
        <p:spPr bwMode="auto">
          <a:xfrm>
            <a:off x="3595688" y="3525838"/>
            <a:ext cx="666750" cy="436562"/>
          </a:xfrm>
          <a:custGeom>
            <a:avLst/>
            <a:gdLst/>
            <a:ahLst/>
            <a:cxnLst>
              <a:cxn ang="0">
                <a:pos x="57" y="31"/>
              </a:cxn>
              <a:cxn ang="0">
                <a:pos x="88" y="31"/>
              </a:cxn>
              <a:cxn ang="0">
                <a:pos x="88" y="16"/>
              </a:cxn>
              <a:cxn ang="0">
                <a:pos x="106" y="0"/>
              </a:cxn>
              <a:cxn ang="0">
                <a:pos x="106" y="31"/>
              </a:cxn>
              <a:cxn ang="0">
                <a:pos x="118" y="16"/>
              </a:cxn>
              <a:cxn ang="0">
                <a:pos x="126" y="31"/>
              </a:cxn>
              <a:cxn ang="0">
                <a:pos x="137" y="31"/>
              </a:cxn>
              <a:cxn ang="0">
                <a:pos x="126" y="41"/>
              </a:cxn>
              <a:cxn ang="0">
                <a:pos x="145" y="41"/>
              </a:cxn>
              <a:cxn ang="0">
                <a:pos x="164" y="57"/>
              </a:cxn>
              <a:cxn ang="0">
                <a:pos x="183" y="57"/>
              </a:cxn>
              <a:cxn ang="0">
                <a:pos x="183" y="68"/>
              </a:cxn>
              <a:cxn ang="0">
                <a:pos x="194" y="57"/>
              </a:cxn>
              <a:cxn ang="0">
                <a:pos x="206" y="57"/>
              </a:cxn>
              <a:cxn ang="0">
                <a:pos x="213" y="31"/>
              </a:cxn>
              <a:cxn ang="0">
                <a:pos x="225" y="41"/>
              </a:cxn>
              <a:cxn ang="0">
                <a:pos x="233" y="31"/>
              </a:cxn>
              <a:cxn ang="0">
                <a:pos x="244" y="41"/>
              </a:cxn>
              <a:cxn ang="0">
                <a:pos x="251" y="31"/>
              </a:cxn>
              <a:cxn ang="0">
                <a:pos x="263" y="41"/>
              </a:cxn>
              <a:cxn ang="0">
                <a:pos x="271" y="31"/>
              </a:cxn>
              <a:cxn ang="0">
                <a:pos x="282" y="57"/>
              </a:cxn>
              <a:cxn ang="0">
                <a:pos x="302" y="57"/>
              </a:cxn>
              <a:cxn ang="0">
                <a:pos x="320" y="68"/>
              </a:cxn>
              <a:cxn ang="0">
                <a:pos x="320" y="57"/>
              </a:cxn>
              <a:cxn ang="0">
                <a:pos x="339" y="68"/>
              </a:cxn>
              <a:cxn ang="0">
                <a:pos x="359" y="57"/>
              </a:cxn>
              <a:cxn ang="0">
                <a:pos x="400" y="110"/>
              </a:cxn>
              <a:cxn ang="0">
                <a:pos x="388" y="153"/>
              </a:cxn>
              <a:cxn ang="0">
                <a:pos x="400" y="163"/>
              </a:cxn>
              <a:cxn ang="0">
                <a:pos x="400" y="205"/>
              </a:cxn>
              <a:cxn ang="0">
                <a:pos x="419" y="215"/>
              </a:cxn>
              <a:cxn ang="0">
                <a:pos x="408" y="215"/>
              </a:cxn>
              <a:cxn ang="0">
                <a:pos x="400" y="215"/>
              </a:cxn>
              <a:cxn ang="0">
                <a:pos x="388" y="215"/>
              </a:cxn>
              <a:cxn ang="0">
                <a:pos x="388" y="247"/>
              </a:cxn>
              <a:cxn ang="0">
                <a:pos x="381" y="274"/>
              </a:cxn>
              <a:cxn ang="0">
                <a:pos x="381" y="257"/>
              </a:cxn>
              <a:cxn ang="0">
                <a:pos x="359" y="257"/>
              </a:cxn>
              <a:cxn ang="0">
                <a:pos x="370" y="274"/>
              </a:cxn>
              <a:cxn ang="0">
                <a:pos x="359" y="274"/>
              </a:cxn>
              <a:cxn ang="0">
                <a:pos x="359" y="257"/>
              </a:cxn>
              <a:cxn ang="0">
                <a:pos x="351" y="274"/>
              </a:cxn>
              <a:cxn ang="0">
                <a:pos x="339" y="257"/>
              </a:cxn>
              <a:cxn ang="0">
                <a:pos x="332" y="274"/>
              </a:cxn>
              <a:cxn ang="0">
                <a:pos x="126" y="274"/>
              </a:cxn>
              <a:cxn ang="0">
                <a:pos x="118" y="247"/>
              </a:cxn>
              <a:cxn ang="0">
                <a:pos x="31" y="215"/>
              </a:cxn>
              <a:cxn ang="0">
                <a:pos x="0" y="84"/>
              </a:cxn>
              <a:cxn ang="0">
                <a:pos x="31" y="57"/>
              </a:cxn>
              <a:cxn ang="0">
                <a:pos x="49" y="84"/>
              </a:cxn>
              <a:cxn ang="0">
                <a:pos x="57" y="84"/>
              </a:cxn>
              <a:cxn ang="0">
                <a:pos x="49" y="57"/>
              </a:cxn>
              <a:cxn ang="0">
                <a:pos x="57" y="31"/>
              </a:cxn>
            </a:cxnLst>
            <a:rect l="0" t="0" r="r" b="b"/>
            <a:pathLst>
              <a:path w="420" h="275">
                <a:moveTo>
                  <a:pt x="57" y="31"/>
                </a:moveTo>
                <a:lnTo>
                  <a:pt x="88" y="31"/>
                </a:lnTo>
                <a:lnTo>
                  <a:pt x="88" y="16"/>
                </a:lnTo>
                <a:lnTo>
                  <a:pt x="106" y="0"/>
                </a:lnTo>
                <a:lnTo>
                  <a:pt x="106" y="31"/>
                </a:lnTo>
                <a:lnTo>
                  <a:pt x="118" y="16"/>
                </a:lnTo>
                <a:lnTo>
                  <a:pt x="126" y="31"/>
                </a:lnTo>
                <a:lnTo>
                  <a:pt x="137" y="31"/>
                </a:lnTo>
                <a:lnTo>
                  <a:pt x="126" y="41"/>
                </a:lnTo>
                <a:lnTo>
                  <a:pt x="145" y="41"/>
                </a:lnTo>
                <a:lnTo>
                  <a:pt x="164" y="57"/>
                </a:lnTo>
                <a:lnTo>
                  <a:pt x="183" y="57"/>
                </a:lnTo>
                <a:lnTo>
                  <a:pt x="183" y="68"/>
                </a:lnTo>
                <a:lnTo>
                  <a:pt x="194" y="57"/>
                </a:lnTo>
                <a:lnTo>
                  <a:pt x="206" y="57"/>
                </a:lnTo>
                <a:lnTo>
                  <a:pt x="213" y="31"/>
                </a:lnTo>
                <a:lnTo>
                  <a:pt x="225" y="41"/>
                </a:lnTo>
                <a:lnTo>
                  <a:pt x="233" y="31"/>
                </a:lnTo>
                <a:lnTo>
                  <a:pt x="244" y="41"/>
                </a:lnTo>
                <a:lnTo>
                  <a:pt x="251" y="31"/>
                </a:lnTo>
                <a:lnTo>
                  <a:pt x="263" y="41"/>
                </a:lnTo>
                <a:lnTo>
                  <a:pt x="271" y="31"/>
                </a:lnTo>
                <a:lnTo>
                  <a:pt x="282" y="57"/>
                </a:lnTo>
                <a:lnTo>
                  <a:pt x="302" y="57"/>
                </a:lnTo>
                <a:lnTo>
                  <a:pt x="320" y="68"/>
                </a:lnTo>
                <a:lnTo>
                  <a:pt x="320" y="57"/>
                </a:lnTo>
                <a:lnTo>
                  <a:pt x="339" y="68"/>
                </a:lnTo>
                <a:lnTo>
                  <a:pt x="359" y="57"/>
                </a:lnTo>
                <a:lnTo>
                  <a:pt x="400" y="110"/>
                </a:lnTo>
                <a:lnTo>
                  <a:pt x="388" y="153"/>
                </a:lnTo>
                <a:lnTo>
                  <a:pt x="400" y="163"/>
                </a:lnTo>
                <a:lnTo>
                  <a:pt x="400" y="205"/>
                </a:lnTo>
                <a:lnTo>
                  <a:pt x="419" y="215"/>
                </a:lnTo>
                <a:lnTo>
                  <a:pt x="408" y="215"/>
                </a:lnTo>
                <a:lnTo>
                  <a:pt x="400" y="215"/>
                </a:lnTo>
                <a:lnTo>
                  <a:pt x="388" y="215"/>
                </a:lnTo>
                <a:lnTo>
                  <a:pt x="388" y="247"/>
                </a:lnTo>
                <a:lnTo>
                  <a:pt x="381" y="274"/>
                </a:lnTo>
                <a:lnTo>
                  <a:pt x="381" y="257"/>
                </a:lnTo>
                <a:lnTo>
                  <a:pt x="359" y="257"/>
                </a:lnTo>
                <a:lnTo>
                  <a:pt x="370" y="274"/>
                </a:lnTo>
                <a:lnTo>
                  <a:pt x="359" y="274"/>
                </a:lnTo>
                <a:lnTo>
                  <a:pt x="359" y="257"/>
                </a:lnTo>
                <a:lnTo>
                  <a:pt x="351" y="274"/>
                </a:lnTo>
                <a:lnTo>
                  <a:pt x="339" y="257"/>
                </a:lnTo>
                <a:lnTo>
                  <a:pt x="332" y="274"/>
                </a:lnTo>
                <a:lnTo>
                  <a:pt x="126" y="274"/>
                </a:lnTo>
                <a:lnTo>
                  <a:pt x="118" y="247"/>
                </a:lnTo>
                <a:lnTo>
                  <a:pt x="31" y="215"/>
                </a:lnTo>
                <a:lnTo>
                  <a:pt x="0" y="84"/>
                </a:lnTo>
                <a:lnTo>
                  <a:pt x="31" y="57"/>
                </a:lnTo>
                <a:lnTo>
                  <a:pt x="49" y="84"/>
                </a:lnTo>
                <a:lnTo>
                  <a:pt x="57" y="84"/>
                </a:lnTo>
                <a:lnTo>
                  <a:pt x="49" y="57"/>
                </a:lnTo>
                <a:lnTo>
                  <a:pt x="57" y="31"/>
                </a:lnTo>
              </a:path>
            </a:pathLst>
          </a:custGeom>
          <a:solidFill>
            <a:srgbClr val="FFFFFF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61" name="Freeform 89"/>
          <p:cNvSpPr>
            <a:spLocks/>
          </p:cNvSpPr>
          <p:nvPr/>
        </p:nvSpPr>
        <p:spPr bwMode="auto">
          <a:xfrm>
            <a:off x="3595688" y="3525838"/>
            <a:ext cx="676275" cy="446087"/>
          </a:xfrm>
          <a:custGeom>
            <a:avLst/>
            <a:gdLst/>
            <a:ahLst/>
            <a:cxnLst>
              <a:cxn ang="0">
                <a:pos x="58" y="32"/>
              </a:cxn>
              <a:cxn ang="0">
                <a:pos x="89" y="32"/>
              </a:cxn>
              <a:cxn ang="0">
                <a:pos x="89" y="16"/>
              </a:cxn>
              <a:cxn ang="0">
                <a:pos x="108" y="0"/>
              </a:cxn>
              <a:cxn ang="0">
                <a:pos x="108" y="32"/>
              </a:cxn>
              <a:cxn ang="0">
                <a:pos x="120" y="16"/>
              </a:cxn>
              <a:cxn ang="0">
                <a:pos x="128" y="32"/>
              </a:cxn>
              <a:cxn ang="0">
                <a:pos x="139" y="32"/>
              </a:cxn>
              <a:cxn ang="0">
                <a:pos x="128" y="42"/>
              </a:cxn>
              <a:cxn ang="0">
                <a:pos x="147" y="42"/>
              </a:cxn>
              <a:cxn ang="0">
                <a:pos x="166" y="58"/>
              </a:cxn>
              <a:cxn ang="0">
                <a:pos x="186" y="58"/>
              </a:cxn>
              <a:cxn ang="0">
                <a:pos x="186" y="69"/>
              </a:cxn>
              <a:cxn ang="0">
                <a:pos x="197" y="58"/>
              </a:cxn>
              <a:cxn ang="0">
                <a:pos x="209" y="58"/>
              </a:cxn>
              <a:cxn ang="0">
                <a:pos x="216" y="32"/>
              </a:cxn>
              <a:cxn ang="0">
                <a:pos x="228" y="42"/>
              </a:cxn>
              <a:cxn ang="0">
                <a:pos x="236" y="32"/>
              </a:cxn>
              <a:cxn ang="0">
                <a:pos x="247" y="42"/>
              </a:cxn>
              <a:cxn ang="0">
                <a:pos x="255" y="32"/>
              </a:cxn>
              <a:cxn ang="0">
                <a:pos x="267" y="42"/>
              </a:cxn>
              <a:cxn ang="0">
                <a:pos x="275" y="32"/>
              </a:cxn>
              <a:cxn ang="0">
                <a:pos x="286" y="58"/>
              </a:cxn>
              <a:cxn ang="0">
                <a:pos x="306" y="58"/>
              </a:cxn>
              <a:cxn ang="0">
                <a:pos x="325" y="69"/>
              </a:cxn>
              <a:cxn ang="0">
                <a:pos x="325" y="58"/>
              </a:cxn>
              <a:cxn ang="0">
                <a:pos x="344" y="69"/>
              </a:cxn>
              <a:cxn ang="0">
                <a:pos x="364" y="58"/>
              </a:cxn>
              <a:cxn ang="0">
                <a:pos x="406" y="112"/>
              </a:cxn>
              <a:cxn ang="0">
                <a:pos x="394" y="156"/>
              </a:cxn>
              <a:cxn ang="0">
                <a:pos x="406" y="167"/>
              </a:cxn>
              <a:cxn ang="0">
                <a:pos x="406" y="209"/>
              </a:cxn>
              <a:cxn ang="0">
                <a:pos x="425" y="220"/>
              </a:cxn>
              <a:cxn ang="0">
                <a:pos x="414" y="220"/>
              </a:cxn>
              <a:cxn ang="0">
                <a:pos x="406" y="220"/>
              </a:cxn>
              <a:cxn ang="0">
                <a:pos x="394" y="220"/>
              </a:cxn>
              <a:cxn ang="0">
                <a:pos x="394" y="252"/>
              </a:cxn>
              <a:cxn ang="0">
                <a:pos x="386" y="280"/>
              </a:cxn>
              <a:cxn ang="0">
                <a:pos x="386" y="263"/>
              </a:cxn>
              <a:cxn ang="0">
                <a:pos x="364" y="263"/>
              </a:cxn>
              <a:cxn ang="0">
                <a:pos x="375" y="280"/>
              </a:cxn>
              <a:cxn ang="0">
                <a:pos x="364" y="280"/>
              </a:cxn>
              <a:cxn ang="0">
                <a:pos x="364" y="263"/>
              </a:cxn>
              <a:cxn ang="0">
                <a:pos x="356" y="280"/>
              </a:cxn>
              <a:cxn ang="0">
                <a:pos x="344" y="263"/>
              </a:cxn>
              <a:cxn ang="0">
                <a:pos x="337" y="280"/>
              </a:cxn>
              <a:cxn ang="0">
                <a:pos x="128" y="280"/>
              </a:cxn>
              <a:cxn ang="0">
                <a:pos x="120" y="252"/>
              </a:cxn>
              <a:cxn ang="0">
                <a:pos x="31" y="220"/>
              </a:cxn>
              <a:cxn ang="0">
                <a:pos x="0" y="86"/>
              </a:cxn>
              <a:cxn ang="0">
                <a:pos x="31" y="58"/>
              </a:cxn>
              <a:cxn ang="0">
                <a:pos x="50" y="86"/>
              </a:cxn>
              <a:cxn ang="0">
                <a:pos x="58" y="86"/>
              </a:cxn>
              <a:cxn ang="0">
                <a:pos x="50" y="58"/>
              </a:cxn>
              <a:cxn ang="0">
                <a:pos x="58" y="32"/>
              </a:cxn>
            </a:cxnLst>
            <a:rect l="0" t="0" r="r" b="b"/>
            <a:pathLst>
              <a:path w="426" h="281">
                <a:moveTo>
                  <a:pt x="58" y="32"/>
                </a:moveTo>
                <a:lnTo>
                  <a:pt x="89" y="32"/>
                </a:lnTo>
                <a:lnTo>
                  <a:pt x="89" y="16"/>
                </a:lnTo>
                <a:lnTo>
                  <a:pt x="108" y="0"/>
                </a:lnTo>
                <a:lnTo>
                  <a:pt x="108" y="32"/>
                </a:lnTo>
                <a:lnTo>
                  <a:pt x="120" y="16"/>
                </a:lnTo>
                <a:lnTo>
                  <a:pt x="128" y="32"/>
                </a:lnTo>
                <a:lnTo>
                  <a:pt x="139" y="32"/>
                </a:lnTo>
                <a:lnTo>
                  <a:pt x="128" y="42"/>
                </a:lnTo>
                <a:lnTo>
                  <a:pt x="147" y="42"/>
                </a:lnTo>
                <a:lnTo>
                  <a:pt x="166" y="58"/>
                </a:lnTo>
                <a:lnTo>
                  <a:pt x="186" y="58"/>
                </a:lnTo>
                <a:lnTo>
                  <a:pt x="186" y="69"/>
                </a:lnTo>
                <a:lnTo>
                  <a:pt x="197" y="58"/>
                </a:lnTo>
                <a:lnTo>
                  <a:pt x="209" y="58"/>
                </a:lnTo>
                <a:lnTo>
                  <a:pt x="216" y="32"/>
                </a:lnTo>
                <a:lnTo>
                  <a:pt x="228" y="42"/>
                </a:lnTo>
                <a:lnTo>
                  <a:pt x="236" y="32"/>
                </a:lnTo>
                <a:lnTo>
                  <a:pt x="247" y="42"/>
                </a:lnTo>
                <a:lnTo>
                  <a:pt x="255" y="32"/>
                </a:lnTo>
                <a:lnTo>
                  <a:pt x="267" y="42"/>
                </a:lnTo>
                <a:lnTo>
                  <a:pt x="275" y="32"/>
                </a:lnTo>
                <a:lnTo>
                  <a:pt x="286" y="58"/>
                </a:lnTo>
                <a:lnTo>
                  <a:pt x="306" y="58"/>
                </a:lnTo>
                <a:lnTo>
                  <a:pt x="325" y="69"/>
                </a:lnTo>
                <a:lnTo>
                  <a:pt x="325" y="58"/>
                </a:lnTo>
                <a:lnTo>
                  <a:pt x="344" y="69"/>
                </a:lnTo>
                <a:lnTo>
                  <a:pt x="364" y="58"/>
                </a:lnTo>
                <a:lnTo>
                  <a:pt x="406" y="112"/>
                </a:lnTo>
                <a:lnTo>
                  <a:pt x="394" y="156"/>
                </a:lnTo>
                <a:lnTo>
                  <a:pt x="406" y="167"/>
                </a:lnTo>
                <a:lnTo>
                  <a:pt x="406" y="209"/>
                </a:lnTo>
                <a:lnTo>
                  <a:pt x="425" y="220"/>
                </a:lnTo>
                <a:lnTo>
                  <a:pt x="414" y="220"/>
                </a:lnTo>
                <a:lnTo>
                  <a:pt x="406" y="220"/>
                </a:lnTo>
                <a:lnTo>
                  <a:pt x="394" y="220"/>
                </a:lnTo>
                <a:lnTo>
                  <a:pt x="394" y="252"/>
                </a:lnTo>
                <a:lnTo>
                  <a:pt x="386" y="280"/>
                </a:lnTo>
                <a:lnTo>
                  <a:pt x="386" y="263"/>
                </a:lnTo>
                <a:lnTo>
                  <a:pt x="364" y="263"/>
                </a:lnTo>
                <a:lnTo>
                  <a:pt x="375" y="280"/>
                </a:lnTo>
                <a:lnTo>
                  <a:pt x="364" y="280"/>
                </a:lnTo>
                <a:lnTo>
                  <a:pt x="364" y="263"/>
                </a:lnTo>
                <a:lnTo>
                  <a:pt x="356" y="280"/>
                </a:lnTo>
                <a:lnTo>
                  <a:pt x="344" y="263"/>
                </a:lnTo>
                <a:lnTo>
                  <a:pt x="337" y="280"/>
                </a:lnTo>
                <a:lnTo>
                  <a:pt x="128" y="280"/>
                </a:lnTo>
                <a:lnTo>
                  <a:pt x="120" y="252"/>
                </a:lnTo>
                <a:lnTo>
                  <a:pt x="31" y="220"/>
                </a:lnTo>
                <a:lnTo>
                  <a:pt x="0" y="86"/>
                </a:lnTo>
                <a:lnTo>
                  <a:pt x="31" y="58"/>
                </a:lnTo>
                <a:lnTo>
                  <a:pt x="50" y="86"/>
                </a:lnTo>
                <a:lnTo>
                  <a:pt x="58" y="86"/>
                </a:lnTo>
                <a:lnTo>
                  <a:pt x="50" y="58"/>
                </a:lnTo>
                <a:lnTo>
                  <a:pt x="58" y="32"/>
                </a:lnTo>
              </a:path>
            </a:pathLst>
          </a:custGeom>
          <a:solidFill>
            <a:srgbClr val="C0C0C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62" name="Freeform 90"/>
          <p:cNvSpPr>
            <a:spLocks/>
          </p:cNvSpPr>
          <p:nvPr/>
        </p:nvSpPr>
        <p:spPr bwMode="auto">
          <a:xfrm>
            <a:off x="4616450" y="3746500"/>
            <a:ext cx="334963" cy="538163"/>
          </a:xfrm>
          <a:custGeom>
            <a:avLst/>
            <a:gdLst/>
            <a:ahLst/>
            <a:cxnLst>
              <a:cxn ang="0">
                <a:pos x="192" y="286"/>
              </a:cxn>
              <a:cxn ang="0">
                <a:pos x="105" y="338"/>
              </a:cxn>
              <a:cxn ang="0">
                <a:pos x="37" y="328"/>
              </a:cxn>
              <a:cxn ang="0">
                <a:pos x="0" y="270"/>
              </a:cxn>
              <a:cxn ang="0">
                <a:pos x="11" y="191"/>
              </a:cxn>
              <a:cxn ang="0">
                <a:pos x="0" y="164"/>
              </a:cxn>
              <a:cxn ang="0">
                <a:pos x="0" y="111"/>
              </a:cxn>
              <a:cxn ang="0">
                <a:pos x="18" y="80"/>
              </a:cxn>
              <a:cxn ang="0">
                <a:pos x="18" y="53"/>
              </a:cxn>
              <a:cxn ang="0">
                <a:pos x="18" y="42"/>
              </a:cxn>
              <a:cxn ang="0">
                <a:pos x="37" y="0"/>
              </a:cxn>
              <a:cxn ang="0">
                <a:pos x="56" y="16"/>
              </a:cxn>
              <a:cxn ang="0">
                <a:pos x="67" y="16"/>
              </a:cxn>
              <a:cxn ang="0">
                <a:pos x="67" y="42"/>
              </a:cxn>
              <a:cxn ang="0">
                <a:pos x="134" y="111"/>
              </a:cxn>
              <a:cxn ang="0">
                <a:pos x="192" y="217"/>
              </a:cxn>
              <a:cxn ang="0">
                <a:pos x="172" y="233"/>
              </a:cxn>
              <a:cxn ang="0">
                <a:pos x="203" y="233"/>
              </a:cxn>
              <a:cxn ang="0">
                <a:pos x="210" y="259"/>
              </a:cxn>
              <a:cxn ang="0">
                <a:pos x="192" y="286"/>
              </a:cxn>
            </a:cxnLst>
            <a:rect l="0" t="0" r="r" b="b"/>
            <a:pathLst>
              <a:path w="211" h="339">
                <a:moveTo>
                  <a:pt x="192" y="286"/>
                </a:moveTo>
                <a:lnTo>
                  <a:pt x="105" y="338"/>
                </a:lnTo>
                <a:lnTo>
                  <a:pt x="37" y="328"/>
                </a:lnTo>
                <a:lnTo>
                  <a:pt x="0" y="270"/>
                </a:lnTo>
                <a:lnTo>
                  <a:pt x="11" y="191"/>
                </a:lnTo>
                <a:lnTo>
                  <a:pt x="0" y="164"/>
                </a:lnTo>
                <a:lnTo>
                  <a:pt x="0" y="111"/>
                </a:lnTo>
                <a:lnTo>
                  <a:pt x="18" y="80"/>
                </a:lnTo>
                <a:lnTo>
                  <a:pt x="18" y="53"/>
                </a:lnTo>
                <a:lnTo>
                  <a:pt x="18" y="42"/>
                </a:lnTo>
                <a:lnTo>
                  <a:pt x="37" y="0"/>
                </a:lnTo>
                <a:lnTo>
                  <a:pt x="56" y="16"/>
                </a:lnTo>
                <a:lnTo>
                  <a:pt x="67" y="16"/>
                </a:lnTo>
                <a:lnTo>
                  <a:pt x="67" y="42"/>
                </a:lnTo>
                <a:lnTo>
                  <a:pt x="134" y="111"/>
                </a:lnTo>
                <a:lnTo>
                  <a:pt x="192" y="217"/>
                </a:lnTo>
                <a:lnTo>
                  <a:pt x="172" y="233"/>
                </a:lnTo>
                <a:lnTo>
                  <a:pt x="203" y="233"/>
                </a:lnTo>
                <a:lnTo>
                  <a:pt x="210" y="259"/>
                </a:lnTo>
                <a:lnTo>
                  <a:pt x="192" y="286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63" name="Freeform 91"/>
          <p:cNvSpPr>
            <a:spLocks/>
          </p:cNvSpPr>
          <p:nvPr/>
        </p:nvSpPr>
        <p:spPr bwMode="auto">
          <a:xfrm>
            <a:off x="4616450" y="3746500"/>
            <a:ext cx="344488" cy="547688"/>
          </a:xfrm>
          <a:custGeom>
            <a:avLst/>
            <a:gdLst/>
            <a:ahLst/>
            <a:cxnLst>
              <a:cxn ang="0">
                <a:pos x="197" y="291"/>
              </a:cxn>
              <a:cxn ang="0">
                <a:pos x="108" y="344"/>
              </a:cxn>
              <a:cxn ang="0">
                <a:pos x="38" y="334"/>
              </a:cxn>
              <a:cxn ang="0">
                <a:pos x="0" y="275"/>
              </a:cxn>
              <a:cxn ang="0">
                <a:pos x="11" y="194"/>
              </a:cxn>
              <a:cxn ang="0">
                <a:pos x="0" y="167"/>
              </a:cxn>
              <a:cxn ang="0">
                <a:pos x="0" y="113"/>
              </a:cxn>
              <a:cxn ang="0">
                <a:pos x="19" y="81"/>
              </a:cxn>
              <a:cxn ang="0">
                <a:pos x="19" y="54"/>
              </a:cxn>
              <a:cxn ang="0">
                <a:pos x="19" y="43"/>
              </a:cxn>
              <a:cxn ang="0">
                <a:pos x="38" y="0"/>
              </a:cxn>
              <a:cxn ang="0">
                <a:pos x="58" y="16"/>
              </a:cxn>
              <a:cxn ang="0">
                <a:pos x="69" y="16"/>
              </a:cxn>
              <a:cxn ang="0">
                <a:pos x="69" y="43"/>
              </a:cxn>
              <a:cxn ang="0">
                <a:pos x="138" y="113"/>
              </a:cxn>
              <a:cxn ang="0">
                <a:pos x="197" y="221"/>
              </a:cxn>
              <a:cxn ang="0">
                <a:pos x="177" y="237"/>
              </a:cxn>
              <a:cxn ang="0">
                <a:pos x="209" y="237"/>
              </a:cxn>
              <a:cxn ang="0">
                <a:pos x="216" y="264"/>
              </a:cxn>
              <a:cxn ang="0">
                <a:pos x="197" y="291"/>
              </a:cxn>
            </a:cxnLst>
            <a:rect l="0" t="0" r="r" b="b"/>
            <a:pathLst>
              <a:path w="217" h="345">
                <a:moveTo>
                  <a:pt x="197" y="291"/>
                </a:moveTo>
                <a:lnTo>
                  <a:pt x="108" y="344"/>
                </a:lnTo>
                <a:lnTo>
                  <a:pt x="38" y="334"/>
                </a:lnTo>
                <a:lnTo>
                  <a:pt x="0" y="275"/>
                </a:lnTo>
                <a:lnTo>
                  <a:pt x="11" y="194"/>
                </a:lnTo>
                <a:lnTo>
                  <a:pt x="0" y="167"/>
                </a:lnTo>
                <a:lnTo>
                  <a:pt x="0" y="113"/>
                </a:lnTo>
                <a:lnTo>
                  <a:pt x="19" y="81"/>
                </a:lnTo>
                <a:lnTo>
                  <a:pt x="19" y="54"/>
                </a:lnTo>
                <a:lnTo>
                  <a:pt x="19" y="43"/>
                </a:lnTo>
                <a:lnTo>
                  <a:pt x="38" y="0"/>
                </a:lnTo>
                <a:lnTo>
                  <a:pt x="58" y="16"/>
                </a:lnTo>
                <a:lnTo>
                  <a:pt x="69" y="16"/>
                </a:lnTo>
                <a:lnTo>
                  <a:pt x="69" y="43"/>
                </a:lnTo>
                <a:lnTo>
                  <a:pt x="138" y="113"/>
                </a:lnTo>
                <a:lnTo>
                  <a:pt x="197" y="221"/>
                </a:lnTo>
                <a:lnTo>
                  <a:pt x="177" y="237"/>
                </a:lnTo>
                <a:lnTo>
                  <a:pt x="209" y="237"/>
                </a:lnTo>
                <a:lnTo>
                  <a:pt x="216" y="264"/>
                </a:lnTo>
                <a:lnTo>
                  <a:pt x="197" y="291"/>
                </a:lnTo>
              </a:path>
            </a:pathLst>
          </a:custGeom>
          <a:solidFill>
            <a:srgbClr val="C0C0C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64" name="Freeform 92"/>
          <p:cNvSpPr>
            <a:spLocks/>
          </p:cNvSpPr>
          <p:nvPr/>
        </p:nvSpPr>
        <p:spPr bwMode="auto">
          <a:xfrm>
            <a:off x="7254875" y="1890713"/>
            <a:ext cx="520700" cy="539750"/>
          </a:xfrm>
          <a:custGeom>
            <a:avLst/>
            <a:gdLst/>
            <a:ahLst/>
            <a:cxnLst>
              <a:cxn ang="0">
                <a:pos x="126" y="27"/>
              </a:cxn>
              <a:cxn ang="0">
                <a:pos x="175" y="0"/>
              </a:cxn>
              <a:cxn ang="0">
                <a:pos x="194" y="0"/>
              </a:cxn>
              <a:cxn ang="0">
                <a:pos x="213" y="148"/>
              </a:cxn>
              <a:cxn ang="0">
                <a:pos x="240" y="175"/>
              </a:cxn>
              <a:cxn ang="0">
                <a:pos x="289" y="175"/>
              </a:cxn>
              <a:cxn ang="0">
                <a:pos x="327" y="227"/>
              </a:cxn>
              <a:cxn ang="0">
                <a:pos x="262" y="280"/>
              </a:cxn>
              <a:cxn ang="0">
                <a:pos x="221" y="339"/>
              </a:cxn>
              <a:cxn ang="0">
                <a:pos x="164" y="323"/>
              </a:cxn>
              <a:cxn ang="0">
                <a:pos x="126" y="323"/>
              </a:cxn>
              <a:cxn ang="0">
                <a:pos x="77" y="254"/>
              </a:cxn>
              <a:cxn ang="0">
                <a:pos x="0" y="227"/>
              </a:cxn>
              <a:cxn ang="0">
                <a:pos x="58" y="148"/>
              </a:cxn>
              <a:cxn ang="0">
                <a:pos x="58" y="106"/>
              </a:cxn>
              <a:cxn ang="0">
                <a:pos x="95" y="64"/>
              </a:cxn>
              <a:cxn ang="0">
                <a:pos x="88" y="27"/>
              </a:cxn>
              <a:cxn ang="0">
                <a:pos x="126" y="27"/>
              </a:cxn>
            </a:cxnLst>
            <a:rect l="0" t="0" r="r" b="b"/>
            <a:pathLst>
              <a:path w="328" h="340">
                <a:moveTo>
                  <a:pt x="126" y="27"/>
                </a:moveTo>
                <a:lnTo>
                  <a:pt x="175" y="0"/>
                </a:lnTo>
                <a:lnTo>
                  <a:pt x="194" y="0"/>
                </a:lnTo>
                <a:lnTo>
                  <a:pt x="213" y="148"/>
                </a:lnTo>
                <a:lnTo>
                  <a:pt x="240" y="175"/>
                </a:lnTo>
                <a:lnTo>
                  <a:pt x="289" y="175"/>
                </a:lnTo>
                <a:lnTo>
                  <a:pt x="327" y="227"/>
                </a:lnTo>
                <a:lnTo>
                  <a:pt x="262" y="280"/>
                </a:lnTo>
                <a:lnTo>
                  <a:pt x="221" y="339"/>
                </a:lnTo>
                <a:lnTo>
                  <a:pt x="164" y="323"/>
                </a:lnTo>
                <a:lnTo>
                  <a:pt x="126" y="323"/>
                </a:lnTo>
                <a:lnTo>
                  <a:pt x="77" y="254"/>
                </a:lnTo>
                <a:lnTo>
                  <a:pt x="0" y="227"/>
                </a:lnTo>
                <a:lnTo>
                  <a:pt x="58" y="148"/>
                </a:lnTo>
                <a:lnTo>
                  <a:pt x="58" y="106"/>
                </a:lnTo>
                <a:lnTo>
                  <a:pt x="95" y="64"/>
                </a:lnTo>
                <a:lnTo>
                  <a:pt x="88" y="27"/>
                </a:lnTo>
                <a:lnTo>
                  <a:pt x="126" y="27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65" name="Freeform 93" descr="Narrow vertical"/>
          <p:cNvSpPr>
            <a:spLocks/>
          </p:cNvSpPr>
          <p:nvPr/>
        </p:nvSpPr>
        <p:spPr bwMode="auto">
          <a:xfrm>
            <a:off x="7254875" y="1890713"/>
            <a:ext cx="530225" cy="549275"/>
          </a:xfrm>
          <a:custGeom>
            <a:avLst/>
            <a:gdLst/>
            <a:ahLst/>
            <a:cxnLst>
              <a:cxn ang="0">
                <a:pos x="128" y="27"/>
              </a:cxn>
              <a:cxn ang="0">
                <a:pos x="178" y="0"/>
              </a:cxn>
              <a:cxn ang="0">
                <a:pos x="198" y="0"/>
              </a:cxn>
              <a:cxn ang="0">
                <a:pos x="217" y="151"/>
              </a:cxn>
              <a:cxn ang="0">
                <a:pos x="244" y="178"/>
              </a:cxn>
              <a:cxn ang="0">
                <a:pos x="294" y="178"/>
              </a:cxn>
              <a:cxn ang="0">
                <a:pos x="333" y="231"/>
              </a:cxn>
              <a:cxn ang="0">
                <a:pos x="267" y="285"/>
              </a:cxn>
              <a:cxn ang="0">
                <a:pos x="225" y="345"/>
              </a:cxn>
              <a:cxn ang="0">
                <a:pos x="167" y="329"/>
              </a:cxn>
              <a:cxn ang="0">
                <a:pos x="128" y="329"/>
              </a:cxn>
              <a:cxn ang="0">
                <a:pos x="78" y="259"/>
              </a:cxn>
              <a:cxn ang="0">
                <a:pos x="0" y="231"/>
              </a:cxn>
              <a:cxn ang="0">
                <a:pos x="59" y="151"/>
              </a:cxn>
              <a:cxn ang="0">
                <a:pos x="59" y="108"/>
              </a:cxn>
              <a:cxn ang="0">
                <a:pos x="97" y="65"/>
              </a:cxn>
              <a:cxn ang="0">
                <a:pos x="90" y="27"/>
              </a:cxn>
              <a:cxn ang="0">
                <a:pos x="128" y="27"/>
              </a:cxn>
            </a:cxnLst>
            <a:rect l="0" t="0" r="r" b="b"/>
            <a:pathLst>
              <a:path w="334" h="346">
                <a:moveTo>
                  <a:pt x="128" y="27"/>
                </a:moveTo>
                <a:lnTo>
                  <a:pt x="178" y="0"/>
                </a:lnTo>
                <a:lnTo>
                  <a:pt x="198" y="0"/>
                </a:lnTo>
                <a:lnTo>
                  <a:pt x="217" y="151"/>
                </a:lnTo>
                <a:lnTo>
                  <a:pt x="244" y="178"/>
                </a:lnTo>
                <a:lnTo>
                  <a:pt x="294" y="178"/>
                </a:lnTo>
                <a:lnTo>
                  <a:pt x="333" y="231"/>
                </a:lnTo>
                <a:lnTo>
                  <a:pt x="267" y="285"/>
                </a:lnTo>
                <a:lnTo>
                  <a:pt x="225" y="345"/>
                </a:lnTo>
                <a:lnTo>
                  <a:pt x="167" y="329"/>
                </a:lnTo>
                <a:lnTo>
                  <a:pt x="128" y="329"/>
                </a:lnTo>
                <a:lnTo>
                  <a:pt x="78" y="259"/>
                </a:lnTo>
                <a:lnTo>
                  <a:pt x="0" y="231"/>
                </a:lnTo>
                <a:lnTo>
                  <a:pt x="59" y="151"/>
                </a:lnTo>
                <a:lnTo>
                  <a:pt x="59" y="108"/>
                </a:lnTo>
                <a:lnTo>
                  <a:pt x="97" y="65"/>
                </a:lnTo>
                <a:lnTo>
                  <a:pt x="90" y="27"/>
                </a:lnTo>
                <a:lnTo>
                  <a:pt x="128" y="27"/>
                </a:lnTo>
              </a:path>
            </a:pathLst>
          </a:custGeom>
          <a:pattFill prst="narVert">
            <a:fgClr>
              <a:schemeClr val="bg2"/>
            </a:fgClr>
            <a:bgClr>
              <a:schemeClr val="bg1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66" name="Freeform 94"/>
          <p:cNvSpPr>
            <a:spLocks/>
          </p:cNvSpPr>
          <p:nvPr/>
        </p:nvSpPr>
        <p:spPr bwMode="auto">
          <a:xfrm>
            <a:off x="3263900" y="3001963"/>
            <a:ext cx="373063" cy="471487"/>
          </a:xfrm>
          <a:custGeom>
            <a:avLst/>
            <a:gdLst/>
            <a:ahLst/>
            <a:cxnLst>
              <a:cxn ang="0">
                <a:pos x="38" y="43"/>
              </a:cxn>
              <a:cxn ang="0">
                <a:pos x="79" y="0"/>
              </a:cxn>
              <a:cxn ang="0">
                <a:pos x="106" y="0"/>
              </a:cxn>
              <a:cxn ang="0">
                <a:pos x="125" y="0"/>
              </a:cxn>
              <a:cxn ang="0">
                <a:pos x="155" y="79"/>
              </a:cxn>
              <a:cxn ang="0">
                <a:pos x="193" y="69"/>
              </a:cxn>
              <a:cxn ang="0">
                <a:pos x="212" y="79"/>
              </a:cxn>
              <a:cxn ang="0">
                <a:pos x="212" y="138"/>
              </a:cxn>
              <a:cxn ang="0">
                <a:pos x="193" y="175"/>
              </a:cxn>
              <a:cxn ang="0">
                <a:pos x="234" y="296"/>
              </a:cxn>
              <a:cxn ang="0">
                <a:pos x="222" y="296"/>
              </a:cxn>
              <a:cxn ang="0">
                <a:pos x="98" y="233"/>
              </a:cxn>
              <a:cxn ang="0">
                <a:pos x="106" y="175"/>
              </a:cxn>
              <a:cxn ang="0">
                <a:pos x="79" y="138"/>
              </a:cxn>
              <a:cxn ang="0">
                <a:pos x="50" y="138"/>
              </a:cxn>
              <a:cxn ang="0">
                <a:pos x="60" y="96"/>
              </a:cxn>
              <a:cxn ang="0">
                <a:pos x="30" y="79"/>
              </a:cxn>
              <a:cxn ang="0">
                <a:pos x="0" y="79"/>
              </a:cxn>
              <a:cxn ang="0">
                <a:pos x="0" y="54"/>
              </a:cxn>
              <a:cxn ang="0">
                <a:pos x="38" y="43"/>
              </a:cxn>
            </a:cxnLst>
            <a:rect l="0" t="0" r="r" b="b"/>
            <a:pathLst>
              <a:path w="235" h="297">
                <a:moveTo>
                  <a:pt x="38" y="43"/>
                </a:moveTo>
                <a:lnTo>
                  <a:pt x="79" y="0"/>
                </a:lnTo>
                <a:lnTo>
                  <a:pt x="106" y="0"/>
                </a:lnTo>
                <a:lnTo>
                  <a:pt x="125" y="0"/>
                </a:lnTo>
                <a:lnTo>
                  <a:pt x="155" y="79"/>
                </a:lnTo>
                <a:lnTo>
                  <a:pt x="193" y="69"/>
                </a:lnTo>
                <a:lnTo>
                  <a:pt x="212" y="79"/>
                </a:lnTo>
                <a:lnTo>
                  <a:pt x="212" y="138"/>
                </a:lnTo>
                <a:lnTo>
                  <a:pt x="193" y="175"/>
                </a:lnTo>
                <a:lnTo>
                  <a:pt x="234" y="296"/>
                </a:lnTo>
                <a:lnTo>
                  <a:pt x="222" y="296"/>
                </a:lnTo>
                <a:lnTo>
                  <a:pt x="98" y="233"/>
                </a:lnTo>
                <a:lnTo>
                  <a:pt x="106" y="175"/>
                </a:lnTo>
                <a:lnTo>
                  <a:pt x="79" y="138"/>
                </a:lnTo>
                <a:lnTo>
                  <a:pt x="50" y="138"/>
                </a:lnTo>
                <a:lnTo>
                  <a:pt x="60" y="96"/>
                </a:lnTo>
                <a:lnTo>
                  <a:pt x="30" y="79"/>
                </a:lnTo>
                <a:lnTo>
                  <a:pt x="0" y="79"/>
                </a:lnTo>
                <a:lnTo>
                  <a:pt x="0" y="54"/>
                </a:lnTo>
                <a:lnTo>
                  <a:pt x="38" y="43"/>
                </a:lnTo>
              </a:path>
            </a:pathLst>
          </a:custGeom>
          <a:solidFill>
            <a:srgbClr val="FF6600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67" name="Freeform 95" descr="20%"/>
          <p:cNvSpPr>
            <a:spLocks/>
          </p:cNvSpPr>
          <p:nvPr/>
        </p:nvSpPr>
        <p:spPr bwMode="auto">
          <a:xfrm>
            <a:off x="3263900" y="3001963"/>
            <a:ext cx="382588" cy="481012"/>
          </a:xfrm>
          <a:custGeom>
            <a:avLst/>
            <a:gdLst/>
            <a:ahLst/>
            <a:cxnLst>
              <a:cxn ang="0">
                <a:pos x="39" y="44"/>
              </a:cxn>
              <a:cxn ang="0">
                <a:pos x="81" y="0"/>
              </a:cxn>
              <a:cxn ang="0">
                <a:pos x="109" y="0"/>
              </a:cxn>
              <a:cxn ang="0">
                <a:pos x="128" y="0"/>
              </a:cxn>
              <a:cxn ang="0">
                <a:pos x="159" y="81"/>
              </a:cxn>
              <a:cxn ang="0">
                <a:pos x="198" y="70"/>
              </a:cxn>
              <a:cxn ang="0">
                <a:pos x="217" y="81"/>
              </a:cxn>
              <a:cxn ang="0">
                <a:pos x="217" y="141"/>
              </a:cxn>
              <a:cxn ang="0">
                <a:pos x="198" y="179"/>
              </a:cxn>
              <a:cxn ang="0">
                <a:pos x="240" y="302"/>
              </a:cxn>
              <a:cxn ang="0">
                <a:pos x="228" y="302"/>
              </a:cxn>
              <a:cxn ang="0">
                <a:pos x="101" y="238"/>
              </a:cxn>
              <a:cxn ang="0">
                <a:pos x="109" y="179"/>
              </a:cxn>
              <a:cxn ang="0">
                <a:pos x="81" y="141"/>
              </a:cxn>
              <a:cxn ang="0">
                <a:pos x="51" y="141"/>
              </a:cxn>
              <a:cxn ang="0">
                <a:pos x="62" y="98"/>
              </a:cxn>
              <a:cxn ang="0">
                <a:pos x="31" y="81"/>
              </a:cxn>
              <a:cxn ang="0">
                <a:pos x="0" y="81"/>
              </a:cxn>
              <a:cxn ang="0">
                <a:pos x="0" y="55"/>
              </a:cxn>
              <a:cxn ang="0">
                <a:pos x="39" y="44"/>
              </a:cxn>
            </a:cxnLst>
            <a:rect l="0" t="0" r="r" b="b"/>
            <a:pathLst>
              <a:path w="241" h="303">
                <a:moveTo>
                  <a:pt x="39" y="44"/>
                </a:moveTo>
                <a:lnTo>
                  <a:pt x="81" y="0"/>
                </a:lnTo>
                <a:lnTo>
                  <a:pt x="109" y="0"/>
                </a:lnTo>
                <a:lnTo>
                  <a:pt x="128" y="0"/>
                </a:lnTo>
                <a:lnTo>
                  <a:pt x="159" y="81"/>
                </a:lnTo>
                <a:lnTo>
                  <a:pt x="198" y="70"/>
                </a:lnTo>
                <a:lnTo>
                  <a:pt x="217" y="81"/>
                </a:lnTo>
                <a:lnTo>
                  <a:pt x="217" y="141"/>
                </a:lnTo>
                <a:lnTo>
                  <a:pt x="198" y="179"/>
                </a:lnTo>
                <a:lnTo>
                  <a:pt x="240" y="302"/>
                </a:lnTo>
                <a:lnTo>
                  <a:pt x="228" y="302"/>
                </a:lnTo>
                <a:lnTo>
                  <a:pt x="101" y="238"/>
                </a:lnTo>
                <a:lnTo>
                  <a:pt x="109" y="179"/>
                </a:lnTo>
                <a:lnTo>
                  <a:pt x="81" y="141"/>
                </a:lnTo>
                <a:lnTo>
                  <a:pt x="51" y="141"/>
                </a:lnTo>
                <a:lnTo>
                  <a:pt x="62" y="98"/>
                </a:lnTo>
                <a:lnTo>
                  <a:pt x="31" y="81"/>
                </a:lnTo>
                <a:lnTo>
                  <a:pt x="0" y="81"/>
                </a:lnTo>
                <a:lnTo>
                  <a:pt x="0" y="55"/>
                </a:lnTo>
                <a:lnTo>
                  <a:pt x="39" y="44"/>
                </a:lnTo>
              </a:path>
            </a:pathLst>
          </a:custGeom>
          <a:pattFill prst="pct20">
            <a:fgClr>
              <a:schemeClr val="tx2"/>
            </a:fgClr>
            <a:bgClr>
              <a:srgbClr val="FFFFFF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68" name="Freeform 96"/>
          <p:cNvSpPr>
            <a:spLocks/>
          </p:cNvSpPr>
          <p:nvPr/>
        </p:nvSpPr>
        <p:spPr bwMode="auto">
          <a:xfrm>
            <a:off x="4000500" y="2986088"/>
            <a:ext cx="606425" cy="795337"/>
          </a:xfrm>
          <a:custGeom>
            <a:avLst/>
            <a:gdLst/>
            <a:ahLst/>
            <a:cxnLst>
              <a:cxn ang="0">
                <a:pos x="218" y="0"/>
              </a:cxn>
              <a:cxn ang="0">
                <a:pos x="225" y="11"/>
              </a:cxn>
              <a:cxn ang="0">
                <a:pos x="244" y="11"/>
              </a:cxn>
              <a:cxn ang="0">
                <a:pos x="244" y="53"/>
              </a:cxn>
              <a:cxn ang="0">
                <a:pos x="275" y="53"/>
              </a:cxn>
              <a:cxn ang="0">
                <a:pos x="283" y="80"/>
              </a:cxn>
              <a:cxn ang="0">
                <a:pos x="305" y="107"/>
              </a:cxn>
              <a:cxn ang="0">
                <a:pos x="283" y="107"/>
              </a:cxn>
              <a:cxn ang="0">
                <a:pos x="305" y="133"/>
              </a:cxn>
              <a:cxn ang="0">
                <a:pos x="332" y="149"/>
              </a:cxn>
              <a:cxn ang="0">
                <a:pos x="350" y="175"/>
              </a:cxn>
              <a:cxn ang="0">
                <a:pos x="350" y="203"/>
              </a:cxn>
              <a:cxn ang="0">
                <a:pos x="381" y="228"/>
              </a:cxn>
              <a:cxn ang="0">
                <a:pos x="381" y="245"/>
              </a:cxn>
              <a:cxn ang="0">
                <a:pos x="343" y="308"/>
              </a:cxn>
              <a:cxn ang="0">
                <a:pos x="313" y="336"/>
              </a:cxn>
              <a:cxn ang="0">
                <a:pos x="293" y="393"/>
              </a:cxn>
              <a:cxn ang="0">
                <a:pos x="263" y="420"/>
              </a:cxn>
              <a:cxn ang="0">
                <a:pos x="244" y="500"/>
              </a:cxn>
              <a:cxn ang="0">
                <a:pos x="149" y="500"/>
              </a:cxn>
              <a:cxn ang="0">
                <a:pos x="137" y="489"/>
              </a:cxn>
              <a:cxn ang="0">
                <a:pos x="149" y="447"/>
              </a:cxn>
              <a:cxn ang="0">
                <a:pos x="107" y="393"/>
              </a:cxn>
              <a:cxn ang="0">
                <a:pos x="88" y="404"/>
              </a:cxn>
              <a:cxn ang="0">
                <a:pos x="69" y="393"/>
              </a:cxn>
              <a:cxn ang="0">
                <a:pos x="69" y="404"/>
              </a:cxn>
              <a:cxn ang="0">
                <a:pos x="50" y="393"/>
              </a:cxn>
              <a:cxn ang="0">
                <a:pos x="31" y="393"/>
              </a:cxn>
              <a:cxn ang="0">
                <a:pos x="20" y="367"/>
              </a:cxn>
              <a:cxn ang="0">
                <a:pos x="12" y="377"/>
              </a:cxn>
              <a:cxn ang="0">
                <a:pos x="0" y="367"/>
              </a:cxn>
              <a:cxn ang="0">
                <a:pos x="81" y="187"/>
              </a:cxn>
              <a:cxn ang="0">
                <a:pos x="175" y="175"/>
              </a:cxn>
              <a:cxn ang="0">
                <a:pos x="194" y="123"/>
              </a:cxn>
              <a:cxn ang="0">
                <a:pos x="187" y="11"/>
              </a:cxn>
              <a:cxn ang="0">
                <a:pos x="218" y="0"/>
              </a:cxn>
            </a:cxnLst>
            <a:rect l="0" t="0" r="r" b="b"/>
            <a:pathLst>
              <a:path w="382" h="501">
                <a:moveTo>
                  <a:pt x="218" y="0"/>
                </a:moveTo>
                <a:lnTo>
                  <a:pt x="225" y="11"/>
                </a:lnTo>
                <a:lnTo>
                  <a:pt x="244" y="11"/>
                </a:lnTo>
                <a:lnTo>
                  <a:pt x="244" y="53"/>
                </a:lnTo>
                <a:lnTo>
                  <a:pt x="275" y="53"/>
                </a:lnTo>
                <a:lnTo>
                  <a:pt x="283" y="80"/>
                </a:lnTo>
                <a:lnTo>
                  <a:pt x="305" y="107"/>
                </a:lnTo>
                <a:lnTo>
                  <a:pt x="283" y="107"/>
                </a:lnTo>
                <a:lnTo>
                  <a:pt x="305" y="133"/>
                </a:lnTo>
                <a:lnTo>
                  <a:pt x="332" y="149"/>
                </a:lnTo>
                <a:lnTo>
                  <a:pt x="350" y="175"/>
                </a:lnTo>
                <a:lnTo>
                  <a:pt x="350" y="203"/>
                </a:lnTo>
                <a:lnTo>
                  <a:pt x="381" y="228"/>
                </a:lnTo>
                <a:lnTo>
                  <a:pt x="381" y="245"/>
                </a:lnTo>
                <a:lnTo>
                  <a:pt x="343" y="308"/>
                </a:lnTo>
                <a:lnTo>
                  <a:pt x="313" y="336"/>
                </a:lnTo>
                <a:lnTo>
                  <a:pt x="293" y="393"/>
                </a:lnTo>
                <a:lnTo>
                  <a:pt x="263" y="420"/>
                </a:lnTo>
                <a:lnTo>
                  <a:pt x="244" y="500"/>
                </a:lnTo>
                <a:lnTo>
                  <a:pt x="149" y="500"/>
                </a:lnTo>
                <a:lnTo>
                  <a:pt x="137" y="489"/>
                </a:lnTo>
                <a:lnTo>
                  <a:pt x="149" y="447"/>
                </a:lnTo>
                <a:lnTo>
                  <a:pt x="107" y="393"/>
                </a:lnTo>
                <a:lnTo>
                  <a:pt x="88" y="404"/>
                </a:lnTo>
                <a:lnTo>
                  <a:pt x="69" y="393"/>
                </a:lnTo>
                <a:lnTo>
                  <a:pt x="69" y="404"/>
                </a:lnTo>
                <a:lnTo>
                  <a:pt x="50" y="393"/>
                </a:lnTo>
                <a:lnTo>
                  <a:pt x="31" y="393"/>
                </a:lnTo>
                <a:lnTo>
                  <a:pt x="20" y="367"/>
                </a:lnTo>
                <a:lnTo>
                  <a:pt x="12" y="377"/>
                </a:lnTo>
                <a:lnTo>
                  <a:pt x="0" y="367"/>
                </a:lnTo>
                <a:lnTo>
                  <a:pt x="81" y="187"/>
                </a:lnTo>
                <a:lnTo>
                  <a:pt x="175" y="175"/>
                </a:lnTo>
                <a:lnTo>
                  <a:pt x="194" y="123"/>
                </a:lnTo>
                <a:lnTo>
                  <a:pt x="187" y="11"/>
                </a:lnTo>
                <a:lnTo>
                  <a:pt x="218" y="0"/>
                </a:lnTo>
              </a:path>
            </a:pathLst>
          </a:custGeom>
          <a:solidFill>
            <a:schemeClr val="accent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69" name="Freeform 97"/>
          <p:cNvSpPr>
            <a:spLocks/>
          </p:cNvSpPr>
          <p:nvPr/>
        </p:nvSpPr>
        <p:spPr bwMode="auto">
          <a:xfrm>
            <a:off x="4000500" y="2986088"/>
            <a:ext cx="615950" cy="804862"/>
          </a:xfrm>
          <a:custGeom>
            <a:avLst/>
            <a:gdLst/>
            <a:ahLst/>
            <a:cxnLst>
              <a:cxn ang="0">
                <a:pos x="221" y="0"/>
              </a:cxn>
              <a:cxn ang="0">
                <a:pos x="229" y="11"/>
              </a:cxn>
              <a:cxn ang="0">
                <a:pos x="248" y="11"/>
              </a:cxn>
              <a:cxn ang="0">
                <a:pos x="248" y="54"/>
              </a:cxn>
              <a:cxn ang="0">
                <a:pos x="279" y="54"/>
              </a:cxn>
              <a:cxn ang="0">
                <a:pos x="287" y="81"/>
              </a:cxn>
              <a:cxn ang="0">
                <a:pos x="310" y="108"/>
              </a:cxn>
              <a:cxn ang="0">
                <a:pos x="287" y="108"/>
              </a:cxn>
              <a:cxn ang="0">
                <a:pos x="310" y="135"/>
              </a:cxn>
              <a:cxn ang="0">
                <a:pos x="337" y="151"/>
              </a:cxn>
              <a:cxn ang="0">
                <a:pos x="356" y="177"/>
              </a:cxn>
              <a:cxn ang="0">
                <a:pos x="356" y="205"/>
              </a:cxn>
              <a:cxn ang="0">
                <a:pos x="387" y="231"/>
              </a:cxn>
              <a:cxn ang="0">
                <a:pos x="387" y="248"/>
              </a:cxn>
              <a:cxn ang="0">
                <a:pos x="348" y="312"/>
              </a:cxn>
              <a:cxn ang="0">
                <a:pos x="318" y="340"/>
              </a:cxn>
              <a:cxn ang="0">
                <a:pos x="298" y="398"/>
              </a:cxn>
              <a:cxn ang="0">
                <a:pos x="267" y="425"/>
              </a:cxn>
              <a:cxn ang="0">
                <a:pos x="248" y="506"/>
              </a:cxn>
              <a:cxn ang="0">
                <a:pos x="151" y="506"/>
              </a:cxn>
              <a:cxn ang="0">
                <a:pos x="139" y="495"/>
              </a:cxn>
              <a:cxn ang="0">
                <a:pos x="151" y="452"/>
              </a:cxn>
              <a:cxn ang="0">
                <a:pos x="109" y="398"/>
              </a:cxn>
              <a:cxn ang="0">
                <a:pos x="89" y="409"/>
              </a:cxn>
              <a:cxn ang="0">
                <a:pos x="70" y="398"/>
              </a:cxn>
              <a:cxn ang="0">
                <a:pos x="70" y="409"/>
              </a:cxn>
              <a:cxn ang="0">
                <a:pos x="51" y="398"/>
              </a:cxn>
              <a:cxn ang="0">
                <a:pos x="31" y="398"/>
              </a:cxn>
              <a:cxn ang="0">
                <a:pos x="20" y="371"/>
              </a:cxn>
              <a:cxn ang="0">
                <a:pos x="12" y="382"/>
              </a:cxn>
              <a:cxn ang="0">
                <a:pos x="0" y="371"/>
              </a:cxn>
              <a:cxn ang="0">
                <a:pos x="82" y="189"/>
              </a:cxn>
              <a:cxn ang="0">
                <a:pos x="178" y="177"/>
              </a:cxn>
              <a:cxn ang="0">
                <a:pos x="197" y="124"/>
              </a:cxn>
              <a:cxn ang="0">
                <a:pos x="190" y="11"/>
              </a:cxn>
              <a:cxn ang="0">
                <a:pos x="221" y="0"/>
              </a:cxn>
            </a:cxnLst>
            <a:rect l="0" t="0" r="r" b="b"/>
            <a:pathLst>
              <a:path w="388" h="507">
                <a:moveTo>
                  <a:pt x="221" y="0"/>
                </a:moveTo>
                <a:lnTo>
                  <a:pt x="229" y="11"/>
                </a:lnTo>
                <a:lnTo>
                  <a:pt x="248" y="11"/>
                </a:lnTo>
                <a:lnTo>
                  <a:pt x="248" y="54"/>
                </a:lnTo>
                <a:lnTo>
                  <a:pt x="279" y="54"/>
                </a:lnTo>
                <a:lnTo>
                  <a:pt x="287" y="81"/>
                </a:lnTo>
                <a:lnTo>
                  <a:pt x="310" y="108"/>
                </a:lnTo>
                <a:lnTo>
                  <a:pt x="287" y="108"/>
                </a:lnTo>
                <a:lnTo>
                  <a:pt x="310" y="135"/>
                </a:lnTo>
                <a:lnTo>
                  <a:pt x="337" y="151"/>
                </a:lnTo>
                <a:lnTo>
                  <a:pt x="356" y="177"/>
                </a:lnTo>
                <a:lnTo>
                  <a:pt x="356" y="205"/>
                </a:lnTo>
                <a:lnTo>
                  <a:pt x="387" y="231"/>
                </a:lnTo>
                <a:lnTo>
                  <a:pt x="387" y="248"/>
                </a:lnTo>
                <a:lnTo>
                  <a:pt x="348" y="312"/>
                </a:lnTo>
                <a:lnTo>
                  <a:pt x="318" y="340"/>
                </a:lnTo>
                <a:lnTo>
                  <a:pt x="298" y="398"/>
                </a:lnTo>
                <a:lnTo>
                  <a:pt x="267" y="425"/>
                </a:lnTo>
                <a:lnTo>
                  <a:pt x="248" y="506"/>
                </a:lnTo>
                <a:lnTo>
                  <a:pt x="151" y="506"/>
                </a:lnTo>
                <a:lnTo>
                  <a:pt x="139" y="495"/>
                </a:lnTo>
                <a:lnTo>
                  <a:pt x="151" y="452"/>
                </a:lnTo>
                <a:lnTo>
                  <a:pt x="109" y="398"/>
                </a:lnTo>
                <a:lnTo>
                  <a:pt x="89" y="409"/>
                </a:lnTo>
                <a:lnTo>
                  <a:pt x="70" y="398"/>
                </a:lnTo>
                <a:lnTo>
                  <a:pt x="70" y="409"/>
                </a:lnTo>
                <a:lnTo>
                  <a:pt x="51" y="398"/>
                </a:lnTo>
                <a:lnTo>
                  <a:pt x="31" y="398"/>
                </a:lnTo>
                <a:lnTo>
                  <a:pt x="20" y="371"/>
                </a:lnTo>
                <a:lnTo>
                  <a:pt x="12" y="382"/>
                </a:lnTo>
                <a:lnTo>
                  <a:pt x="0" y="371"/>
                </a:lnTo>
                <a:lnTo>
                  <a:pt x="82" y="189"/>
                </a:lnTo>
                <a:lnTo>
                  <a:pt x="178" y="177"/>
                </a:lnTo>
                <a:lnTo>
                  <a:pt x="197" y="124"/>
                </a:lnTo>
                <a:lnTo>
                  <a:pt x="190" y="11"/>
                </a:lnTo>
                <a:lnTo>
                  <a:pt x="221" y="0"/>
                </a:lnTo>
              </a:path>
            </a:pathLst>
          </a:custGeom>
          <a:solidFill>
            <a:srgbClr val="C0C0C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0" name="Freeform 98"/>
          <p:cNvSpPr>
            <a:spLocks/>
          </p:cNvSpPr>
          <p:nvPr/>
        </p:nvSpPr>
        <p:spPr bwMode="auto">
          <a:xfrm>
            <a:off x="6894513" y="4405313"/>
            <a:ext cx="679450" cy="514350"/>
          </a:xfrm>
          <a:custGeom>
            <a:avLst/>
            <a:gdLst/>
            <a:ahLst/>
            <a:cxnLst>
              <a:cxn ang="0">
                <a:pos x="427" y="80"/>
              </a:cxn>
              <a:cxn ang="0">
                <a:pos x="419" y="122"/>
              </a:cxn>
              <a:cxn ang="0">
                <a:pos x="332" y="164"/>
              </a:cxn>
              <a:cxn ang="0">
                <a:pos x="282" y="164"/>
              </a:cxn>
              <a:cxn ang="0">
                <a:pos x="244" y="217"/>
              </a:cxn>
              <a:cxn ang="0">
                <a:pos x="244" y="254"/>
              </a:cxn>
              <a:cxn ang="0">
                <a:pos x="202" y="270"/>
              </a:cxn>
              <a:cxn ang="0">
                <a:pos x="107" y="296"/>
              </a:cxn>
              <a:cxn ang="0">
                <a:pos x="57" y="323"/>
              </a:cxn>
              <a:cxn ang="0">
                <a:pos x="27" y="323"/>
              </a:cxn>
              <a:cxn ang="0">
                <a:pos x="37" y="296"/>
              </a:cxn>
              <a:cxn ang="0">
                <a:pos x="8" y="270"/>
              </a:cxn>
              <a:cxn ang="0">
                <a:pos x="19" y="217"/>
              </a:cxn>
              <a:cxn ang="0">
                <a:pos x="0" y="201"/>
              </a:cxn>
              <a:cxn ang="0">
                <a:pos x="19" y="164"/>
              </a:cxn>
              <a:cxn ang="0">
                <a:pos x="19" y="122"/>
              </a:cxn>
              <a:cxn ang="0">
                <a:pos x="37" y="133"/>
              </a:cxn>
              <a:cxn ang="0">
                <a:pos x="69" y="122"/>
              </a:cxn>
              <a:cxn ang="0">
                <a:pos x="69" y="106"/>
              </a:cxn>
              <a:cxn ang="0">
                <a:pos x="145" y="70"/>
              </a:cxn>
              <a:cxn ang="0">
                <a:pos x="183" y="27"/>
              </a:cxn>
              <a:cxn ang="0">
                <a:pos x="213" y="27"/>
              </a:cxn>
              <a:cxn ang="0">
                <a:pos x="213" y="0"/>
              </a:cxn>
              <a:cxn ang="0">
                <a:pos x="251" y="27"/>
              </a:cxn>
              <a:cxn ang="0">
                <a:pos x="244" y="42"/>
              </a:cxn>
              <a:cxn ang="0">
                <a:pos x="233" y="70"/>
              </a:cxn>
              <a:cxn ang="0">
                <a:pos x="302" y="42"/>
              </a:cxn>
              <a:cxn ang="0">
                <a:pos x="320" y="53"/>
              </a:cxn>
              <a:cxn ang="0">
                <a:pos x="378" y="11"/>
              </a:cxn>
              <a:cxn ang="0">
                <a:pos x="419" y="53"/>
              </a:cxn>
              <a:cxn ang="0">
                <a:pos x="427" y="80"/>
              </a:cxn>
            </a:cxnLst>
            <a:rect l="0" t="0" r="r" b="b"/>
            <a:pathLst>
              <a:path w="428" h="324">
                <a:moveTo>
                  <a:pt x="427" y="80"/>
                </a:moveTo>
                <a:lnTo>
                  <a:pt x="419" y="122"/>
                </a:lnTo>
                <a:lnTo>
                  <a:pt x="332" y="164"/>
                </a:lnTo>
                <a:lnTo>
                  <a:pt x="282" y="164"/>
                </a:lnTo>
                <a:lnTo>
                  <a:pt x="244" y="217"/>
                </a:lnTo>
                <a:lnTo>
                  <a:pt x="244" y="254"/>
                </a:lnTo>
                <a:lnTo>
                  <a:pt x="202" y="270"/>
                </a:lnTo>
                <a:lnTo>
                  <a:pt x="107" y="296"/>
                </a:lnTo>
                <a:lnTo>
                  <a:pt x="57" y="323"/>
                </a:lnTo>
                <a:lnTo>
                  <a:pt x="27" y="323"/>
                </a:lnTo>
                <a:lnTo>
                  <a:pt x="37" y="296"/>
                </a:lnTo>
                <a:lnTo>
                  <a:pt x="8" y="270"/>
                </a:lnTo>
                <a:lnTo>
                  <a:pt x="19" y="217"/>
                </a:lnTo>
                <a:lnTo>
                  <a:pt x="0" y="201"/>
                </a:lnTo>
                <a:lnTo>
                  <a:pt x="19" y="164"/>
                </a:lnTo>
                <a:lnTo>
                  <a:pt x="19" y="122"/>
                </a:lnTo>
                <a:lnTo>
                  <a:pt x="37" y="133"/>
                </a:lnTo>
                <a:lnTo>
                  <a:pt x="69" y="122"/>
                </a:lnTo>
                <a:lnTo>
                  <a:pt x="69" y="106"/>
                </a:lnTo>
                <a:lnTo>
                  <a:pt x="145" y="70"/>
                </a:lnTo>
                <a:lnTo>
                  <a:pt x="183" y="27"/>
                </a:lnTo>
                <a:lnTo>
                  <a:pt x="213" y="27"/>
                </a:lnTo>
                <a:lnTo>
                  <a:pt x="213" y="0"/>
                </a:lnTo>
                <a:lnTo>
                  <a:pt x="251" y="27"/>
                </a:lnTo>
                <a:lnTo>
                  <a:pt x="244" y="42"/>
                </a:lnTo>
                <a:lnTo>
                  <a:pt x="233" y="70"/>
                </a:lnTo>
                <a:lnTo>
                  <a:pt x="302" y="42"/>
                </a:lnTo>
                <a:lnTo>
                  <a:pt x="320" y="53"/>
                </a:lnTo>
                <a:lnTo>
                  <a:pt x="378" y="11"/>
                </a:lnTo>
                <a:lnTo>
                  <a:pt x="419" y="53"/>
                </a:lnTo>
                <a:lnTo>
                  <a:pt x="427" y="80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1" name="Freeform 99" descr="20%"/>
          <p:cNvSpPr>
            <a:spLocks/>
          </p:cNvSpPr>
          <p:nvPr/>
        </p:nvSpPr>
        <p:spPr bwMode="auto">
          <a:xfrm>
            <a:off x="6894513" y="4405313"/>
            <a:ext cx="688975" cy="523875"/>
          </a:xfrm>
          <a:custGeom>
            <a:avLst/>
            <a:gdLst/>
            <a:ahLst/>
            <a:cxnLst>
              <a:cxn ang="0">
                <a:pos x="433" y="81"/>
              </a:cxn>
              <a:cxn ang="0">
                <a:pos x="425" y="124"/>
              </a:cxn>
              <a:cxn ang="0">
                <a:pos x="337" y="167"/>
              </a:cxn>
              <a:cxn ang="0">
                <a:pos x="286" y="167"/>
              </a:cxn>
              <a:cxn ang="0">
                <a:pos x="247" y="221"/>
              </a:cxn>
              <a:cxn ang="0">
                <a:pos x="247" y="259"/>
              </a:cxn>
              <a:cxn ang="0">
                <a:pos x="205" y="275"/>
              </a:cxn>
              <a:cxn ang="0">
                <a:pos x="109" y="302"/>
              </a:cxn>
              <a:cxn ang="0">
                <a:pos x="58" y="329"/>
              </a:cxn>
              <a:cxn ang="0">
                <a:pos x="27" y="329"/>
              </a:cxn>
              <a:cxn ang="0">
                <a:pos x="38" y="302"/>
              </a:cxn>
              <a:cxn ang="0">
                <a:pos x="8" y="275"/>
              </a:cxn>
              <a:cxn ang="0">
                <a:pos x="19" y="221"/>
              </a:cxn>
              <a:cxn ang="0">
                <a:pos x="0" y="205"/>
              </a:cxn>
              <a:cxn ang="0">
                <a:pos x="19" y="167"/>
              </a:cxn>
              <a:cxn ang="0">
                <a:pos x="19" y="124"/>
              </a:cxn>
              <a:cxn ang="0">
                <a:pos x="38" y="135"/>
              </a:cxn>
              <a:cxn ang="0">
                <a:pos x="70" y="124"/>
              </a:cxn>
              <a:cxn ang="0">
                <a:pos x="70" y="108"/>
              </a:cxn>
              <a:cxn ang="0">
                <a:pos x="147" y="71"/>
              </a:cxn>
              <a:cxn ang="0">
                <a:pos x="186" y="27"/>
              </a:cxn>
              <a:cxn ang="0">
                <a:pos x="216" y="27"/>
              </a:cxn>
              <a:cxn ang="0">
                <a:pos x="216" y="0"/>
              </a:cxn>
              <a:cxn ang="0">
                <a:pos x="255" y="27"/>
              </a:cxn>
              <a:cxn ang="0">
                <a:pos x="247" y="43"/>
              </a:cxn>
              <a:cxn ang="0">
                <a:pos x="236" y="71"/>
              </a:cxn>
              <a:cxn ang="0">
                <a:pos x="306" y="43"/>
              </a:cxn>
              <a:cxn ang="0">
                <a:pos x="325" y="54"/>
              </a:cxn>
              <a:cxn ang="0">
                <a:pos x="383" y="11"/>
              </a:cxn>
              <a:cxn ang="0">
                <a:pos x="425" y="54"/>
              </a:cxn>
              <a:cxn ang="0">
                <a:pos x="433" y="81"/>
              </a:cxn>
            </a:cxnLst>
            <a:rect l="0" t="0" r="r" b="b"/>
            <a:pathLst>
              <a:path w="434" h="330">
                <a:moveTo>
                  <a:pt x="433" y="81"/>
                </a:moveTo>
                <a:lnTo>
                  <a:pt x="425" y="124"/>
                </a:lnTo>
                <a:lnTo>
                  <a:pt x="337" y="167"/>
                </a:lnTo>
                <a:lnTo>
                  <a:pt x="286" y="167"/>
                </a:lnTo>
                <a:lnTo>
                  <a:pt x="247" y="221"/>
                </a:lnTo>
                <a:lnTo>
                  <a:pt x="247" y="259"/>
                </a:lnTo>
                <a:lnTo>
                  <a:pt x="205" y="275"/>
                </a:lnTo>
                <a:lnTo>
                  <a:pt x="109" y="302"/>
                </a:lnTo>
                <a:lnTo>
                  <a:pt x="58" y="329"/>
                </a:lnTo>
                <a:lnTo>
                  <a:pt x="27" y="329"/>
                </a:lnTo>
                <a:lnTo>
                  <a:pt x="38" y="302"/>
                </a:lnTo>
                <a:lnTo>
                  <a:pt x="8" y="275"/>
                </a:lnTo>
                <a:lnTo>
                  <a:pt x="19" y="221"/>
                </a:lnTo>
                <a:lnTo>
                  <a:pt x="0" y="205"/>
                </a:lnTo>
                <a:lnTo>
                  <a:pt x="19" y="167"/>
                </a:lnTo>
                <a:lnTo>
                  <a:pt x="19" y="124"/>
                </a:lnTo>
                <a:lnTo>
                  <a:pt x="38" y="135"/>
                </a:lnTo>
                <a:lnTo>
                  <a:pt x="70" y="124"/>
                </a:lnTo>
                <a:lnTo>
                  <a:pt x="70" y="108"/>
                </a:lnTo>
                <a:lnTo>
                  <a:pt x="147" y="71"/>
                </a:lnTo>
                <a:lnTo>
                  <a:pt x="186" y="27"/>
                </a:lnTo>
                <a:lnTo>
                  <a:pt x="216" y="27"/>
                </a:lnTo>
                <a:lnTo>
                  <a:pt x="216" y="0"/>
                </a:lnTo>
                <a:lnTo>
                  <a:pt x="255" y="27"/>
                </a:lnTo>
                <a:lnTo>
                  <a:pt x="247" y="43"/>
                </a:lnTo>
                <a:lnTo>
                  <a:pt x="236" y="71"/>
                </a:lnTo>
                <a:lnTo>
                  <a:pt x="306" y="43"/>
                </a:lnTo>
                <a:lnTo>
                  <a:pt x="325" y="54"/>
                </a:lnTo>
                <a:lnTo>
                  <a:pt x="383" y="11"/>
                </a:lnTo>
                <a:lnTo>
                  <a:pt x="425" y="54"/>
                </a:lnTo>
                <a:lnTo>
                  <a:pt x="433" y="81"/>
                </a:lnTo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2" name="Freeform 100"/>
          <p:cNvSpPr>
            <a:spLocks/>
          </p:cNvSpPr>
          <p:nvPr/>
        </p:nvSpPr>
        <p:spPr bwMode="auto">
          <a:xfrm>
            <a:off x="5807075" y="2130425"/>
            <a:ext cx="465138" cy="444500"/>
          </a:xfrm>
          <a:custGeom>
            <a:avLst/>
            <a:gdLst/>
            <a:ahLst/>
            <a:cxnLst>
              <a:cxn ang="0">
                <a:pos x="136" y="268"/>
              </a:cxn>
              <a:cxn ang="0">
                <a:pos x="117" y="268"/>
              </a:cxn>
              <a:cxn ang="0">
                <a:pos x="117" y="279"/>
              </a:cxn>
              <a:cxn ang="0">
                <a:pos x="68" y="268"/>
              </a:cxn>
              <a:cxn ang="0">
                <a:pos x="61" y="190"/>
              </a:cxn>
              <a:cxn ang="0">
                <a:pos x="19" y="148"/>
              </a:cxn>
              <a:cxn ang="0">
                <a:pos x="0" y="78"/>
              </a:cxn>
              <a:cxn ang="0">
                <a:pos x="41" y="78"/>
              </a:cxn>
              <a:cxn ang="0">
                <a:pos x="49" y="37"/>
              </a:cxn>
              <a:cxn ang="0">
                <a:pos x="61" y="52"/>
              </a:cxn>
              <a:cxn ang="0">
                <a:pos x="79" y="37"/>
              </a:cxn>
              <a:cxn ang="0">
                <a:pos x="87" y="26"/>
              </a:cxn>
              <a:cxn ang="0">
                <a:pos x="223" y="0"/>
              </a:cxn>
              <a:cxn ang="0">
                <a:pos x="216" y="26"/>
              </a:cxn>
              <a:cxn ang="0">
                <a:pos x="254" y="26"/>
              </a:cxn>
              <a:cxn ang="0">
                <a:pos x="235" y="78"/>
              </a:cxn>
              <a:cxn ang="0">
                <a:pos x="254" y="78"/>
              </a:cxn>
              <a:cxn ang="0">
                <a:pos x="242" y="95"/>
              </a:cxn>
              <a:cxn ang="0">
                <a:pos x="254" y="95"/>
              </a:cxn>
              <a:cxn ang="0">
                <a:pos x="262" y="106"/>
              </a:cxn>
              <a:cxn ang="0">
                <a:pos x="272" y="95"/>
              </a:cxn>
              <a:cxn ang="0">
                <a:pos x="292" y="121"/>
              </a:cxn>
              <a:cxn ang="0">
                <a:pos x="235" y="190"/>
              </a:cxn>
              <a:cxn ang="0">
                <a:pos x="136" y="268"/>
              </a:cxn>
            </a:cxnLst>
            <a:rect l="0" t="0" r="r" b="b"/>
            <a:pathLst>
              <a:path w="293" h="280">
                <a:moveTo>
                  <a:pt x="136" y="268"/>
                </a:moveTo>
                <a:lnTo>
                  <a:pt x="117" y="268"/>
                </a:lnTo>
                <a:lnTo>
                  <a:pt x="117" y="279"/>
                </a:lnTo>
                <a:lnTo>
                  <a:pt x="68" y="268"/>
                </a:lnTo>
                <a:lnTo>
                  <a:pt x="61" y="190"/>
                </a:lnTo>
                <a:lnTo>
                  <a:pt x="19" y="148"/>
                </a:lnTo>
                <a:lnTo>
                  <a:pt x="0" y="78"/>
                </a:lnTo>
                <a:lnTo>
                  <a:pt x="41" y="78"/>
                </a:lnTo>
                <a:lnTo>
                  <a:pt x="49" y="37"/>
                </a:lnTo>
                <a:lnTo>
                  <a:pt x="61" y="52"/>
                </a:lnTo>
                <a:lnTo>
                  <a:pt x="79" y="37"/>
                </a:lnTo>
                <a:lnTo>
                  <a:pt x="87" y="26"/>
                </a:lnTo>
                <a:lnTo>
                  <a:pt x="223" y="0"/>
                </a:lnTo>
                <a:lnTo>
                  <a:pt x="216" y="26"/>
                </a:lnTo>
                <a:lnTo>
                  <a:pt x="254" y="26"/>
                </a:lnTo>
                <a:lnTo>
                  <a:pt x="235" y="78"/>
                </a:lnTo>
                <a:lnTo>
                  <a:pt x="254" y="78"/>
                </a:lnTo>
                <a:lnTo>
                  <a:pt x="242" y="95"/>
                </a:lnTo>
                <a:lnTo>
                  <a:pt x="254" y="95"/>
                </a:lnTo>
                <a:lnTo>
                  <a:pt x="262" y="106"/>
                </a:lnTo>
                <a:lnTo>
                  <a:pt x="272" y="95"/>
                </a:lnTo>
                <a:lnTo>
                  <a:pt x="292" y="121"/>
                </a:lnTo>
                <a:lnTo>
                  <a:pt x="235" y="190"/>
                </a:lnTo>
                <a:lnTo>
                  <a:pt x="136" y="268"/>
                </a:lnTo>
              </a:path>
            </a:pathLst>
          </a:custGeom>
          <a:solidFill>
            <a:srgbClr val="FFFFFF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3" name="Freeform 101"/>
          <p:cNvSpPr>
            <a:spLocks/>
          </p:cNvSpPr>
          <p:nvPr/>
        </p:nvSpPr>
        <p:spPr bwMode="auto">
          <a:xfrm>
            <a:off x="5807075" y="2130425"/>
            <a:ext cx="474663" cy="454025"/>
          </a:xfrm>
          <a:custGeom>
            <a:avLst/>
            <a:gdLst/>
            <a:ahLst/>
            <a:cxnLst>
              <a:cxn ang="0">
                <a:pos x="139" y="274"/>
              </a:cxn>
              <a:cxn ang="0">
                <a:pos x="119" y="274"/>
              </a:cxn>
              <a:cxn ang="0">
                <a:pos x="119" y="285"/>
              </a:cxn>
              <a:cxn ang="0">
                <a:pos x="69" y="274"/>
              </a:cxn>
              <a:cxn ang="0">
                <a:pos x="62" y="194"/>
              </a:cxn>
              <a:cxn ang="0">
                <a:pos x="19" y="151"/>
              </a:cxn>
              <a:cxn ang="0">
                <a:pos x="0" y="80"/>
              </a:cxn>
              <a:cxn ang="0">
                <a:pos x="42" y="80"/>
              </a:cxn>
              <a:cxn ang="0">
                <a:pos x="50" y="38"/>
              </a:cxn>
              <a:cxn ang="0">
                <a:pos x="62" y="53"/>
              </a:cxn>
              <a:cxn ang="0">
                <a:pos x="81" y="38"/>
              </a:cxn>
              <a:cxn ang="0">
                <a:pos x="89" y="27"/>
              </a:cxn>
              <a:cxn ang="0">
                <a:pos x="228" y="0"/>
              </a:cxn>
              <a:cxn ang="0">
                <a:pos x="220" y="27"/>
              </a:cxn>
              <a:cxn ang="0">
                <a:pos x="259" y="27"/>
              </a:cxn>
              <a:cxn ang="0">
                <a:pos x="240" y="80"/>
              </a:cxn>
              <a:cxn ang="0">
                <a:pos x="259" y="80"/>
              </a:cxn>
              <a:cxn ang="0">
                <a:pos x="247" y="97"/>
              </a:cxn>
              <a:cxn ang="0">
                <a:pos x="259" y="97"/>
              </a:cxn>
              <a:cxn ang="0">
                <a:pos x="267" y="108"/>
              </a:cxn>
              <a:cxn ang="0">
                <a:pos x="278" y="97"/>
              </a:cxn>
              <a:cxn ang="0">
                <a:pos x="298" y="124"/>
              </a:cxn>
              <a:cxn ang="0">
                <a:pos x="240" y="194"/>
              </a:cxn>
              <a:cxn ang="0">
                <a:pos x="139" y="274"/>
              </a:cxn>
            </a:cxnLst>
            <a:rect l="0" t="0" r="r" b="b"/>
            <a:pathLst>
              <a:path w="299" h="286">
                <a:moveTo>
                  <a:pt x="139" y="274"/>
                </a:moveTo>
                <a:lnTo>
                  <a:pt x="119" y="274"/>
                </a:lnTo>
                <a:lnTo>
                  <a:pt x="119" y="285"/>
                </a:lnTo>
                <a:lnTo>
                  <a:pt x="69" y="274"/>
                </a:lnTo>
                <a:lnTo>
                  <a:pt x="62" y="194"/>
                </a:lnTo>
                <a:lnTo>
                  <a:pt x="19" y="151"/>
                </a:lnTo>
                <a:lnTo>
                  <a:pt x="0" y="80"/>
                </a:lnTo>
                <a:lnTo>
                  <a:pt x="42" y="80"/>
                </a:lnTo>
                <a:lnTo>
                  <a:pt x="50" y="38"/>
                </a:lnTo>
                <a:lnTo>
                  <a:pt x="62" y="53"/>
                </a:lnTo>
                <a:lnTo>
                  <a:pt x="81" y="38"/>
                </a:lnTo>
                <a:lnTo>
                  <a:pt x="89" y="27"/>
                </a:lnTo>
                <a:lnTo>
                  <a:pt x="228" y="0"/>
                </a:lnTo>
                <a:lnTo>
                  <a:pt x="220" y="27"/>
                </a:lnTo>
                <a:lnTo>
                  <a:pt x="259" y="27"/>
                </a:lnTo>
                <a:lnTo>
                  <a:pt x="240" y="80"/>
                </a:lnTo>
                <a:lnTo>
                  <a:pt x="259" y="80"/>
                </a:lnTo>
                <a:lnTo>
                  <a:pt x="247" y="97"/>
                </a:lnTo>
                <a:lnTo>
                  <a:pt x="259" y="97"/>
                </a:lnTo>
                <a:lnTo>
                  <a:pt x="267" y="108"/>
                </a:lnTo>
                <a:lnTo>
                  <a:pt x="278" y="97"/>
                </a:lnTo>
                <a:lnTo>
                  <a:pt x="298" y="124"/>
                </a:lnTo>
                <a:lnTo>
                  <a:pt x="240" y="194"/>
                </a:lnTo>
                <a:lnTo>
                  <a:pt x="139" y="274"/>
                </a:lnTo>
              </a:path>
            </a:pathLst>
          </a:custGeom>
          <a:solidFill>
            <a:srgbClr val="969696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4" name="Freeform 102"/>
          <p:cNvSpPr>
            <a:spLocks/>
          </p:cNvSpPr>
          <p:nvPr/>
        </p:nvSpPr>
        <p:spPr bwMode="auto">
          <a:xfrm>
            <a:off x="4130675" y="3789363"/>
            <a:ext cx="508000" cy="428625"/>
          </a:xfrm>
          <a:custGeom>
            <a:avLst/>
            <a:gdLst/>
            <a:ahLst/>
            <a:cxnLst>
              <a:cxn ang="0">
                <a:pos x="163" y="269"/>
              </a:cxn>
              <a:cxn ang="0">
                <a:pos x="68" y="258"/>
              </a:cxn>
              <a:cxn ang="0">
                <a:pos x="68" y="216"/>
              </a:cxn>
              <a:cxn ang="0">
                <a:pos x="0" y="111"/>
              </a:cxn>
              <a:cxn ang="0">
                <a:pos x="8" y="95"/>
              </a:cxn>
              <a:cxn ang="0">
                <a:pos x="19" y="111"/>
              </a:cxn>
              <a:cxn ang="0">
                <a:pos x="27" y="95"/>
              </a:cxn>
              <a:cxn ang="0">
                <a:pos x="27" y="111"/>
              </a:cxn>
              <a:cxn ang="0">
                <a:pos x="37" y="111"/>
              </a:cxn>
              <a:cxn ang="0">
                <a:pos x="27" y="95"/>
              </a:cxn>
              <a:cxn ang="0">
                <a:pos x="49" y="95"/>
              </a:cxn>
              <a:cxn ang="0">
                <a:pos x="49" y="111"/>
              </a:cxn>
              <a:cxn ang="0">
                <a:pos x="57" y="84"/>
              </a:cxn>
              <a:cxn ang="0">
                <a:pos x="57" y="53"/>
              </a:cxn>
              <a:cxn ang="0">
                <a:pos x="68" y="53"/>
              </a:cxn>
              <a:cxn ang="0">
                <a:pos x="76" y="53"/>
              </a:cxn>
              <a:cxn ang="0">
                <a:pos x="87" y="53"/>
              </a:cxn>
              <a:cxn ang="0">
                <a:pos x="68" y="42"/>
              </a:cxn>
              <a:cxn ang="0">
                <a:pos x="68" y="0"/>
              </a:cxn>
              <a:cxn ang="0">
                <a:pos x="163" y="0"/>
              </a:cxn>
              <a:cxn ang="0">
                <a:pos x="319" y="26"/>
              </a:cxn>
              <a:cxn ang="0">
                <a:pos x="319" y="53"/>
              </a:cxn>
              <a:cxn ang="0">
                <a:pos x="299" y="84"/>
              </a:cxn>
              <a:cxn ang="0">
                <a:pos x="299" y="137"/>
              </a:cxn>
              <a:cxn ang="0">
                <a:pos x="311" y="163"/>
              </a:cxn>
              <a:cxn ang="0">
                <a:pos x="299" y="243"/>
              </a:cxn>
              <a:cxn ang="0">
                <a:pos x="262" y="258"/>
              </a:cxn>
              <a:cxn ang="0">
                <a:pos x="163" y="269"/>
              </a:cxn>
            </a:cxnLst>
            <a:rect l="0" t="0" r="r" b="b"/>
            <a:pathLst>
              <a:path w="320" h="270">
                <a:moveTo>
                  <a:pt x="163" y="269"/>
                </a:moveTo>
                <a:lnTo>
                  <a:pt x="68" y="258"/>
                </a:lnTo>
                <a:lnTo>
                  <a:pt x="68" y="216"/>
                </a:lnTo>
                <a:lnTo>
                  <a:pt x="0" y="111"/>
                </a:lnTo>
                <a:lnTo>
                  <a:pt x="8" y="95"/>
                </a:lnTo>
                <a:lnTo>
                  <a:pt x="19" y="111"/>
                </a:lnTo>
                <a:lnTo>
                  <a:pt x="27" y="95"/>
                </a:lnTo>
                <a:lnTo>
                  <a:pt x="27" y="111"/>
                </a:lnTo>
                <a:lnTo>
                  <a:pt x="37" y="111"/>
                </a:lnTo>
                <a:lnTo>
                  <a:pt x="27" y="95"/>
                </a:lnTo>
                <a:lnTo>
                  <a:pt x="49" y="95"/>
                </a:lnTo>
                <a:lnTo>
                  <a:pt x="49" y="111"/>
                </a:lnTo>
                <a:lnTo>
                  <a:pt x="57" y="84"/>
                </a:lnTo>
                <a:lnTo>
                  <a:pt x="57" y="53"/>
                </a:lnTo>
                <a:lnTo>
                  <a:pt x="68" y="53"/>
                </a:lnTo>
                <a:lnTo>
                  <a:pt x="76" y="53"/>
                </a:lnTo>
                <a:lnTo>
                  <a:pt x="87" y="53"/>
                </a:lnTo>
                <a:lnTo>
                  <a:pt x="68" y="42"/>
                </a:lnTo>
                <a:lnTo>
                  <a:pt x="68" y="0"/>
                </a:lnTo>
                <a:lnTo>
                  <a:pt x="163" y="0"/>
                </a:lnTo>
                <a:lnTo>
                  <a:pt x="319" y="26"/>
                </a:lnTo>
                <a:lnTo>
                  <a:pt x="319" y="53"/>
                </a:lnTo>
                <a:lnTo>
                  <a:pt x="299" y="84"/>
                </a:lnTo>
                <a:lnTo>
                  <a:pt x="299" y="137"/>
                </a:lnTo>
                <a:lnTo>
                  <a:pt x="311" y="163"/>
                </a:lnTo>
                <a:lnTo>
                  <a:pt x="299" y="243"/>
                </a:lnTo>
                <a:lnTo>
                  <a:pt x="262" y="258"/>
                </a:lnTo>
                <a:lnTo>
                  <a:pt x="163" y="269"/>
                </a:lnTo>
              </a:path>
            </a:pathLst>
          </a:custGeom>
          <a:solidFill>
            <a:schemeClr val="accent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" name="Freeform 103"/>
          <p:cNvSpPr>
            <a:spLocks/>
          </p:cNvSpPr>
          <p:nvPr/>
        </p:nvSpPr>
        <p:spPr bwMode="auto">
          <a:xfrm>
            <a:off x="4130675" y="3789363"/>
            <a:ext cx="517525" cy="438150"/>
          </a:xfrm>
          <a:custGeom>
            <a:avLst/>
            <a:gdLst/>
            <a:ahLst/>
            <a:cxnLst>
              <a:cxn ang="0">
                <a:pos x="166" y="275"/>
              </a:cxn>
              <a:cxn ang="0">
                <a:pos x="69" y="264"/>
              </a:cxn>
              <a:cxn ang="0">
                <a:pos x="69" y="221"/>
              </a:cxn>
              <a:cxn ang="0">
                <a:pos x="0" y="113"/>
              </a:cxn>
              <a:cxn ang="0">
                <a:pos x="8" y="97"/>
              </a:cxn>
              <a:cxn ang="0">
                <a:pos x="19" y="113"/>
              </a:cxn>
              <a:cxn ang="0">
                <a:pos x="27" y="97"/>
              </a:cxn>
              <a:cxn ang="0">
                <a:pos x="27" y="113"/>
              </a:cxn>
              <a:cxn ang="0">
                <a:pos x="38" y="113"/>
              </a:cxn>
              <a:cxn ang="0">
                <a:pos x="27" y="97"/>
              </a:cxn>
              <a:cxn ang="0">
                <a:pos x="50" y="97"/>
              </a:cxn>
              <a:cxn ang="0">
                <a:pos x="50" y="113"/>
              </a:cxn>
              <a:cxn ang="0">
                <a:pos x="58" y="86"/>
              </a:cxn>
              <a:cxn ang="0">
                <a:pos x="58" y="54"/>
              </a:cxn>
              <a:cxn ang="0">
                <a:pos x="69" y="54"/>
              </a:cxn>
              <a:cxn ang="0">
                <a:pos x="77" y="54"/>
              </a:cxn>
              <a:cxn ang="0">
                <a:pos x="89" y="54"/>
              </a:cxn>
              <a:cxn ang="0">
                <a:pos x="69" y="43"/>
              </a:cxn>
              <a:cxn ang="0">
                <a:pos x="69" y="0"/>
              </a:cxn>
              <a:cxn ang="0">
                <a:pos x="166" y="0"/>
              </a:cxn>
              <a:cxn ang="0">
                <a:pos x="325" y="27"/>
              </a:cxn>
              <a:cxn ang="0">
                <a:pos x="325" y="54"/>
              </a:cxn>
              <a:cxn ang="0">
                <a:pos x="305" y="86"/>
              </a:cxn>
              <a:cxn ang="0">
                <a:pos x="305" y="140"/>
              </a:cxn>
              <a:cxn ang="0">
                <a:pos x="317" y="167"/>
              </a:cxn>
              <a:cxn ang="0">
                <a:pos x="305" y="248"/>
              </a:cxn>
              <a:cxn ang="0">
                <a:pos x="267" y="264"/>
              </a:cxn>
              <a:cxn ang="0">
                <a:pos x="166" y="275"/>
              </a:cxn>
            </a:cxnLst>
            <a:rect l="0" t="0" r="r" b="b"/>
            <a:pathLst>
              <a:path w="326" h="276">
                <a:moveTo>
                  <a:pt x="166" y="275"/>
                </a:moveTo>
                <a:lnTo>
                  <a:pt x="69" y="264"/>
                </a:lnTo>
                <a:lnTo>
                  <a:pt x="69" y="221"/>
                </a:lnTo>
                <a:lnTo>
                  <a:pt x="0" y="113"/>
                </a:lnTo>
                <a:lnTo>
                  <a:pt x="8" y="97"/>
                </a:lnTo>
                <a:lnTo>
                  <a:pt x="19" y="113"/>
                </a:lnTo>
                <a:lnTo>
                  <a:pt x="27" y="97"/>
                </a:lnTo>
                <a:lnTo>
                  <a:pt x="27" y="113"/>
                </a:lnTo>
                <a:lnTo>
                  <a:pt x="38" y="113"/>
                </a:lnTo>
                <a:lnTo>
                  <a:pt x="27" y="97"/>
                </a:lnTo>
                <a:lnTo>
                  <a:pt x="50" y="97"/>
                </a:lnTo>
                <a:lnTo>
                  <a:pt x="50" y="113"/>
                </a:lnTo>
                <a:lnTo>
                  <a:pt x="58" y="86"/>
                </a:lnTo>
                <a:lnTo>
                  <a:pt x="58" y="54"/>
                </a:lnTo>
                <a:lnTo>
                  <a:pt x="69" y="54"/>
                </a:lnTo>
                <a:lnTo>
                  <a:pt x="77" y="54"/>
                </a:lnTo>
                <a:lnTo>
                  <a:pt x="89" y="54"/>
                </a:lnTo>
                <a:lnTo>
                  <a:pt x="69" y="43"/>
                </a:lnTo>
                <a:lnTo>
                  <a:pt x="69" y="0"/>
                </a:lnTo>
                <a:lnTo>
                  <a:pt x="166" y="0"/>
                </a:lnTo>
                <a:lnTo>
                  <a:pt x="325" y="27"/>
                </a:lnTo>
                <a:lnTo>
                  <a:pt x="325" y="54"/>
                </a:lnTo>
                <a:lnTo>
                  <a:pt x="305" y="86"/>
                </a:lnTo>
                <a:lnTo>
                  <a:pt x="305" y="140"/>
                </a:lnTo>
                <a:lnTo>
                  <a:pt x="317" y="167"/>
                </a:lnTo>
                <a:lnTo>
                  <a:pt x="305" y="248"/>
                </a:lnTo>
                <a:lnTo>
                  <a:pt x="267" y="264"/>
                </a:lnTo>
                <a:lnTo>
                  <a:pt x="166" y="275"/>
                </a:lnTo>
              </a:path>
            </a:pathLst>
          </a:custGeom>
          <a:solidFill>
            <a:srgbClr val="C0C0C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" name="Freeform 104"/>
          <p:cNvSpPr>
            <a:spLocks/>
          </p:cNvSpPr>
          <p:nvPr/>
        </p:nvSpPr>
        <p:spPr bwMode="auto">
          <a:xfrm>
            <a:off x="2276475" y="3027363"/>
            <a:ext cx="666750" cy="488950"/>
          </a:xfrm>
          <a:custGeom>
            <a:avLst/>
            <a:gdLst/>
            <a:ahLst/>
            <a:cxnLst>
              <a:cxn ang="0">
                <a:pos x="19" y="37"/>
              </a:cxn>
              <a:cxn ang="0">
                <a:pos x="60" y="95"/>
              </a:cxn>
              <a:cxn ang="0">
                <a:pos x="87" y="95"/>
              </a:cxn>
              <a:cxn ang="0">
                <a:pos x="106" y="64"/>
              </a:cxn>
              <a:cxn ang="0">
                <a:pos x="156" y="64"/>
              </a:cxn>
              <a:cxn ang="0">
                <a:pos x="168" y="79"/>
              </a:cxn>
              <a:cxn ang="0">
                <a:pos x="168" y="123"/>
              </a:cxn>
              <a:cxn ang="0">
                <a:pos x="186" y="132"/>
              </a:cxn>
              <a:cxn ang="0">
                <a:pos x="225" y="95"/>
              </a:cxn>
              <a:cxn ang="0">
                <a:pos x="194" y="37"/>
              </a:cxn>
              <a:cxn ang="0">
                <a:pos x="225" y="0"/>
              </a:cxn>
              <a:cxn ang="0">
                <a:pos x="236" y="37"/>
              </a:cxn>
              <a:cxn ang="0">
                <a:pos x="262" y="64"/>
              </a:cxn>
              <a:cxn ang="0">
                <a:pos x="301" y="26"/>
              </a:cxn>
              <a:cxn ang="0">
                <a:pos x="331" y="26"/>
              </a:cxn>
              <a:cxn ang="0">
                <a:pos x="399" y="64"/>
              </a:cxn>
              <a:cxn ang="0">
                <a:pos x="388" y="148"/>
              </a:cxn>
              <a:cxn ang="0">
                <a:pos x="411" y="175"/>
              </a:cxn>
              <a:cxn ang="0">
                <a:pos x="419" y="175"/>
              </a:cxn>
              <a:cxn ang="0">
                <a:pos x="399" y="201"/>
              </a:cxn>
              <a:cxn ang="0">
                <a:pos x="350" y="217"/>
              </a:cxn>
              <a:cxn ang="0">
                <a:pos x="342" y="253"/>
              </a:cxn>
              <a:cxn ang="0">
                <a:pos x="282" y="296"/>
              </a:cxn>
              <a:cxn ang="0">
                <a:pos x="125" y="307"/>
              </a:cxn>
              <a:cxn ang="0">
                <a:pos x="106" y="185"/>
              </a:cxn>
              <a:cxn ang="0">
                <a:pos x="99" y="185"/>
              </a:cxn>
              <a:cxn ang="0">
                <a:pos x="87" y="201"/>
              </a:cxn>
              <a:cxn ang="0">
                <a:pos x="87" y="175"/>
              </a:cxn>
              <a:cxn ang="0">
                <a:pos x="68" y="185"/>
              </a:cxn>
              <a:cxn ang="0">
                <a:pos x="0" y="64"/>
              </a:cxn>
              <a:cxn ang="0">
                <a:pos x="19" y="37"/>
              </a:cxn>
            </a:cxnLst>
            <a:rect l="0" t="0" r="r" b="b"/>
            <a:pathLst>
              <a:path w="420" h="308">
                <a:moveTo>
                  <a:pt x="19" y="37"/>
                </a:moveTo>
                <a:lnTo>
                  <a:pt x="60" y="95"/>
                </a:lnTo>
                <a:lnTo>
                  <a:pt x="87" y="95"/>
                </a:lnTo>
                <a:lnTo>
                  <a:pt x="106" y="64"/>
                </a:lnTo>
                <a:lnTo>
                  <a:pt x="156" y="64"/>
                </a:lnTo>
                <a:lnTo>
                  <a:pt x="168" y="79"/>
                </a:lnTo>
                <a:lnTo>
                  <a:pt x="168" y="123"/>
                </a:lnTo>
                <a:lnTo>
                  <a:pt x="186" y="132"/>
                </a:lnTo>
                <a:lnTo>
                  <a:pt x="225" y="95"/>
                </a:lnTo>
                <a:lnTo>
                  <a:pt x="194" y="37"/>
                </a:lnTo>
                <a:lnTo>
                  <a:pt x="225" y="0"/>
                </a:lnTo>
                <a:lnTo>
                  <a:pt x="236" y="37"/>
                </a:lnTo>
                <a:lnTo>
                  <a:pt x="262" y="64"/>
                </a:lnTo>
                <a:lnTo>
                  <a:pt x="301" y="26"/>
                </a:lnTo>
                <a:lnTo>
                  <a:pt x="331" y="26"/>
                </a:lnTo>
                <a:lnTo>
                  <a:pt x="399" y="64"/>
                </a:lnTo>
                <a:lnTo>
                  <a:pt x="388" y="148"/>
                </a:lnTo>
                <a:lnTo>
                  <a:pt x="411" y="175"/>
                </a:lnTo>
                <a:lnTo>
                  <a:pt x="419" y="175"/>
                </a:lnTo>
                <a:lnTo>
                  <a:pt x="399" y="201"/>
                </a:lnTo>
                <a:lnTo>
                  <a:pt x="350" y="217"/>
                </a:lnTo>
                <a:lnTo>
                  <a:pt x="342" y="253"/>
                </a:lnTo>
                <a:lnTo>
                  <a:pt x="282" y="296"/>
                </a:lnTo>
                <a:lnTo>
                  <a:pt x="125" y="307"/>
                </a:lnTo>
                <a:lnTo>
                  <a:pt x="106" y="185"/>
                </a:lnTo>
                <a:lnTo>
                  <a:pt x="99" y="185"/>
                </a:lnTo>
                <a:lnTo>
                  <a:pt x="87" y="201"/>
                </a:lnTo>
                <a:lnTo>
                  <a:pt x="87" y="175"/>
                </a:lnTo>
                <a:lnTo>
                  <a:pt x="68" y="185"/>
                </a:lnTo>
                <a:lnTo>
                  <a:pt x="0" y="64"/>
                </a:lnTo>
                <a:lnTo>
                  <a:pt x="19" y="37"/>
                </a:lnTo>
              </a:path>
            </a:pathLst>
          </a:custGeom>
          <a:solidFill>
            <a:schemeClr val="accent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7" name="Freeform 105" descr="20%"/>
          <p:cNvSpPr>
            <a:spLocks/>
          </p:cNvSpPr>
          <p:nvPr/>
        </p:nvSpPr>
        <p:spPr bwMode="auto">
          <a:xfrm>
            <a:off x="2276475" y="3027363"/>
            <a:ext cx="676275" cy="498475"/>
          </a:xfrm>
          <a:custGeom>
            <a:avLst/>
            <a:gdLst/>
            <a:ahLst/>
            <a:cxnLst>
              <a:cxn ang="0">
                <a:pos x="19" y="38"/>
              </a:cxn>
              <a:cxn ang="0">
                <a:pos x="61" y="97"/>
              </a:cxn>
              <a:cxn ang="0">
                <a:pos x="88" y="97"/>
              </a:cxn>
              <a:cxn ang="0">
                <a:pos x="108" y="65"/>
              </a:cxn>
              <a:cxn ang="0">
                <a:pos x="158" y="65"/>
              </a:cxn>
              <a:cxn ang="0">
                <a:pos x="170" y="81"/>
              </a:cxn>
              <a:cxn ang="0">
                <a:pos x="170" y="125"/>
              </a:cxn>
              <a:cxn ang="0">
                <a:pos x="189" y="135"/>
              </a:cxn>
              <a:cxn ang="0">
                <a:pos x="228" y="97"/>
              </a:cxn>
              <a:cxn ang="0">
                <a:pos x="197" y="38"/>
              </a:cxn>
              <a:cxn ang="0">
                <a:pos x="228" y="0"/>
              </a:cxn>
              <a:cxn ang="0">
                <a:pos x="239" y="38"/>
              </a:cxn>
              <a:cxn ang="0">
                <a:pos x="266" y="65"/>
              </a:cxn>
              <a:cxn ang="0">
                <a:pos x="305" y="27"/>
              </a:cxn>
              <a:cxn ang="0">
                <a:pos x="336" y="27"/>
              </a:cxn>
              <a:cxn ang="0">
                <a:pos x="405" y="65"/>
              </a:cxn>
              <a:cxn ang="0">
                <a:pos x="394" y="151"/>
              </a:cxn>
              <a:cxn ang="0">
                <a:pos x="417" y="178"/>
              </a:cxn>
              <a:cxn ang="0">
                <a:pos x="425" y="178"/>
              </a:cxn>
              <a:cxn ang="0">
                <a:pos x="405" y="205"/>
              </a:cxn>
              <a:cxn ang="0">
                <a:pos x="355" y="221"/>
              </a:cxn>
              <a:cxn ang="0">
                <a:pos x="347" y="258"/>
              </a:cxn>
              <a:cxn ang="0">
                <a:pos x="286" y="302"/>
              </a:cxn>
              <a:cxn ang="0">
                <a:pos x="127" y="313"/>
              </a:cxn>
              <a:cxn ang="0">
                <a:pos x="108" y="189"/>
              </a:cxn>
              <a:cxn ang="0">
                <a:pos x="100" y="189"/>
              </a:cxn>
              <a:cxn ang="0">
                <a:pos x="88" y="205"/>
              </a:cxn>
              <a:cxn ang="0">
                <a:pos x="88" y="178"/>
              </a:cxn>
              <a:cxn ang="0">
                <a:pos x="69" y="189"/>
              </a:cxn>
              <a:cxn ang="0">
                <a:pos x="0" y="65"/>
              </a:cxn>
              <a:cxn ang="0">
                <a:pos x="19" y="38"/>
              </a:cxn>
            </a:cxnLst>
            <a:rect l="0" t="0" r="r" b="b"/>
            <a:pathLst>
              <a:path w="426" h="314">
                <a:moveTo>
                  <a:pt x="19" y="38"/>
                </a:moveTo>
                <a:lnTo>
                  <a:pt x="61" y="97"/>
                </a:lnTo>
                <a:lnTo>
                  <a:pt x="88" y="97"/>
                </a:lnTo>
                <a:lnTo>
                  <a:pt x="108" y="65"/>
                </a:lnTo>
                <a:lnTo>
                  <a:pt x="158" y="65"/>
                </a:lnTo>
                <a:lnTo>
                  <a:pt x="170" y="81"/>
                </a:lnTo>
                <a:lnTo>
                  <a:pt x="170" y="125"/>
                </a:lnTo>
                <a:lnTo>
                  <a:pt x="189" y="135"/>
                </a:lnTo>
                <a:lnTo>
                  <a:pt x="228" y="97"/>
                </a:lnTo>
                <a:lnTo>
                  <a:pt x="197" y="38"/>
                </a:lnTo>
                <a:lnTo>
                  <a:pt x="228" y="0"/>
                </a:lnTo>
                <a:lnTo>
                  <a:pt x="239" y="38"/>
                </a:lnTo>
                <a:lnTo>
                  <a:pt x="266" y="65"/>
                </a:lnTo>
                <a:lnTo>
                  <a:pt x="305" y="27"/>
                </a:lnTo>
                <a:lnTo>
                  <a:pt x="336" y="27"/>
                </a:lnTo>
                <a:lnTo>
                  <a:pt x="405" y="65"/>
                </a:lnTo>
                <a:lnTo>
                  <a:pt x="394" y="151"/>
                </a:lnTo>
                <a:lnTo>
                  <a:pt x="417" y="178"/>
                </a:lnTo>
                <a:lnTo>
                  <a:pt x="425" y="178"/>
                </a:lnTo>
                <a:lnTo>
                  <a:pt x="405" y="205"/>
                </a:lnTo>
                <a:lnTo>
                  <a:pt x="355" y="221"/>
                </a:lnTo>
                <a:lnTo>
                  <a:pt x="347" y="258"/>
                </a:lnTo>
                <a:lnTo>
                  <a:pt x="286" y="302"/>
                </a:lnTo>
                <a:lnTo>
                  <a:pt x="127" y="313"/>
                </a:lnTo>
                <a:lnTo>
                  <a:pt x="108" y="189"/>
                </a:lnTo>
                <a:lnTo>
                  <a:pt x="100" y="189"/>
                </a:lnTo>
                <a:lnTo>
                  <a:pt x="88" y="205"/>
                </a:lnTo>
                <a:lnTo>
                  <a:pt x="88" y="178"/>
                </a:lnTo>
                <a:lnTo>
                  <a:pt x="69" y="189"/>
                </a:lnTo>
                <a:lnTo>
                  <a:pt x="0" y="65"/>
                </a:lnTo>
                <a:lnTo>
                  <a:pt x="19" y="38"/>
                </a:lnTo>
              </a:path>
            </a:pathLst>
          </a:custGeom>
          <a:pattFill prst="pct20">
            <a:fgClr>
              <a:schemeClr val="tx2"/>
            </a:fgClr>
            <a:bgClr>
              <a:srgbClr val="FFFFFF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8" name="Freeform 106"/>
          <p:cNvSpPr>
            <a:spLocks/>
          </p:cNvSpPr>
          <p:nvPr/>
        </p:nvSpPr>
        <p:spPr bwMode="auto">
          <a:xfrm>
            <a:off x="4978400" y="2130425"/>
            <a:ext cx="495300" cy="360363"/>
          </a:xfrm>
          <a:custGeom>
            <a:avLst/>
            <a:gdLst/>
            <a:ahLst/>
            <a:cxnLst>
              <a:cxn ang="0">
                <a:pos x="175" y="0"/>
              </a:cxn>
              <a:cxn ang="0">
                <a:pos x="182" y="26"/>
              </a:cxn>
              <a:cxn ang="0">
                <a:pos x="204" y="12"/>
              </a:cxn>
              <a:cxn ang="0">
                <a:pos x="224" y="26"/>
              </a:cxn>
              <a:cxn ang="0">
                <a:pos x="204" y="79"/>
              </a:cxn>
              <a:cxn ang="0">
                <a:pos x="242" y="63"/>
              </a:cxn>
              <a:cxn ang="0">
                <a:pos x="224" y="79"/>
              </a:cxn>
              <a:cxn ang="0">
                <a:pos x="250" y="105"/>
              </a:cxn>
              <a:cxn ang="0">
                <a:pos x="250" y="132"/>
              </a:cxn>
              <a:cxn ang="0">
                <a:pos x="261" y="148"/>
              </a:cxn>
              <a:cxn ang="0">
                <a:pos x="261" y="122"/>
              </a:cxn>
              <a:cxn ang="0">
                <a:pos x="281" y="105"/>
              </a:cxn>
              <a:cxn ang="0">
                <a:pos x="269" y="132"/>
              </a:cxn>
              <a:cxn ang="0">
                <a:pos x="299" y="158"/>
              </a:cxn>
              <a:cxn ang="0">
                <a:pos x="292" y="190"/>
              </a:cxn>
              <a:cxn ang="0">
                <a:pos x="311" y="190"/>
              </a:cxn>
              <a:cxn ang="0">
                <a:pos x="299" y="216"/>
              </a:cxn>
              <a:cxn ang="0">
                <a:pos x="292" y="216"/>
              </a:cxn>
              <a:cxn ang="0">
                <a:pos x="281" y="190"/>
              </a:cxn>
              <a:cxn ang="0">
                <a:pos x="224" y="226"/>
              </a:cxn>
              <a:cxn ang="0">
                <a:pos x="37" y="216"/>
              </a:cxn>
              <a:cxn ang="0">
                <a:pos x="7" y="158"/>
              </a:cxn>
              <a:cxn ang="0">
                <a:pos x="0" y="122"/>
              </a:cxn>
              <a:cxn ang="0">
                <a:pos x="19" y="79"/>
              </a:cxn>
              <a:cxn ang="0">
                <a:pos x="49" y="79"/>
              </a:cxn>
              <a:cxn ang="0">
                <a:pos x="117" y="0"/>
              </a:cxn>
              <a:cxn ang="0">
                <a:pos x="175" y="0"/>
              </a:cxn>
            </a:cxnLst>
            <a:rect l="0" t="0" r="r" b="b"/>
            <a:pathLst>
              <a:path w="312" h="227">
                <a:moveTo>
                  <a:pt x="175" y="0"/>
                </a:moveTo>
                <a:lnTo>
                  <a:pt x="182" y="26"/>
                </a:lnTo>
                <a:lnTo>
                  <a:pt x="204" y="12"/>
                </a:lnTo>
                <a:lnTo>
                  <a:pt x="224" y="26"/>
                </a:lnTo>
                <a:lnTo>
                  <a:pt x="204" y="79"/>
                </a:lnTo>
                <a:lnTo>
                  <a:pt x="242" y="63"/>
                </a:lnTo>
                <a:lnTo>
                  <a:pt x="224" y="79"/>
                </a:lnTo>
                <a:lnTo>
                  <a:pt x="250" y="105"/>
                </a:lnTo>
                <a:lnTo>
                  <a:pt x="250" y="132"/>
                </a:lnTo>
                <a:lnTo>
                  <a:pt x="261" y="148"/>
                </a:lnTo>
                <a:lnTo>
                  <a:pt x="261" y="122"/>
                </a:lnTo>
                <a:lnTo>
                  <a:pt x="281" y="105"/>
                </a:lnTo>
                <a:lnTo>
                  <a:pt x="269" y="132"/>
                </a:lnTo>
                <a:lnTo>
                  <a:pt x="299" y="158"/>
                </a:lnTo>
                <a:lnTo>
                  <a:pt x="292" y="190"/>
                </a:lnTo>
                <a:lnTo>
                  <a:pt x="311" y="190"/>
                </a:lnTo>
                <a:lnTo>
                  <a:pt x="299" y="216"/>
                </a:lnTo>
                <a:lnTo>
                  <a:pt x="292" y="216"/>
                </a:lnTo>
                <a:lnTo>
                  <a:pt x="281" y="190"/>
                </a:lnTo>
                <a:lnTo>
                  <a:pt x="224" y="226"/>
                </a:lnTo>
                <a:lnTo>
                  <a:pt x="37" y="216"/>
                </a:lnTo>
                <a:lnTo>
                  <a:pt x="7" y="158"/>
                </a:lnTo>
                <a:lnTo>
                  <a:pt x="0" y="122"/>
                </a:lnTo>
                <a:lnTo>
                  <a:pt x="19" y="79"/>
                </a:lnTo>
                <a:lnTo>
                  <a:pt x="49" y="79"/>
                </a:lnTo>
                <a:lnTo>
                  <a:pt x="117" y="0"/>
                </a:lnTo>
                <a:lnTo>
                  <a:pt x="175" y="0"/>
                </a:lnTo>
              </a:path>
            </a:pathLst>
          </a:custGeom>
          <a:solidFill>
            <a:srgbClr val="FFFFFF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9" name="Freeform 107"/>
          <p:cNvSpPr>
            <a:spLocks/>
          </p:cNvSpPr>
          <p:nvPr/>
        </p:nvSpPr>
        <p:spPr bwMode="auto">
          <a:xfrm>
            <a:off x="4978400" y="2130425"/>
            <a:ext cx="504825" cy="369888"/>
          </a:xfrm>
          <a:custGeom>
            <a:avLst/>
            <a:gdLst/>
            <a:ahLst/>
            <a:cxnLst>
              <a:cxn ang="0">
                <a:pos x="178" y="0"/>
              </a:cxn>
              <a:cxn ang="0">
                <a:pos x="186" y="27"/>
              </a:cxn>
              <a:cxn ang="0">
                <a:pos x="208" y="12"/>
              </a:cxn>
              <a:cxn ang="0">
                <a:pos x="228" y="27"/>
              </a:cxn>
              <a:cxn ang="0">
                <a:pos x="208" y="81"/>
              </a:cxn>
              <a:cxn ang="0">
                <a:pos x="247" y="65"/>
              </a:cxn>
              <a:cxn ang="0">
                <a:pos x="228" y="81"/>
              </a:cxn>
              <a:cxn ang="0">
                <a:pos x="255" y="108"/>
              </a:cxn>
              <a:cxn ang="0">
                <a:pos x="255" y="135"/>
              </a:cxn>
              <a:cxn ang="0">
                <a:pos x="266" y="152"/>
              </a:cxn>
              <a:cxn ang="0">
                <a:pos x="266" y="125"/>
              </a:cxn>
              <a:cxn ang="0">
                <a:pos x="286" y="108"/>
              </a:cxn>
              <a:cxn ang="0">
                <a:pos x="274" y="135"/>
              </a:cxn>
              <a:cxn ang="0">
                <a:pos x="305" y="162"/>
              </a:cxn>
              <a:cxn ang="0">
                <a:pos x="298" y="195"/>
              </a:cxn>
              <a:cxn ang="0">
                <a:pos x="317" y="195"/>
              </a:cxn>
              <a:cxn ang="0">
                <a:pos x="305" y="222"/>
              </a:cxn>
              <a:cxn ang="0">
                <a:pos x="298" y="222"/>
              </a:cxn>
              <a:cxn ang="0">
                <a:pos x="286" y="195"/>
              </a:cxn>
              <a:cxn ang="0">
                <a:pos x="228" y="232"/>
              </a:cxn>
              <a:cxn ang="0">
                <a:pos x="38" y="222"/>
              </a:cxn>
              <a:cxn ang="0">
                <a:pos x="7" y="162"/>
              </a:cxn>
              <a:cxn ang="0">
                <a:pos x="0" y="125"/>
              </a:cxn>
              <a:cxn ang="0">
                <a:pos x="19" y="81"/>
              </a:cxn>
              <a:cxn ang="0">
                <a:pos x="50" y="81"/>
              </a:cxn>
              <a:cxn ang="0">
                <a:pos x="119" y="0"/>
              </a:cxn>
              <a:cxn ang="0">
                <a:pos x="178" y="0"/>
              </a:cxn>
            </a:cxnLst>
            <a:rect l="0" t="0" r="r" b="b"/>
            <a:pathLst>
              <a:path w="318" h="233">
                <a:moveTo>
                  <a:pt x="178" y="0"/>
                </a:moveTo>
                <a:lnTo>
                  <a:pt x="186" y="27"/>
                </a:lnTo>
                <a:lnTo>
                  <a:pt x="208" y="12"/>
                </a:lnTo>
                <a:lnTo>
                  <a:pt x="228" y="27"/>
                </a:lnTo>
                <a:lnTo>
                  <a:pt x="208" y="81"/>
                </a:lnTo>
                <a:lnTo>
                  <a:pt x="247" y="65"/>
                </a:lnTo>
                <a:lnTo>
                  <a:pt x="228" y="81"/>
                </a:lnTo>
                <a:lnTo>
                  <a:pt x="255" y="108"/>
                </a:lnTo>
                <a:lnTo>
                  <a:pt x="255" y="135"/>
                </a:lnTo>
                <a:lnTo>
                  <a:pt x="266" y="152"/>
                </a:lnTo>
                <a:lnTo>
                  <a:pt x="266" y="125"/>
                </a:lnTo>
                <a:lnTo>
                  <a:pt x="286" y="108"/>
                </a:lnTo>
                <a:lnTo>
                  <a:pt x="274" y="135"/>
                </a:lnTo>
                <a:lnTo>
                  <a:pt x="305" y="162"/>
                </a:lnTo>
                <a:lnTo>
                  <a:pt x="298" y="195"/>
                </a:lnTo>
                <a:lnTo>
                  <a:pt x="317" y="195"/>
                </a:lnTo>
                <a:lnTo>
                  <a:pt x="305" y="222"/>
                </a:lnTo>
                <a:lnTo>
                  <a:pt x="298" y="222"/>
                </a:lnTo>
                <a:lnTo>
                  <a:pt x="286" y="195"/>
                </a:lnTo>
                <a:lnTo>
                  <a:pt x="228" y="232"/>
                </a:lnTo>
                <a:lnTo>
                  <a:pt x="38" y="222"/>
                </a:lnTo>
                <a:lnTo>
                  <a:pt x="7" y="162"/>
                </a:lnTo>
                <a:lnTo>
                  <a:pt x="0" y="125"/>
                </a:lnTo>
                <a:lnTo>
                  <a:pt x="19" y="81"/>
                </a:lnTo>
                <a:lnTo>
                  <a:pt x="50" y="81"/>
                </a:lnTo>
                <a:lnTo>
                  <a:pt x="119" y="0"/>
                </a:lnTo>
                <a:lnTo>
                  <a:pt x="178" y="0"/>
                </a:lnTo>
              </a:path>
            </a:pathLst>
          </a:custGeom>
          <a:solidFill>
            <a:srgbClr val="969696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80" name="Freeform 108"/>
          <p:cNvSpPr>
            <a:spLocks/>
          </p:cNvSpPr>
          <p:nvPr/>
        </p:nvSpPr>
        <p:spPr bwMode="auto">
          <a:xfrm>
            <a:off x="942975" y="4756150"/>
            <a:ext cx="395288" cy="403225"/>
          </a:xfrm>
          <a:custGeom>
            <a:avLst/>
            <a:gdLst/>
            <a:ahLst/>
            <a:cxnLst>
              <a:cxn ang="0">
                <a:pos x="229" y="253"/>
              </a:cxn>
              <a:cxn ang="0">
                <a:pos x="192" y="190"/>
              </a:cxn>
              <a:cxn ang="0">
                <a:pos x="162" y="173"/>
              </a:cxn>
              <a:cxn ang="0">
                <a:pos x="116" y="173"/>
              </a:cxn>
              <a:cxn ang="0">
                <a:pos x="37" y="131"/>
              </a:cxn>
              <a:cxn ang="0">
                <a:pos x="19" y="121"/>
              </a:cxn>
              <a:cxn ang="0">
                <a:pos x="29" y="105"/>
              </a:cxn>
              <a:cxn ang="0">
                <a:pos x="0" y="53"/>
              </a:cxn>
              <a:cxn ang="0">
                <a:pos x="19" y="25"/>
              </a:cxn>
              <a:cxn ang="0">
                <a:pos x="49" y="25"/>
              </a:cxn>
              <a:cxn ang="0">
                <a:pos x="49" y="0"/>
              </a:cxn>
              <a:cxn ang="0">
                <a:pos x="57" y="0"/>
              </a:cxn>
              <a:cxn ang="0">
                <a:pos x="86" y="0"/>
              </a:cxn>
              <a:cxn ang="0">
                <a:pos x="86" y="11"/>
              </a:cxn>
              <a:cxn ang="0">
                <a:pos x="248" y="11"/>
              </a:cxn>
              <a:cxn ang="0">
                <a:pos x="248" y="253"/>
              </a:cxn>
              <a:cxn ang="0">
                <a:pos x="229" y="253"/>
              </a:cxn>
            </a:cxnLst>
            <a:rect l="0" t="0" r="r" b="b"/>
            <a:pathLst>
              <a:path w="249" h="254">
                <a:moveTo>
                  <a:pt x="229" y="253"/>
                </a:moveTo>
                <a:lnTo>
                  <a:pt x="192" y="190"/>
                </a:lnTo>
                <a:lnTo>
                  <a:pt x="162" y="173"/>
                </a:lnTo>
                <a:lnTo>
                  <a:pt x="116" y="173"/>
                </a:lnTo>
                <a:lnTo>
                  <a:pt x="37" y="131"/>
                </a:lnTo>
                <a:lnTo>
                  <a:pt x="19" y="121"/>
                </a:lnTo>
                <a:lnTo>
                  <a:pt x="29" y="105"/>
                </a:lnTo>
                <a:lnTo>
                  <a:pt x="0" y="53"/>
                </a:lnTo>
                <a:lnTo>
                  <a:pt x="19" y="25"/>
                </a:lnTo>
                <a:lnTo>
                  <a:pt x="49" y="25"/>
                </a:lnTo>
                <a:lnTo>
                  <a:pt x="49" y="0"/>
                </a:lnTo>
                <a:lnTo>
                  <a:pt x="57" y="0"/>
                </a:lnTo>
                <a:lnTo>
                  <a:pt x="86" y="0"/>
                </a:lnTo>
                <a:lnTo>
                  <a:pt x="86" y="11"/>
                </a:lnTo>
                <a:lnTo>
                  <a:pt x="248" y="11"/>
                </a:lnTo>
                <a:lnTo>
                  <a:pt x="248" y="253"/>
                </a:lnTo>
                <a:lnTo>
                  <a:pt x="229" y="253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81" name="Freeform 109" descr="Sphere"/>
          <p:cNvSpPr>
            <a:spLocks/>
          </p:cNvSpPr>
          <p:nvPr/>
        </p:nvSpPr>
        <p:spPr bwMode="auto">
          <a:xfrm>
            <a:off x="942975" y="4756150"/>
            <a:ext cx="404813" cy="412750"/>
          </a:xfrm>
          <a:custGeom>
            <a:avLst/>
            <a:gdLst/>
            <a:ahLst/>
            <a:cxnLst>
              <a:cxn ang="0">
                <a:pos x="235" y="259"/>
              </a:cxn>
              <a:cxn ang="0">
                <a:pos x="197" y="194"/>
              </a:cxn>
              <a:cxn ang="0">
                <a:pos x="166" y="177"/>
              </a:cxn>
              <a:cxn ang="0">
                <a:pos x="119" y="177"/>
              </a:cxn>
              <a:cxn ang="0">
                <a:pos x="38" y="134"/>
              </a:cxn>
              <a:cxn ang="0">
                <a:pos x="19" y="124"/>
              </a:cxn>
              <a:cxn ang="0">
                <a:pos x="30" y="107"/>
              </a:cxn>
              <a:cxn ang="0">
                <a:pos x="0" y="54"/>
              </a:cxn>
              <a:cxn ang="0">
                <a:pos x="19" y="26"/>
              </a:cxn>
              <a:cxn ang="0">
                <a:pos x="50" y="26"/>
              </a:cxn>
              <a:cxn ang="0">
                <a:pos x="50" y="0"/>
              </a:cxn>
              <a:cxn ang="0">
                <a:pos x="58" y="0"/>
              </a:cxn>
              <a:cxn ang="0">
                <a:pos x="88" y="0"/>
              </a:cxn>
              <a:cxn ang="0">
                <a:pos x="88" y="11"/>
              </a:cxn>
              <a:cxn ang="0">
                <a:pos x="254" y="11"/>
              </a:cxn>
              <a:cxn ang="0">
                <a:pos x="254" y="259"/>
              </a:cxn>
              <a:cxn ang="0">
                <a:pos x="235" y="259"/>
              </a:cxn>
            </a:cxnLst>
            <a:rect l="0" t="0" r="r" b="b"/>
            <a:pathLst>
              <a:path w="255" h="260">
                <a:moveTo>
                  <a:pt x="235" y="259"/>
                </a:moveTo>
                <a:lnTo>
                  <a:pt x="197" y="194"/>
                </a:lnTo>
                <a:lnTo>
                  <a:pt x="166" y="177"/>
                </a:lnTo>
                <a:lnTo>
                  <a:pt x="119" y="177"/>
                </a:lnTo>
                <a:lnTo>
                  <a:pt x="38" y="134"/>
                </a:lnTo>
                <a:lnTo>
                  <a:pt x="19" y="124"/>
                </a:lnTo>
                <a:lnTo>
                  <a:pt x="30" y="107"/>
                </a:lnTo>
                <a:lnTo>
                  <a:pt x="0" y="54"/>
                </a:lnTo>
                <a:lnTo>
                  <a:pt x="19" y="26"/>
                </a:lnTo>
                <a:lnTo>
                  <a:pt x="50" y="26"/>
                </a:lnTo>
                <a:lnTo>
                  <a:pt x="50" y="0"/>
                </a:lnTo>
                <a:lnTo>
                  <a:pt x="58" y="0"/>
                </a:lnTo>
                <a:lnTo>
                  <a:pt x="88" y="0"/>
                </a:lnTo>
                <a:lnTo>
                  <a:pt x="88" y="11"/>
                </a:lnTo>
                <a:lnTo>
                  <a:pt x="254" y="11"/>
                </a:lnTo>
                <a:lnTo>
                  <a:pt x="254" y="259"/>
                </a:lnTo>
                <a:lnTo>
                  <a:pt x="235" y="259"/>
                </a:lnTo>
              </a:path>
            </a:pathLst>
          </a:custGeom>
          <a:pattFill prst="sphere">
            <a:fgClr>
              <a:schemeClr val="bg2"/>
            </a:fgClr>
            <a:bgClr>
              <a:schemeClr val="bg1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82" name="Freeform 110"/>
          <p:cNvSpPr>
            <a:spLocks/>
          </p:cNvSpPr>
          <p:nvPr/>
        </p:nvSpPr>
        <p:spPr bwMode="auto">
          <a:xfrm>
            <a:off x="2355850" y="3617913"/>
            <a:ext cx="574675" cy="668337"/>
          </a:xfrm>
          <a:custGeom>
            <a:avLst/>
            <a:gdLst/>
            <a:ahLst/>
            <a:cxnLst>
              <a:cxn ang="0">
                <a:pos x="76" y="340"/>
              </a:cxn>
              <a:cxn ang="0">
                <a:pos x="68" y="351"/>
              </a:cxn>
              <a:cxn ang="0">
                <a:pos x="56" y="323"/>
              </a:cxn>
              <a:cxn ang="0">
                <a:pos x="30" y="298"/>
              </a:cxn>
              <a:cxn ang="0">
                <a:pos x="37" y="282"/>
              </a:cxn>
              <a:cxn ang="0">
                <a:pos x="30" y="245"/>
              </a:cxn>
              <a:cxn ang="0">
                <a:pos x="37" y="229"/>
              </a:cxn>
              <a:cxn ang="0">
                <a:pos x="19" y="229"/>
              </a:cxn>
              <a:cxn ang="0">
                <a:pos x="19" y="245"/>
              </a:cxn>
              <a:cxn ang="0">
                <a:pos x="0" y="229"/>
              </a:cxn>
              <a:cxn ang="0">
                <a:pos x="19" y="191"/>
              </a:cxn>
              <a:cxn ang="0">
                <a:pos x="163" y="96"/>
              </a:cxn>
              <a:cxn ang="0">
                <a:pos x="224" y="80"/>
              </a:cxn>
              <a:cxn ang="0">
                <a:pos x="312" y="0"/>
              </a:cxn>
              <a:cxn ang="0">
                <a:pos x="331" y="53"/>
              </a:cxn>
              <a:cxn ang="0">
                <a:pos x="319" y="133"/>
              </a:cxn>
              <a:cxn ang="0">
                <a:pos x="337" y="160"/>
              </a:cxn>
              <a:cxn ang="0">
                <a:pos x="361" y="160"/>
              </a:cxn>
              <a:cxn ang="0">
                <a:pos x="331" y="229"/>
              </a:cxn>
              <a:cxn ang="0">
                <a:pos x="312" y="229"/>
              </a:cxn>
              <a:cxn ang="0">
                <a:pos x="300" y="245"/>
              </a:cxn>
              <a:cxn ang="0">
                <a:pos x="300" y="282"/>
              </a:cxn>
              <a:cxn ang="0">
                <a:pos x="349" y="340"/>
              </a:cxn>
              <a:cxn ang="0">
                <a:pos x="331" y="377"/>
              </a:cxn>
              <a:cxn ang="0">
                <a:pos x="319" y="377"/>
              </a:cxn>
              <a:cxn ang="0">
                <a:pos x="312" y="393"/>
              </a:cxn>
              <a:cxn ang="0">
                <a:pos x="231" y="409"/>
              </a:cxn>
              <a:cxn ang="0">
                <a:pos x="212" y="420"/>
              </a:cxn>
              <a:cxn ang="0">
                <a:pos x="106" y="377"/>
              </a:cxn>
              <a:cxn ang="0">
                <a:pos x="76" y="340"/>
              </a:cxn>
            </a:cxnLst>
            <a:rect l="0" t="0" r="r" b="b"/>
            <a:pathLst>
              <a:path w="362" h="421">
                <a:moveTo>
                  <a:pt x="76" y="340"/>
                </a:moveTo>
                <a:lnTo>
                  <a:pt x="68" y="351"/>
                </a:lnTo>
                <a:lnTo>
                  <a:pt x="56" y="323"/>
                </a:lnTo>
                <a:lnTo>
                  <a:pt x="30" y="298"/>
                </a:lnTo>
                <a:lnTo>
                  <a:pt x="37" y="282"/>
                </a:lnTo>
                <a:lnTo>
                  <a:pt x="30" y="245"/>
                </a:lnTo>
                <a:lnTo>
                  <a:pt x="37" y="229"/>
                </a:lnTo>
                <a:lnTo>
                  <a:pt x="19" y="229"/>
                </a:lnTo>
                <a:lnTo>
                  <a:pt x="19" y="245"/>
                </a:lnTo>
                <a:lnTo>
                  <a:pt x="0" y="229"/>
                </a:lnTo>
                <a:lnTo>
                  <a:pt x="19" y="191"/>
                </a:lnTo>
                <a:lnTo>
                  <a:pt x="163" y="96"/>
                </a:lnTo>
                <a:lnTo>
                  <a:pt x="224" y="80"/>
                </a:lnTo>
                <a:lnTo>
                  <a:pt x="312" y="0"/>
                </a:lnTo>
                <a:lnTo>
                  <a:pt x="331" y="53"/>
                </a:lnTo>
                <a:lnTo>
                  <a:pt x="319" y="133"/>
                </a:lnTo>
                <a:lnTo>
                  <a:pt x="337" y="160"/>
                </a:lnTo>
                <a:lnTo>
                  <a:pt x="361" y="160"/>
                </a:lnTo>
                <a:lnTo>
                  <a:pt x="331" y="229"/>
                </a:lnTo>
                <a:lnTo>
                  <a:pt x="312" y="229"/>
                </a:lnTo>
                <a:lnTo>
                  <a:pt x="300" y="245"/>
                </a:lnTo>
                <a:lnTo>
                  <a:pt x="300" y="282"/>
                </a:lnTo>
                <a:lnTo>
                  <a:pt x="349" y="340"/>
                </a:lnTo>
                <a:lnTo>
                  <a:pt x="331" y="377"/>
                </a:lnTo>
                <a:lnTo>
                  <a:pt x="319" y="377"/>
                </a:lnTo>
                <a:lnTo>
                  <a:pt x="312" y="393"/>
                </a:lnTo>
                <a:lnTo>
                  <a:pt x="231" y="409"/>
                </a:lnTo>
                <a:lnTo>
                  <a:pt x="212" y="420"/>
                </a:lnTo>
                <a:lnTo>
                  <a:pt x="106" y="377"/>
                </a:lnTo>
                <a:lnTo>
                  <a:pt x="76" y="340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83" name="Freeform 111" descr="20%"/>
          <p:cNvSpPr>
            <a:spLocks/>
          </p:cNvSpPr>
          <p:nvPr/>
        </p:nvSpPr>
        <p:spPr bwMode="auto">
          <a:xfrm>
            <a:off x="2355850" y="3617913"/>
            <a:ext cx="584200" cy="677862"/>
          </a:xfrm>
          <a:custGeom>
            <a:avLst/>
            <a:gdLst/>
            <a:ahLst/>
            <a:cxnLst>
              <a:cxn ang="0">
                <a:pos x="77" y="345"/>
              </a:cxn>
              <a:cxn ang="0">
                <a:pos x="69" y="356"/>
              </a:cxn>
              <a:cxn ang="0">
                <a:pos x="57" y="328"/>
              </a:cxn>
              <a:cxn ang="0">
                <a:pos x="30" y="302"/>
              </a:cxn>
              <a:cxn ang="0">
                <a:pos x="38" y="286"/>
              </a:cxn>
              <a:cxn ang="0">
                <a:pos x="30" y="248"/>
              </a:cxn>
              <a:cxn ang="0">
                <a:pos x="38" y="232"/>
              </a:cxn>
              <a:cxn ang="0">
                <a:pos x="19" y="232"/>
              </a:cxn>
              <a:cxn ang="0">
                <a:pos x="19" y="248"/>
              </a:cxn>
              <a:cxn ang="0">
                <a:pos x="0" y="232"/>
              </a:cxn>
              <a:cxn ang="0">
                <a:pos x="19" y="194"/>
              </a:cxn>
              <a:cxn ang="0">
                <a:pos x="166" y="97"/>
              </a:cxn>
              <a:cxn ang="0">
                <a:pos x="228" y="81"/>
              </a:cxn>
              <a:cxn ang="0">
                <a:pos x="317" y="0"/>
              </a:cxn>
              <a:cxn ang="0">
                <a:pos x="336" y="54"/>
              </a:cxn>
              <a:cxn ang="0">
                <a:pos x="324" y="135"/>
              </a:cxn>
              <a:cxn ang="0">
                <a:pos x="343" y="162"/>
              </a:cxn>
              <a:cxn ang="0">
                <a:pos x="367" y="162"/>
              </a:cxn>
              <a:cxn ang="0">
                <a:pos x="336" y="232"/>
              </a:cxn>
              <a:cxn ang="0">
                <a:pos x="317" y="232"/>
              </a:cxn>
              <a:cxn ang="0">
                <a:pos x="305" y="248"/>
              </a:cxn>
              <a:cxn ang="0">
                <a:pos x="305" y="286"/>
              </a:cxn>
              <a:cxn ang="0">
                <a:pos x="355" y="345"/>
              </a:cxn>
              <a:cxn ang="0">
                <a:pos x="336" y="382"/>
              </a:cxn>
              <a:cxn ang="0">
                <a:pos x="324" y="382"/>
              </a:cxn>
              <a:cxn ang="0">
                <a:pos x="317" y="399"/>
              </a:cxn>
              <a:cxn ang="0">
                <a:pos x="235" y="415"/>
              </a:cxn>
              <a:cxn ang="0">
                <a:pos x="216" y="426"/>
              </a:cxn>
              <a:cxn ang="0">
                <a:pos x="108" y="382"/>
              </a:cxn>
              <a:cxn ang="0">
                <a:pos x="77" y="345"/>
              </a:cxn>
            </a:cxnLst>
            <a:rect l="0" t="0" r="r" b="b"/>
            <a:pathLst>
              <a:path w="368" h="427">
                <a:moveTo>
                  <a:pt x="77" y="345"/>
                </a:moveTo>
                <a:lnTo>
                  <a:pt x="69" y="356"/>
                </a:lnTo>
                <a:lnTo>
                  <a:pt x="57" y="328"/>
                </a:lnTo>
                <a:lnTo>
                  <a:pt x="30" y="302"/>
                </a:lnTo>
                <a:lnTo>
                  <a:pt x="38" y="286"/>
                </a:lnTo>
                <a:lnTo>
                  <a:pt x="30" y="248"/>
                </a:lnTo>
                <a:lnTo>
                  <a:pt x="38" y="232"/>
                </a:lnTo>
                <a:lnTo>
                  <a:pt x="19" y="232"/>
                </a:lnTo>
                <a:lnTo>
                  <a:pt x="19" y="248"/>
                </a:lnTo>
                <a:lnTo>
                  <a:pt x="0" y="232"/>
                </a:lnTo>
                <a:lnTo>
                  <a:pt x="19" y="194"/>
                </a:lnTo>
                <a:lnTo>
                  <a:pt x="166" y="97"/>
                </a:lnTo>
                <a:lnTo>
                  <a:pt x="228" y="81"/>
                </a:lnTo>
                <a:lnTo>
                  <a:pt x="317" y="0"/>
                </a:lnTo>
                <a:lnTo>
                  <a:pt x="336" y="54"/>
                </a:lnTo>
                <a:lnTo>
                  <a:pt x="324" y="135"/>
                </a:lnTo>
                <a:lnTo>
                  <a:pt x="343" y="162"/>
                </a:lnTo>
                <a:lnTo>
                  <a:pt x="367" y="162"/>
                </a:lnTo>
                <a:lnTo>
                  <a:pt x="336" y="232"/>
                </a:lnTo>
                <a:lnTo>
                  <a:pt x="317" y="232"/>
                </a:lnTo>
                <a:lnTo>
                  <a:pt x="305" y="248"/>
                </a:lnTo>
                <a:lnTo>
                  <a:pt x="305" y="286"/>
                </a:lnTo>
                <a:lnTo>
                  <a:pt x="355" y="345"/>
                </a:lnTo>
                <a:lnTo>
                  <a:pt x="336" y="382"/>
                </a:lnTo>
                <a:lnTo>
                  <a:pt x="324" y="382"/>
                </a:lnTo>
                <a:lnTo>
                  <a:pt x="317" y="399"/>
                </a:lnTo>
                <a:lnTo>
                  <a:pt x="235" y="415"/>
                </a:lnTo>
                <a:lnTo>
                  <a:pt x="216" y="426"/>
                </a:lnTo>
                <a:lnTo>
                  <a:pt x="108" y="382"/>
                </a:lnTo>
                <a:lnTo>
                  <a:pt x="77" y="345"/>
                </a:lnTo>
              </a:path>
            </a:pathLst>
          </a:custGeom>
          <a:pattFill prst="pct20">
            <a:fgClr>
              <a:schemeClr val="tx2"/>
            </a:fgClr>
            <a:bgClr>
              <a:schemeClr val="bg1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84" name="Freeform 112"/>
          <p:cNvSpPr>
            <a:spLocks/>
          </p:cNvSpPr>
          <p:nvPr/>
        </p:nvSpPr>
        <p:spPr bwMode="auto">
          <a:xfrm>
            <a:off x="6169025" y="3592513"/>
            <a:ext cx="433388" cy="471487"/>
          </a:xfrm>
          <a:custGeom>
            <a:avLst/>
            <a:gdLst/>
            <a:ahLst/>
            <a:cxnLst>
              <a:cxn ang="0">
                <a:pos x="260" y="232"/>
              </a:cxn>
              <a:cxn ang="0">
                <a:pos x="242" y="232"/>
              </a:cxn>
              <a:cxn ang="0">
                <a:pos x="204" y="259"/>
              </a:cxn>
              <a:cxn ang="0">
                <a:pos x="193" y="296"/>
              </a:cxn>
              <a:cxn ang="0">
                <a:pos x="185" y="285"/>
              </a:cxn>
              <a:cxn ang="0">
                <a:pos x="166" y="296"/>
              </a:cxn>
              <a:cxn ang="0">
                <a:pos x="136" y="296"/>
              </a:cxn>
              <a:cxn ang="0">
                <a:pos x="98" y="285"/>
              </a:cxn>
              <a:cxn ang="0">
                <a:pos x="98" y="270"/>
              </a:cxn>
              <a:cxn ang="0">
                <a:pos x="87" y="270"/>
              </a:cxn>
              <a:cxn ang="0">
                <a:pos x="68" y="259"/>
              </a:cxn>
              <a:cxn ang="0">
                <a:pos x="49" y="232"/>
              </a:cxn>
              <a:cxn ang="0">
                <a:pos x="49" y="243"/>
              </a:cxn>
              <a:cxn ang="0">
                <a:pos x="49" y="206"/>
              </a:cxn>
              <a:cxn ang="0">
                <a:pos x="30" y="174"/>
              </a:cxn>
              <a:cxn ang="0">
                <a:pos x="30" y="148"/>
              </a:cxn>
              <a:cxn ang="0">
                <a:pos x="0" y="95"/>
              </a:cxn>
              <a:cxn ang="0">
                <a:pos x="12" y="52"/>
              </a:cxn>
              <a:cxn ang="0">
                <a:pos x="19" y="26"/>
              </a:cxn>
              <a:cxn ang="0">
                <a:pos x="68" y="16"/>
              </a:cxn>
              <a:cxn ang="0">
                <a:pos x="106" y="16"/>
              </a:cxn>
              <a:cxn ang="0">
                <a:pos x="155" y="0"/>
              </a:cxn>
              <a:cxn ang="0">
                <a:pos x="193" y="42"/>
              </a:cxn>
              <a:cxn ang="0">
                <a:pos x="204" y="69"/>
              </a:cxn>
              <a:cxn ang="0">
                <a:pos x="204" y="95"/>
              </a:cxn>
              <a:cxn ang="0">
                <a:pos x="272" y="217"/>
              </a:cxn>
              <a:cxn ang="0">
                <a:pos x="260" y="232"/>
              </a:cxn>
            </a:cxnLst>
            <a:rect l="0" t="0" r="r" b="b"/>
            <a:pathLst>
              <a:path w="273" h="297">
                <a:moveTo>
                  <a:pt x="260" y="232"/>
                </a:moveTo>
                <a:lnTo>
                  <a:pt x="242" y="232"/>
                </a:lnTo>
                <a:lnTo>
                  <a:pt x="204" y="259"/>
                </a:lnTo>
                <a:lnTo>
                  <a:pt x="193" y="296"/>
                </a:lnTo>
                <a:lnTo>
                  <a:pt x="185" y="285"/>
                </a:lnTo>
                <a:lnTo>
                  <a:pt x="166" y="296"/>
                </a:lnTo>
                <a:lnTo>
                  <a:pt x="136" y="296"/>
                </a:lnTo>
                <a:lnTo>
                  <a:pt x="98" y="285"/>
                </a:lnTo>
                <a:lnTo>
                  <a:pt x="98" y="270"/>
                </a:lnTo>
                <a:lnTo>
                  <a:pt x="87" y="270"/>
                </a:lnTo>
                <a:lnTo>
                  <a:pt x="68" y="259"/>
                </a:lnTo>
                <a:lnTo>
                  <a:pt x="49" y="232"/>
                </a:lnTo>
                <a:lnTo>
                  <a:pt x="49" y="243"/>
                </a:lnTo>
                <a:lnTo>
                  <a:pt x="49" y="206"/>
                </a:lnTo>
                <a:lnTo>
                  <a:pt x="30" y="174"/>
                </a:lnTo>
                <a:lnTo>
                  <a:pt x="30" y="148"/>
                </a:lnTo>
                <a:lnTo>
                  <a:pt x="0" y="95"/>
                </a:lnTo>
                <a:lnTo>
                  <a:pt x="12" y="52"/>
                </a:lnTo>
                <a:lnTo>
                  <a:pt x="19" y="26"/>
                </a:lnTo>
                <a:lnTo>
                  <a:pt x="68" y="16"/>
                </a:lnTo>
                <a:lnTo>
                  <a:pt x="106" y="16"/>
                </a:lnTo>
                <a:lnTo>
                  <a:pt x="155" y="0"/>
                </a:lnTo>
                <a:lnTo>
                  <a:pt x="193" y="42"/>
                </a:lnTo>
                <a:lnTo>
                  <a:pt x="204" y="69"/>
                </a:lnTo>
                <a:lnTo>
                  <a:pt x="204" y="95"/>
                </a:lnTo>
                <a:lnTo>
                  <a:pt x="272" y="217"/>
                </a:lnTo>
                <a:lnTo>
                  <a:pt x="260" y="232"/>
                </a:lnTo>
              </a:path>
            </a:pathLst>
          </a:custGeom>
          <a:solidFill>
            <a:schemeClr val="accent2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85" name="Freeform 113" descr="Small grid"/>
          <p:cNvSpPr>
            <a:spLocks/>
          </p:cNvSpPr>
          <p:nvPr/>
        </p:nvSpPr>
        <p:spPr bwMode="auto">
          <a:xfrm>
            <a:off x="6169025" y="3592513"/>
            <a:ext cx="442913" cy="481012"/>
          </a:xfrm>
          <a:custGeom>
            <a:avLst/>
            <a:gdLst/>
            <a:ahLst/>
            <a:cxnLst>
              <a:cxn ang="0">
                <a:pos x="266" y="237"/>
              </a:cxn>
              <a:cxn ang="0">
                <a:pos x="247" y="237"/>
              </a:cxn>
              <a:cxn ang="0">
                <a:pos x="209" y="264"/>
              </a:cxn>
              <a:cxn ang="0">
                <a:pos x="197" y="302"/>
              </a:cxn>
              <a:cxn ang="0">
                <a:pos x="189" y="291"/>
              </a:cxn>
              <a:cxn ang="0">
                <a:pos x="170" y="302"/>
              </a:cxn>
              <a:cxn ang="0">
                <a:pos x="139" y="302"/>
              </a:cxn>
              <a:cxn ang="0">
                <a:pos x="100" y="291"/>
              </a:cxn>
              <a:cxn ang="0">
                <a:pos x="100" y="275"/>
              </a:cxn>
              <a:cxn ang="0">
                <a:pos x="89" y="275"/>
              </a:cxn>
              <a:cxn ang="0">
                <a:pos x="70" y="264"/>
              </a:cxn>
              <a:cxn ang="0">
                <a:pos x="50" y="237"/>
              </a:cxn>
              <a:cxn ang="0">
                <a:pos x="50" y="248"/>
              </a:cxn>
              <a:cxn ang="0">
                <a:pos x="50" y="210"/>
              </a:cxn>
              <a:cxn ang="0">
                <a:pos x="31" y="178"/>
              </a:cxn>
              <a:cxn ang="0">
                <a:pos x="31" y="151"/>
              </a:cxn>
              <a:cxn ang="0">
                <a:pos x="0" y="97"/>
              </a:cxn>
              <a:cxn ang="0">
                <a:pos x="12" y="53"/>
              </a:cxn>
              <a:cxn ang="0">
                <a:pos x="19" y="27"/>
              </a:cxn>
              <a:cxn ang="0">
                <a:pos x="70" y="16"/>
              </a:cxn>
              <a:cxn ang="0">
                <a:pos x="108" y="16"/>
              </a:cxn>
              <a:cxn ang="0">
                <a:pos x="158" y="0"/>
              </a:cxn>
              <a:cxn ang="0">
                <a:pos x="197" y="43"/>
              </a:cxn>
              <a:cxn ang="0">
                <a:pos x="209" y="70"/>
              </a:cxn>
              <a:cxn ang="0">
                <a:pos x="209" y="97"/>
              </a:cxn>
              <a:cxn ang="0">
                <a:pos x="278" y="221"/>
              </a:cxn>
              <a:cxn ang="0">
                <a:pos x="266" y="237"/>
              </a:cxn>
            </a:cxnLst>
            <a:rect l="0" t="0" r="r" b="b"/>
            <a:pathLst>
              <a:path w="279" h="303">
                <a:moveTo>
                  <a:pt x="266" y="237"/>
                </a:moveTo>
                <a:lnTo>
                  <a:pt x="247" y="237"/>
                </a:lnTo>
                <a:lnTo>
                  <a:pt x="209" y="264"/>
                </a:lnTo>
                <a:lnTo>
                  <a:pt x="197" y="302"/>
                </a:lnTo>
                <a:lnTo>
                  <a:pt x="189" y="291"/>
                </a:lnTo>
                <a:lnTo>
                  <a:pt x="170" y="302"/>
                </a:lnTo>
                <a:lnTo>
                  <a:pt x="139" y="302"/>
                </a:lnTo>
                <a:lnTo>
                  <a:pt x="100" y="291"/>
                </a:lnTo>
                <a:lnTo>
                  <a:pt x="100" y="275"/>
                </a:lnTo>
                <a:lnTo>
                  <a:pt x="89" y="275"/>
                </a:lnTo>
                <a:lnTo>
                  <a:pt x="70" y="264"/>
                </a:lnTo>
                <a:lnTo>
                  <a:pt x="50" y="237"/>
                </a:lnTo>
                <a:lnTo>
                  <a:pt x="50" y="248"/>
                </a:lnTo>
                <a:lnTo>
                  <a:pt x="50" y="210"/>
                </a:lnTo>
                <a:lnTo>
                  <a:pt x="31" y="178"/>
                </a:lnTo>
                <a:lnTo>
                  <a:pt x="31" y="151"/>
                </a:lnTo>
                <a:lnTo>
                  <a:pt x="0" y="97"/>
                </a:lnTo>
                <a:lnTo>
                  <a:pt x="12" y="53"/>
                </a:lnTo>
                <a:lnTo>
                  <a:pt x="19" y="27"/>
                </a:lnTo>
                <a:lnTo>
                  <a:pt x="70" y="16"/>
                </a:lnTo>
                <a:lnTo>
                  <a:pt x="108" y="16"/>
                </a:lnTo>
                <a:lnTo>
                  <a:pt x="158" y="0"/>
                </a:lnTo>
                <a:lnTo>
                  <a:pt x="197" y="43"/>
                </a:lnTo>
                <a:lnTo>
                  <a:pt x="209" y="70"/>
                </a:lnTo>
                <a:lnTo>
                  <a:pt x="209" y="97"/>
                </a:lnTo>
                <a:lnTo>
                  <a:pt x="278" y="221"/>
                </a:lnTo>
                <a:lnTo>
                  <a:pt x="266" y="237"/>
                </a:lnTo>
              </a:path>
            </a:pathLst>
          </a:custGeom>
          <a:pattFill prst="smGrid">
            <a:fgClr>
              <a:schemeClr val="bg2"/>
            </a:fgClr>
            <a:bgClr>
              <a:srgbClr val="FFFFFF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86" name="Freeform 114"/>
          <p:cNvSpPr>
            <a:spLocks/>
          </p:cNvSpPr>
          <p:nvPr/>
        </p:nvSpPr>
        <p:spPr bwMode="auto">
          <a:xfrm>
            <a:off x="4351338" y="2438400"/>
            <a:ext cx="557212" cy="555625"/>
          </a:xfrm>
          <a:custGeom>
            <a:avLst/>
            <a:gdLst/>
            <a:ahLst/>
            <a:cxnLst>
              <a:cxn ang="0">
                <a:pos x="8" y="323"/>
              </a:cxn>
              <a:cxn ang="0">
                <a:pos x="27" y="255"/>
              </a:cxn>
              <a:cxn ang="0">
                <a:pos x="27" y="186"/>
              </a:cxn>
              <a:cxn ang="0">
                <a:pos x="65" y="133"/>
              </a:cxn>
              <a:cxn ang="0">
                <a:pos x="76" y="89"/>
              </a:cxn>
              <a:cxn ang="0">
                <a:pos x="106" y="79"/>
              </a:cxn>
              <a:cxn ang="0">
                <a:pos x="126" y="106"/>
              </a:cxn>
              <a:cxn ang="0">
                <a:pos x="175" y="79"/>
              </a:cxn>
              <a:cxn ang="0">
                <a:pos x="202" y="0"/>
              </a:cxn>
              <a:cxn ang="0">
                <a:pos x="244" y="27"/>
              </a:cxn>
              <a:cxn ang="0">
                <a:pos x="232" y="36"/>
              </a:cxn>
              <a:cxn ang="0">
                <a:pos x="244" y="36"/>
              </a:cxn>
              <a:cxn ang="0">
                <a:pos x="308" y="79"/>
              </a:cxn>
              <a:cxn ang="0">
                <a:pos x="350" y="106"/>
              </a:cxn>
              <a:cxn ang="0">
                <a:pos x="338" y="211"/>
              </a:cxn>
              <a:cxn ang="0">
                <a:pos x="338" y="244"/>
              </a:cxn>
              <a:cxn ang="0">
                <a:pos x="251" y="270"/>
              </a:cxn>
              <a:cxn ang="0">
                <a:pos x="145" y="270"/>
              </a:cxn>
              <a:cxn ang="0">
                <a:pos x="38" y="307"/>
              </a:cxn>
              <a:cxn ang="0">
                <a:pos x="8" y="349"/>
              </a:cxn>
              <a:cxn ang="0">
                <a:pos x="0" y="339"/>
              </a:cxn>
              <a:cxn ang="0">
                <a:pos x="8" y="323"/>
              </a:cxn>
            </a:cxnLst>
            <a:rect l="0" t="0" r="r" b="b"/>
            <a:pathLst>
              <a:path w="351" h="350">
                <a:moveTo>
                  <a:pt x="8" y="323"/>
                </a:moveTo>
                <a:lnTo>
                  <a:pt x="27" y="255"/>
                </a:lnTo>
                <a:lnTo>
                  <a:pt x="27" y="186"/>
                </a:lnTo>
                <a:lnTo>
                  <a:pt x="65" y="133"/>
                </a:lnTo>
                <a:lnTo>
                  <a:pt x="76" y="89"/>
                </a:lnTo>
                <a:lnTo>
                  <a:pt x="106" y="79"/>
                </a:lnTo>
                <a:lnTo>
                  <a:pt x="126" y="106"/>
                </a:lnTo>
                <a:lnTo>
                  <a:pt x="175" y="79"/>
                </a:lnTo>
                <a:lnTo>
                  <a:pt x="202" y="0"/>
                </a:lnTo>
                <a:lnTo>
                  <a:pt x="244" y="27"/>
                </a:lnTo>
                <a:lnTo>
                  <a:pt x="232" y="36"/>
                </a:lnTo>
                <a:lnTo>
                  <a:pt x="244" y="36"/>
                </a:lnTo>
                <a:lnTo>
                  <a:pt x="308" y="79"/>
                </a:lnTo>
                <a:lnTo>
                  <a:pt x="350" y="106"/>
                </a:lnTo>
                <a:lnTo>
                  <a:pt x="338" y="211"/>
                </a:lnTo>
                <a:lnTo>
                  <a:pt x="338" y="244"/>
                </a:lnTo>
                <a:lnTo>
                  <a:pt x="251" y="270"/>
                </a:lnTo>
                <a:lnTo>
                  <a:pt x="145" y="270"/>
                </a:lnTo>
                <a:lnTo>
                  <a:pt x="38" y="307"/>
                </a:lnTo>
                <a:lnTo>
                  <a:pt x="8" y="349"/>
                </a:lnTo>
                <a:lnTo>
                  <a:pt x="0" y="339"/>
                </a:lnTo>
                <a:lnTo>
                  <a:pt x="8" y="323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87" name="Freeform 115" descr="Sphere"/>
          <p:cNvSpPr>
            <a:spLocks/>
          </p:cNvSpPr>
          <p:nvPr/>
        </p:nvSpPr>
        <p:spPr bwMode="auto">
          <a:xfrm>
            <a:off x="4351338" y="2438400"/>
            <a:ext cx="566737" cy="565150"/>
          </a:xfrm>
          <a:custGeom>
            <a:avLst/>
            <a:gdLst/>
            <a:ahLst/>
            <a:cxnLst>
              <a:cxn ang="0">
                <a:pos x="8" y="329"/>
              </a:cxn>
              <a:cxn ang="0">
                <a:pos x="27" y="259"/>
              </a:cxn>
              <a:cxn ang="0">
                <a:pos x="27" y="189"/>
              </a:cxn>
              <a:cxn ang="0">
                <a:pos x="66" y="135"/>
              </a:cxn>
              <a:cxn ang="0">
                <a:pos x="77" y="91"/>
              </a:cxn>
              <a:cxn ang="0">
                <a:pos x="108" y="80"/>
              </a:cxn>
              <a:cxn ang="0">
                <a:pos x="128" y="108"/>
              </a:cxn>
              <a:cxn ang="0">
                <a:pos x="178" y="80"/>
              </a:cxn>
              <a:cxn ang="0">
                <a:pos x="205" y="0"/>
              </a:cxn>
              <a:cxn ang="0">
                <a:pos x="248" y="27"/>
              </a:cxn>
              <a:cxn ang="0">
                <a:pos x="236" y="37"/>
              </a:cxn>
              <a:cxn ang="0">
                <a:pos x="248" y="37"/>
              </a:cxn>
              <a:cxn ang="0">
                <a:pos x="313" y="80"/>
              </a:cxn>
              <a:cxn ang="0">
                <a:pos x="356" y="108"/>
              </a:cxn>
              <a:cxn ang="0">
                <a:pos x="344" y="215"/>
              </a:cxn>
              <a:cxn ang="0">
                <a:pos x="344" y="248"/>
              </a:cxn>
              <a:cxn ang="0">
                <a:pos x="255" y="275"/>
              </a:cxn>
              <a:cxn ang="0">
                <a:pos x="147" y="275"/>
              </a:cxn>
              <a:cxn ang="0">
                <a:pos x="39" y="312"/>
              </a:cxn>
              <a:cxn ang="0">
                <a:pos x="8" y="355"/>
              </a:cxn>
              <a:cxn ang="0">
                <a:pos x="0" y="345"/>
              </a:cxn>
              <a:cxn ang="0">
                <a:pos x="8" y="329"/>
              </a:cxn>
            </a:cxnLst>
            <a:rect l="0" t="0" r="r" b="b"/>
            <a:pathLst>
              <a:path w="357" h="356">
                <a:moveTo>
                  <a:pt x="8" y="329"/>
                </a:moveTo>
                <a:lnTo>
                  <a:pt x="27" y="259"/>
                </a:lnTo>
                <a:lnTo>
                  <a:pt x="27" y="189"/>
                </a:lnTo>
                <a:lnTo>
                  <a:pt x="66" y="135"/>
                </a:lnTo>
                <a:lnTo>
                  <a:pt x="77" y="91"/>
                </a:lnTo>
                <a:lnTo>
                  <a:pt x="108" y="80"/>
                </a:lnTo>
                <a:lnTo>
                  <a:pt x="128" y="108"/>
                </a:lnTo>
                <a:lnTo>
                  <a:pt x="178" y="80"/>
                </a:lnTo>
                <a:lnTo>
                  <a:pt x="205" y="0"/>
                </a:lnTo>
                <a:lnTo>
                  <a:pt x="248" y="27"/>
                </a:lnTo>
                <a:lnTo>
                  <a:pt x="236" y="37"/>
                </a:lnTo>
                <a:lnTo>
                  <a:pt x="248" y="37"/>
                </a:lnTo>
                <a:lnTo>
                  <a:pt x="313" y="80"/>
                </a:lnTo>
                <a:lnTo>
                  <a:pt x="356" y="108"/>
                </a:lnTo>
                <a:lnTo>
                  <a:pt x="344" y="215"/>
                </a:lnTo>
                <a:lnTo>
                  <a:pt x="344" y="248"/>
                </a:lnTo>
                <a:lnTo>
                  <a:pt x="255" y="275"/>
                </a:lnTo>
                <a:lnTo>
                  <a:pt x="147" y="275"/>
                </a:lnTo>
                <a:lnTo>
                  <a:pt x="39" y="312"/>
                </a:lnTo>
                <a:lnTo>
                  <a:pt x="8" y="355"/>
                </a:lnTo>
                <a:lnTo>
                  <a:pt x="0" y="345"/>
                </a:lnTo>
                <a:lnTo>
                  <a:pt x="8" y="329"/>
                </a:lnTo>
              </a:path>
            </a:pathLst>
          </a:custGeom>
          <a:pattFill prst="sphere">
            <a:fgClr>
              <a:schemeClr val="bg2"/>
            </a:fgClr>
            <a:bgClr>
              <a:schemeClr val="bg1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88" name="Freeform 116"/>
          <p:cNvSpPr>
            <a:spLocks/>
          </p:cNvSpPr>
          <p:nvPr/>
        </p:nvSpPr>
        <p:spPr bwMode="auto">
          <a:xfrm>
            <a:off x="5634038" y="2986088"/>
            <a:ext cx="293687" cy="401637"/>
          </a:xfrm>
          <a:custGeom>
            <a:avLst/>
            <a:gdLst/>
            <a:ahLst/>
            <a:cxnLst>
              <a:cxn ang="0">
                <a:pos x="154" y="63"/>
              </a:cxn>
              <a:cxn ang="0">
                <a:pos x="184" y="147"/>
              </a:cxn>
              <a:cxn ang="0">
                <a:pos x="166" y="147"/>
              </a:cxn>
              <a:cxn ang="0">
                <a:pos x="146" y="147"/>
              </a:cxn>
              <a:cxn ang="0">
                <a:pos x="166" y="185"/>
              </a:cxn>
              <a:cxn ang="0">
                <a:pos x="146" y="173"/>
              </a:cxn>
              <a:cxn ang="0">
                <a:pos x="124" y="210"/>
              </a:cxn>
              <a:cxn ang="0">
                <a:pos x="86" y="252"/>
              </a:cxn>
              <a:cxn ang="0">
                <a:pos x="86" y="227"/>
              </a:cxn>
              <a:cxn ang="0">
                <a:pos x="68" y="227"/>
              </a:cxn>
              <a:cxn ang="0">
                <a:pos x="68" y="210"/>
              </a:cxn>
              <a:cxn ang="0">
                <a:pos x="49" y="200"/>
              </a:cxn>
              <a:cxn ang="0">
                <a:pos x="49" y="185"/>
              </a:cxn>
              <a:cxn ang="0">
                <a:pos x="68" y="185"/>
              </a:cxn>
              <a:cxn ang="0">
                <a:pos x="68" y="173"/>
              </a:cxn>
              <a:cxn ang="0">
                <a:pos x="38" y="173"/>
              </a:cxn>
              <a:cxn ang="0">
                <a:pos x="49" y="185"/>
              </a:cxn>
              <a:cxn ang="0">
                <a:pos x="31" y="200"/>
              </a:cxn>
              <a:cxn ang="0">
                <a:pos x="31" y="158"/>
              </a:cxn>
              <a:cxn ang="0">
                <a:pos x="0" y="173"/>
              </a:cxn>
              <a:cxn ang="0">
                <a:pos x="0" y="147"/>
              </a:cxn>
              <a:cxn ang="0">
                <a:pos x="19" y="132"/>
              </a:cxn>
              <a:cxn ang="0">
                <a:pos x="12" y="121"/>
              </a:cxn>
              <a:cxn ang="0">
                <a:pos x="31" y="0"/>
              </a:cxn>
              <a:cxn ang="0">
                <a:pos x="154" y="63"/>
              </a:cxn>
            </a:cxnLst>
            <a:rect l="0" t="0" r="r" b="b"/>
            <a:pathLst>
              <a:path w="185" h="253">
                <a:moveTo>
                  <a:pt x="154" y="63"/>
                </a:moveTo>
                <a:lnTo>
                  <a:pt x="184" y="147"/>
                </a:lnTo>
                <a:lnTo>
                  <a:pt x="166" y="147"/>
                </a:lnTo>
                <a:lnTo>
                  <a:pt x="146" y="147"/>
                </a:lnTo>
                <a:lnTo>
                  <a:pt x="166" y="185"/>
                </a:lnTo>
                <a:lnTo>
                  <a:pt x="146" y="173"/>
                </a:lnTo>
                <a:lnTo>
                  <a:pt x="124" y="210"/>
                </a:lnTo>
                <a:lnTo>
                  <a:pt x="86" y="252"/>
                </a:lnTo>
                <a:lnTo>
                  <a:pt x="86" y="227"/>
                </a:lnTo>
                <a:lnTo>
                  <a:pt x="68" y="227"/>
                </a:lnTo>
                <a:lnTo>
                  <a:pt x="68" y="210"/>
                </a:lnTo>
                <a:lnTo>
                  <a:pt x="49" y="200"/>
                </a:lnTo>
                <a:lnTo>
                  <a:pt x="49" y="185"/>
                </a:lnTo>
                <a:lnTo>
                  <a:pt x="68" y="185"/>
                </a:lnTo>
                <a:lnTo>
                  <a:pt x="68" y="173"/>
                </a:lnTo>
                <a:lnTo>
                  <a:pt x="38" y="173"/>
                </a:lnTo>
                <a:lnTo>
                  <a:pt x="49" y="185"/>
                </a:lnTo>
                <a:lnTo>
                  <a:pt x="31" y="200"/>
                </a:lnTo>
                <a:lnTo>
                  <a:pt x="31" y="158"/>
                </a:lnTo>
                <a:lnTo>
                  <a:pt x="0" y="173"/>
                </a:lnTo>
                <a:lnTo>
                  <a:pt x="0" y="147"/>
                </a:lnTo>
                <a:lnTo>
                  <a:pt x="19" y="132"/>
                </a:lnTo>
                <a:lnTo>
                  <a:pt x="12" y="121"/>
                </a:lnTo>
                <a:lnTo>
                  <a:pt x="31" y="0"/>
                </a:lnTo>
                <a:lnTo>
                  <a:pt x="154" y="63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89" name="Freeform 117"/>
          <p:cNvSpPr>
            <a:spLocks/>
          </p:cNvSpPr>
          <p:nvPr/>
        </p:nvSpPr>
        <p:spPr bwMode="auto">
          <a:xfrm>
            <a:off x="5634038" y="2986088"/>
            <a:ext cx="303212" cy="411162"/>
          </a:xfrm>
          <a:custGeom>
            <a:avLst/>
            <a:gdLst/>
            <a:ahLst/>
            <a:cxnLst>
              <a:cxn ang="0">
                <a:pos x="159" y="65"/>
              </a:cxn>
              <a:cxn ang="0">
                <a:pos x="190" y="151"/>
              </a:cxn>
              <a:cxn ang="0">
                <a:pos x="171" y="151"/>
              </a:cxn>
              <a:cxn ang="0">
                <a:pos x="151" y="151"/>
              </a:cxn>
              <a:cxn ang="0">
                <a:pos x="171" y="189"/>
              </a:cxn>
              <a:cxn ang="0">
                <a:pos x="151" y="177"/>
              </a:cxn>
              <a:cxn ang="0">
                <a:pos x="128" y="215"/>
              </a:cxn>
              <a:cxn ang="0">
                <a:pos x="89" y="258"/>
              </a:cxn>
              <a:cxn ang="0">
                <a:pos x="89" y="232"/>
              </a:cxn>
              <a:cxn ang="0">
                <a:pos x="70" y="232"/>
              </a:cxn>
              <a:cxn ang="0">
                <a:pos x="70" y="215"/>
              </a:cxn>
              <a:cxn ang="0">
                <a:pos x="51" y="205"/>
              </a:cxn>
              <a:cxn ang="0">
                <a:pos x="51" y="189"/>
              </a:cxn>
              <a:cxn ang="0">
                <a:pos x="70" y="189"/>
              </a:cxn>
              <a:cxn ang="0">
                <a:pos x="70" y="177"/>
              </a:cxn>
              <a:cxn ang="0">
                <a:pos x="39" y="177"/>
              </a:cxn>
              <a:cxn ang="0">
                <a:pos x="51" y="189"/>
              </a:cxn>
              <a:cxn ang="0">
                <a:pos x="32" y="205"/>
              </a:cxn>
              <a:cxn ang="0">
                <a:pos x="32" y="162"/>
              </a:cxn>
              <a:cxn ang="0">
                <a:pos x="0" y="177"/>
              </a:cxn>
              <a:cxn ang="0">
                <a:pos x="0" y="151"/>
              </a:cxn>
              <a:cxn ang="0">
                <a:pos x="20" y="135"/>
              </a:cxn>
              <a:cxn ang="0">
                <a:pos x="12" y="124"/>
              </a:cxn>
              <a:cxn ang="0">
                <a:pos x="32" y="0"/>
              </a:cxn>
              <a:cxn ang="0">
                <a:pos x="159" y="65"/>
              </a:cxn>
            </a:cxnLst>
            <a:rect l="0" t="0" r="r" b="b"/>
            <a:pathLst>
              <a:path w="191" h="259">
                <a:moveTo>
                  <a:pt x="159" y="65"/>
                </a:moveTo>
                <a:lnTo>
                  <a:pt x="190" y="151"/>
                </a:lnTo>
                <a:lnTo>
                  <a:pt x="171" y="151"/>
                </a:lnTo>
                <a:lnTo>
                  <a:pt x="151" y="151"/>
                </a:lnTo>
                <a:lnTo>
                  <a:pt x="171" y="189"/>
                </a:lnTo>
                <a:lnTo>
                  <a:pt x="151" y="177"/>
                </a:lnTo>
                <a:lnTo>
                  <a:pt x="128" y="215"/>
                </a:lnTo>
                <a:lnTo>
                  <a:pt x="89" y="258"/>
                </a:lnTo>
                <a:lnTo>
                  <a:pt x="89" y="232"/>
                </a:lnTo>
                <a:lnTo>
                  <a:pt x="70" y="232"/>
                </a:lnTo>
                <a:lnTo>
                  <a:pt x="70" y="215"/>
                </a:lnTo>
                <a:lnTo>
                  <a:pt x="51" y="205"/>
                </a:lnTo>
                <a:lnTo>
                  <a:pt x="51" y="189"/>
                </a:lnTo>
                <a:lnTo>
                  <a:pt x="70" y="189"/>
                </a:lnTo>
                <a:lnTo>
                  <a:pt x="70" y="177"/>
                </a:lnTo>
                <a:lnTo>
                  <a:pt x="39" y="177"/>
                </a:lnTo>
                <a:lnTo>
                  <a:pt x="51" y="189"/>
                </a:lnTo>
                <a:lnTo>
                  <a:pt x="32" y="205"/>
                </a:lnTo>
                <a:lnTo>
                  <a:pt x="32" y="162"/>
                </a:lnTo>
                <a:lnTo>
                  <a:pt x="0" y="177"/>
                </a:lnTo>
                <a:lnTo>
                  <a:pt x="0" y="151"/>
                </a:lnTo>
                <a:lnTo>
                  <a:pt x="20" y="135"/>
                </a:lnTo>
                <a:lnTo>
                  <a:pt x="12" y="124"/>
                </a:lnTo>
                <a:lnTo>
                  <a:pt x="32" y="0"/>
                </a:lnTo>
                <a:lnTo>
                  <a:pt x="159" y="65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90" name="Freeform 118"/>
          <p:cNvSpPr>
            <a:spLocks/>
          </p:cNvSpPr>
          <p:nvPr/>
        </p:nvSpPr>
        <p:spPr bwMode="auto">
          <a:xfrm>
            <a:off x="7427913" y="3001963"/>
            <a:ext cx="396875" cy="411162"/>
          </a:xfrm>
          <a:custGeom>
            <a:avLst/>
            <a:gdLst/>
            <a:ahLst/>
            <a:cxnLst>
              <a:cxn ang="0">
                <a:pos x="154" y="216"/>
              </a:cxn>
              <a:cxn ang="0">
                <a:pos x="144" y="216"/>
              </a:cxn>
              <a:cxn ang="0">
                <a:pos x="87" y="233"/>
              </a:cxn>
              <a:cxn ang="0">
                <a:pos x="68" y="258"/>
              </a:cxn>
              <a:cxn ang="0">
                <a:pos x="38" y="242"/>
              </a:cxn>
              <a:cxn ang="0">
                <a:pos x="26" y="174"/>
              </a:cxn>
              <a:cxn ang="0">
                <a:pos x="8" y="163"/>
              </a:cxn>
              <a:cxn ang="0">
                <a:pos x="8" y="138"/>
              </a:cxn>
              <a:cxn ang="0">
                <a:pos x="0" y="121"/>
              </a:cxn>
              <a:cxn ang="0">
                <a:pos x="8" y="79"/>
              </a:cxn>
              <a:cxn ang="0">
                <a:pos x="26" y="79"/>
              </a:cxn>
              <a:cxn ang="0">
                <a:pos x="8" y="26"/>
              </a:cxn>
              <a:cxn ang="0">
                <a:pos x="26" y="0"/>
              </a:cxn>
              <a:cxn ang="0">
                <a:pos x="45" y="0"/>
              </a:cxn>
              <a:cxn ang="0">
                <a:pos x="105" y="26"/>
              </a:cxn>
              <a:cxn ang="0">
                <a:pos x="211" y="79"/>
              </a:cxn>
              <a:cxn ang="0">
                <a:pos x="249" y="110"/>
              </a:cxn>
              <a:cxn ang="0">
                <a:pos x="211" y="138"/>
              </a:cxn>
              <a:cxn ang="0">
                <a:pos x="230" y="138"/>
              </a:cxn>
              <a:cxn ang="0">
                <a:pos x="211" y="190"/>
              </a:cxn>
              <a:cxn ang="0">
                <a:pos x="219" y="190"/>
              </a:cxn>
              <a:cxn ang="0">
                <a:pos x="230" y="242"/>
              </a:cxn>
              <a:cxn ang="0">
                <a:pos x="154" y="216"/>
              </a:cxn>
            </a:cxnLst>
            <a:rect l="0" t="0" r="r" b="b"/>
            <a:pathLst>
              <a:path w="250" h="259">
                <a:moveTo>
                  <a:pt x="154" y="216"/>
                </a:moveTo>
                <a:lnTo>
                  <a:pt x="144" y="216"/>
                </a:lnTo>
                <a:lnTo>
                  <a:pt x="87" y="233"/>
                </a:lnTo>
                <a:lnTo>
                  <a:pt x="68" y="258"/>
                </a:lnTo>
                <a:lnTo>
                  <a:pt x="38" y="242"/>
                </a:lnTo>
                <a:lnTo>
                  <a:pt x="26" y="174"/>
                </a:lnTo>
                <a:lnTo>
                  <a:pt x="8" y="163"/>
                </a:lnTo>
                <a:lnTo>
                  <a:pt x="8" y="138"/>
                </a:lnTo>
                <a:lnTo>
                  <a:pt x="0" y="121"/>
                </a:lnTo>
                <a:lnTo>
                  <a:pt x="8" y="79"/>
                </a:lnTo>
                <a:lnTo>
                  <a:pt x="26" y="79"/>
                </a:lnTo>
                <a:lnTo>
                  <a:pt x="8" y="26"/>
                </a:lnTo>
                <a:lnTo>
                  <a:pt x="26" y="0"/>
                </a:lnTo>
                <a:lnTo>
                  <a:pt x="45" y="0"/>
                </a:lnTo>
                <a:lnTo>
                  <a:pt x="105" y="26"/>
                </a:lnTo>
                <a:lnTo>
                  <a:pt x="211" y="79"/>
                </a:lnTo>
                <a:lnTo>
                  <a:pt x="249" y="110"/>
                </a:lnTo>
                <a:lnTo>
                  <a:pt x="211" y="138"/>
                </a:lnTo>
                <a:lnTo>
                  <a:pt x="230" y="138"/>
                </a:lnTo>
                <a:lnTo>
                  <a:pt x="211" y="190"/>
                </a:lnTo>
                <a:lnTo>
                  <a:pt x="219" y="190"/>
                </a:lnTo>
                <a:lnTo>
                  <a:pt x="230" y="242"/>
                </a:lnTo>
                <a:lnTo>
                  <a:pt x="154" y="216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91" name="Freeform 119" descr="Narrow vertical"/>
          <p:cNvSpPr>
            <a:spLocks/>
          </p:cNvSpPr>
          <p:nvPr/>
        </p:nvSpPr>
        <p:spPr bwMode="auto">
          <a:xfrm>
            <a:off x="7427913" y="3001963"/>
            <a:ext cx="406400" cy="420687"/>
          </a:xfrm>
          <a:custGeom>
            <a:avLst/>
            <a:gdLst/>
            <a:ahLst/>
            <a:cxnLst>
              <a:cxn ang="0">
                <a:pos x="158" y="221"/>
              </a:cxn>
              <a:cxn ang="0">
                <a:pos x="147" y="221"/>
              </a:cxn>
              <a:cxn ang="0">
                <a:pos x="89" y="238"/>
              </a:cxn>
              <a:cxn ang="0">
                <a:pos x="70" y="264"/>
              </a:cxn>
              <a:cxn ang="0">
                <a:pos x="39" y="248"/>
              </a:cxn>
              <a:cxn ang="0">
                <a:pos x="27" y="178"/>
              </a:cxn>
              <a:cxn ang="0">
                <a:pos x="8" y="167"/>
              </a:cxn>
              <a:cxn ang="0">
                <a:pos x="8" y="141"/>
              </a:cxn>
              <a:cxn ang="0">
                <a:pos x="0" y="124"/>
              </a:cxn>
              <a:cxn ang="0">
                <a:pos x="8" y="81"/>
              </a:cxn>
              <a:cxn ang="0">
                <a:pos x="27" y="81"/>
              </a:cxn>
              <a:cxn ang="0">
                <a:pos x="8" y="27"/>
              </a:cxn>
              <a:cxn ang="0">
                <a:pos x="27" y="0"/>
              </a:cxn>
              <a:cxn ang="0">
                <a:pos x="46" y="0"/>
              </a:cxn>
              <a:cxn ang="0">
                <a:pos x="108" y="27"/>
              </a:cxn>
              <a:cxn ang="0">
                <a:pos x="216" y="81"/>
              </a:cxn>
              <a:cxn ang="0">
                <a:pos x="255" y="113"/>
              </a:cxn>
              <a:cxn ang="0">
                <a:pos x="216" y="141"/>
              </a:cxn>
              <a:cxn ang="0">
                <a:pos x="236" y="141"/>
              </a:cxn>
              <a:cxn ang="0">
                <a:pos x="216" y="194"/>
              </a:cxn>
              <a:cxn ang="0">
                <a:pos x="224" y="194"/>
              </a:cxn>
              <a:cxn ang="0">
                <a:pos x="236" y="248"/>
              </a:cxn>
              <a:cxn ang="0">
                <a:pos x="158" y="221"/>
              </a:cxn>
            </a:cxnLst>
            <a:rect l="0" t="0" r="r" b="b"/>
            <a:pathLst>
              <a:path w="256" h="265">
                <a:moveTo>
                  <a:pt x="158" y="221"/>
                </a:moveTo>
                <a:lnTo>
                  <a:pt x="147" y="221"/>
                </a:lnTo>
                <a:lnTo>
                  <a:pt x="89" y="238"/>
                </a:lnTo>
                <a:lnTo>
                  <a:pt x="70" y="264"/>
                </a:lnTo>
                <a:lnTo>
                  <a:pt x="39" y="248"/>
                </a:lnTo>
                <a:lnTo>
                  <a:pt x="27" y="178"/>
                </a:lnTo>
                <a:lnTo>
                  <a:pt x="8" y="167"/>
                </a:lnTo>
                <a:lnTo>
                  <a:pt x="8" y="141"/>
                </a:lnTo>
                <a:lnTo>
                  <a:pt x="0" y="124"/>
                </a:lnTo>
                <a:lnTo>
                  <a:pt x="8" y="81"/>
                </a:lnTo>
                <a:lnTo>
                  <a:pt x="27" y="81"/>
                </a:lnTo>
                <a:lnTo>
                  <a:pt x="8" y="27"/>
                </a:lnTo>
                <a:lnTo>
                  <a:pt x="27" y="0"/>
                </a:lnTo>
                <a:lnTo>
                  <a:pt x="46" y="0"/>
                </a:lnTo>
                <a:lnTo>
                  <a:pt x="108" y="27"/>
                </a:lnTo>
                <a:lnTo>
                  <a:pt x="216" y="81"/>
                </a:lnTo>
                <a:lnTo>
                  <a:pt x="255" y="113"/>
                </a:lnTo>
                <a:lnTo>
                  <a:pt x="216" y="141"/>
                </a:lnTo>
                <a:lnTo>
                  <a:pt x="236" y="141"/>
                </a:lnTo>
                <a:lnTo>
                  <a:pt x="216" y="194"/>
                </a:lnTo>
                <a:lnTo>
                  <a:pt x="224" y="194"/>
                </a:lnTo>
                <a:lnTo>
                  <a:pt x="236" y="248"/>
                </a:lnTo>
                <a:lnTo>
                  <a:pt x="158" y="221"/>
                </a:lnTo>
              </a:path>
            </a:pathLst>
          </a:custGeom>
          <a:pattFill prst="narVert">
            <a:fgClr>
              <a:schemeClr val="bg2"/>
            </a:fgClr>
            <a:bgClr>
              <a:schemeClr val="bg1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92" name="Freeform 120"/>
          <p:cNvSpPr>
            <a:spLocks/>
          </p:cNvSpPr>
          <p:nvPr/>
        </p:nvSpPr>
        <p:spPr bwMode="auto">
          <a:xfrm>
            <a:off x="5732463" y="1385888"/>
            <a:ext cx="207962" cy="446087"/>
          </a:xfrm>
          <a:custGeom>
            <a:avLst/>
            <a:gdLst/>
            <a:ahLst/>
            <a:cxnLst>
              <a:cxn ang="0">
                <a:pos x="26" y="11"/>
              </a:cxn>
              <a:cxn ang="0">
                <a:pos x="44" y="0"/>
              </a:cxn>
              <a:cxn ang="0">
                <a:pos x="75" y="0"/>
              </a:cxn>
              <a:cxn ang="0">
                <a:pos x="85" y="79"/>
              </a:cxn>
              <a:cxn ang="0">
                <a:pos x="104" y="95"/>
              </a:cxn>
              <a:cxn ang="0">
                <a:pos x="104" y="106"/>
              </a:cxn>
              <a:cxn ang="0">
                <a:pos x="104" y="121"/>
              </a:cxn>
              <a:cxn ang="0">
                <a:pos x="122" y="106"/>
              </a:cxn>
              <a:cxn ang="0">
                <a:pos x="104" y="132"/>
              </a:cxn>
              <a:cxn ang="0">
                <a:pos x="122" y="174"/>
              </a:cxn>
              <a:cxn ang="0">
                <a:pos x="104" y="216"/>
              </a:cxn>
              <a:cxn ang="0">
                <a:pos x="111" y="254"/>
              </a:cxn>
              <a:cxn ang="0">
                <a:pos x="122" y="243"/>
              </a:cxn>
              <a:cxn ang="0">
                <a:pos x="130" y="269"/>
              </a:cxn>
              <a:cxn ang="0">
                <a:pos x="55" y="280"/>
              </a:cxn>
              <a:cxn ang="0">
                <a:pos x="18" y="269"/>
              </a:cxn>
              <a:cxn ang="0">
                <a:pos x="8" y="269"/>
              </a:cxn>
              <a:cxn ang="0">
                <a:pos x="18" y="201"/>
              </a:cxn>
              <a:cxn ang="0">
                <a:pos x="0" y="26"/>
              </a:cxn>
              <a:cxn ang="0">
                <a:pos x="26" y="11"/>
              </a:cxn>
            </a:cxnLst>
            <a:rect l="0" t="0" r="r" b="b"/>
            <a:pathLst>
              <a:path w="131" h="281">
                <a:moveTo>
                  <a:pt x="26" y="11"/>
                </a:moveTo>
                <a:lnTo>
                  <a:pt x="44" y="0"/>
                </a:lnTo>
                <a:lnTo>
                  <a:pt x="75" y="0"/>
                </a:lnTo>
                <a:lnTo>
                  <a:pt x="85" y="79"/>
                </a:lnTo>
                <a:lnTo>
                  <a:pt x="104" y="95"/>
                </a:lnTo>
                <a:lnTo>
                  <a:pt x="104" y="106"/>
                </a:lnTo>
                <a:lnTo>
                  <a:pt x="104" y="121"/>
                </a:lnTo>
                <a:lnTo>
                  <a:pt x="122" y="106"/>
                </a:lnTo>
                <a:lnTo>
                  <a:pt x="104" y="132"/>
                </a:lnTo>
                <a:lnTo>
                  <a:pt x="122" y="174"/>
                </a:lnTo>
                <a:lnTo>
                  <a:pt x="104" y="216"/>
                </a:lnTo>
                <a:lnTo>
                  <a:pt x="111" y="254"/>
                </a:lnTo>
                <a:lnTo>
                  <a:pt x="122" y="243"/>
                </a:lnTo>
                <a:lnTo>
                  <a:pt x="130" y="269"/>
                </a:lnTo>
                <a:lnTo>
                  <a:pt x="55" y="280"/>
                </a:lnTo>
                <a:lnTo>
                  <a:pt x="18" y="269"/>
                </a:lnTo>
                <a:lnTo>
                  <a:pt x="8" y="269"/>
                </a:lnTo>
                <a:lnTo>
                  <a:pt x="18" y="201"/>
                </a:lnTo>
                <a:lnTo>
                  <a:pt x="0" y="26"/>
                </a:lnTo>
                <a:lnTo>
                  <a:pt x="26" y="11"/>
                </a:lnTo>
              </a:path>
            </a:pathLst>
          </a:custGeom>
          <a:solidFill>
            <a:schemeClr val="accent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93" name="Freeform 121"/>
          <p:cNvSpPr>
            <a:spLocks/>
          </p:cNvSpPr>
          <p:nvPr/>
        </p:nvSpPr>
        <p:spPr bwMode="auto">
          <a:xfrm>
            <a:off x="5732463" y="1385888"/>
            <a:ext cx="217487" cy="455612"/>
          </a:xfrm>
          <a:custGeom>
            <a:avLst/>
            <a:gdLst/>
            <a:ahLst/>
            <a:cxnLst>
              <a:cxn ang="0">
                <a:pos x="27" y="11"/>
              </a:cxn>
              <a:cxn ang="0">
                <a:pos x="46" y="0"/>
              </a:cxn>
              <a:cxn ang="0">
                <a:pos x="78" y="0"/>
              </a:cxn>
              <a:cxn ang="0">
                <a:pos x="89" y="81"/>
              </a:cxn>
              <a:cxn ang="0">
                <a:pos x="109" y="97"/>
              </a:cxn>
              <a:cxn ang="0">
                <a:pos x="109" y="108"/>
              </a:cxn>
              <a:cxn ang="0">
                <a:pos x="109" y="124"/>
              </a:cxn>
              <a:cxn ang="0">
                <a:pos x="128" y="108"/>
              </a:cxn>
              <a:cxn ang="0">
                <a:pos x="109" y="135"/>
              </a:cxn>
              <a:cxn ang="0">
                <a:pos x="128" y="178"/>
              </a:cxn>
              <a:cxn ang="0">
                <a:pos x="109" y="221"/>
              </a:cxn>
              <a:cxn ang="0">
                <a:pos x="116" y="259"/>
              </a:cxn>
              <a:cxn ang="0">
                <a:pos x="128" y="248"/>
              </a:cxn>
              <a:cxn ang="0">
                <a:pos x="136" y="275"/>
              </a:cxn>
              <a:cxn ang="0">
                <a:pos x="58" y="286"/>
              </a:cxn>
              <a:cxn ang="0">
                <a:pos x="19" y="275"/>
              </a:cxn>
              <a:cxn ang="0">
                <a:pos x="8" y="275"/>
              </a:cxn>
              <a:cxn ang="0">
                <a:pos x="19" y="205"/>
              </a:cxn>
              <a:cxn ang="0">
                <a:pos x="0" y="27"/>
              </a:cxn>
              <a:cxn ang="0">
                <a:pos x="27" y="11"/>
              </a:cxn>
            </a:cxnLst>
            <a:rect l="0" t="0" r="r" b="b"/>
            <a:pathLst>
              <a:path w="137" h="287">
                <a:moveTo>
                  <a:pt x="27" y="11"/>
                </a:moveTo>
                <a:lnTo>
                  <a:pt x="46" y="0"/>
                </a:lnTo>
                <a:lnTo>
                  <a:pt x="78" y="0"/>
                </a:lnTo>
                <a:lnTo>
                  <a:pt x="89" y="81"/>
                </a:lnTo>
                <a:lnTo>
                  <a:pt x="109" y="97"/>
                </a:lnTo>
                <a:lnTo>
                  <a:pt x="109" y="108"/>
                </a:lnTo>
                <a:lnTo>
                  <a:pt x="109" y="124"/>
                </a:lnTo>
                <a:lnTo>
                  <a:pt x="128" y="108"/>
                </a:lnTo>
                <a:lnTo>
                  <a:pt x="109" y="135"/>
                </a:lnTo>
                <a:lnTo>
                  <a:pt x="128" y="178"/>
                </a:lnTo>
                <a:lnTo>
                  <a:pt x="109" y="221"/>
                </a:lnTo>
                <a:lnTo>
                  <a:pt x="116" y="259"/>
                </a:lnTo>
                <a:lnTo>
                  <a:pt x="128" y="248"/>
                </a:lnTo>
                <a:lnTo>
                  <a:pt x="136" y="275"/>
                </a:lnTo>
                <a:lnTo>
                  <a:pt x="58" y="286"/>
                </a:lnTo>
                <a:lnTo>
                  <a:pt x="19" y="275"/>
                </a:lnTo>
                <a:lnTo>
                  <a:pt x="8" y="275"/>
                </a:lnTo>
                <a:lnTo>
                  <a:pt x="19" y="205"/>
                </a:lnTo>
                <a:lnTo>
                  <a:pt x="0" y="27"/>
                </a:lnTo>
                <a:lnTo>
                  <a:pt x="27" y="11"/>
                </a:lnTo>
              </a:path>
            </a:pathLst>
          </a:custGeom>
          <a:solidFill>
            <a:srgbClr val="969696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94" name="Freeform 122"/>
          <p:cNvSpPr>
            <a:spLocks/>
          </p:cNvSpPr>
          <p:nvPr/>
        </p:nvSpPr>
        <p:spPr bwMode="auto">
          <a:xfrm>
            <a:off x="7286625" y="3678238"/>
            <a:ext cx="428625" cy="496887"/>
          </a:xfrm>
          <a:custGeom>
            <a:avLst/>
            <a:gdLst/>
            <a:ahLst/>
            <a:cxnLst>
              <a:cxn ang="0">
                <a:pos x="0" y="69"/>
              </a:cxn>
              <a:cxn ang="0">
                <a:pos x="26" y="32"/>
              </a:cxn>
              <a:cxn ang="0">
                <a:pos x="26" y="16"/>
              </a:cxn>
              <a:cxn ang="0">
                <a:pos x="57" y="0"/>
              </a:cxn>
              <a:cxn ang="0">
                <a:pos x="75" y="16"/>
              </a:cxn>
              <a:cxn ang="0">
                <a:pos x="124" y="16"/>
              </a:cxn>
              <a:cxn ang="0">
                <a:pos x="132" y="43"/>
              </a:cxn>
              <a:cxn ang="0">
                <a:pos x="201" y="59"/>
              </a:cxn>
              <a:cxn ang="0">
                <a:pos x="193" y="95"/>
              </a:cxn>
              <a:cxn ang="0">
                <a:pos x="231" y="95"/>
              </a:cxn>
              <a:cxn ang="0">
                <a:pos x="242" y="95"/>
              </a:cxn>
              <a:cxn ang="0">
                <a:pos x="249" y="191"/>
              </a:cxn>
              <a:cxn ang="0">
                <a:pos x="269" y="217"/>
              </a:cxn>
              <a:cxn ang="0">
                <a:pos x="261" y="233"/>
              </a:cxn>
              <a:cxn ang="0">
                <a:pos x="219" y="233"/>
              </a:cxn>
              <a:cxn ang="0">
                <a:pos x="212" y="233"/>
              </a:cxn>
              <a:cxn ang="0">
                <a:pos x="182" y="243"/>
              </a:cxn>
              <a:cxn ang="0">
                <a:pos x="156" y="286"/>
              </a:cxn>
              <a:cxn ang="0">
                <a:pos x="106" y="312"/>
              </a:cxn>
              <a:cxn ang="0">
                <a:pos x="87" y="301"/>
              </a:cxn>
              <a:cxn ang="0">
                <a:pos x="57" y="286"/>
              </a:cxn>
              <a:cxn ang="0">
                <a:pos x="46" y="259"/>
              </a:cxn>
              <a:cxn ang="0">
                <a:pos x="8" y="259"/>
              </a:cxn>
              <a:cxn ang="0">
                <a:pos x="19" y="164"/>
              </a:cxn>
              <a:cxn ang="0">
                <a:pos x="8" y="111"/>
              </a:cxn>
              <a:cxn ang="0">
                <a:pos x="0" y="69"/>
              </a:cxn>
            </a:cxnLst>
            <a:rect l="0" t="0" r="r" b="b"/>
            <a:pathLst>
              <a:path w="270" h="313">
                <a:moveTo>
                  <a:pt x="0" y="69"/>
                </a:moveTo>
                <a:lnTo>
                  <a:pt x="26" y="32"/>
                </a:lnTo>
                <a:lnTo>
                  <a:pt x="26" y="16"/>
                </a:lnTo>
                <a:lnTo>
                  <a:pt x="57" y="0"/>
                </a:lnTo>
                <a:lnTo>
                  <a:pt x="75" y="16"/>
                </a:lnTo>
                <a:lnTo>
                  <a:pt x="124" y="16"/>
                </a:lnTo>
                <a:lnTo>
                  <a:pt x="132" y="43"/>
                </a:lnTo>
                <a:lnTo>
                  <a:pt x="201" y="59"/>
                </a:lnTo>
                <a:lnTo>
                  <a:pt x="193" y="95"/>
                </a:lnTo>
                <a:lnTo>
                  <a:pt x="231" y="95"/>
                </a:lnTo>
                <a:lnTo>
                  <a:pt x="242" y="95"/>
                </a:lnTo>
                <a:lnTo>
                  <a:pt x="249" y="191"/>
                </a:lnTo>
                <a:lnTo>
                  <a:pt x="269" y="217"/>
                </a:lnTo>
                <a:lnTo>
                  <a:pt x="261" y="233"/>
                </a:lnTo>
                <a:lnTo>
                  <a:pt x="219" y="233"/>
                </a:lnTo>
                <a:lnTo>
                  <a:pt x="212" y="233"/>
                </a:lnTo>
                <a:lnTo>
                  <a:pt x="182" y="243"/>
                </a:lnTo>
                <a:lnTo>
                  <a:pt x="156" y="286"/>
                </a:lnTo>
                <a:lnTo>
                  <a:pt x="106" y="312"/>
                </a:lnTo>
                <a:lnTo>
                  <a:pt x="87" y="301"/>
                </a:lnTo>
                <a:lnTo>
                  <a:pt x="57" y="286"/>
                </a:lnTo>
                <a:lnTo>
                  <a:pt x="46" y="259"/>
                </a:lnTo>
                <a:lnTo>
                  <a:pt x="8" y="259"/>
                </a:lnTo>
                <a:lnTo>
                  <a:pt x="19" y="164"/>
                </a:lnTo>
                <a:lnTo>
                  <a:pt x="8" y="111"/>
                </a:lnTo>
                <a:lnTo>
                  <a:pt x="0" y="69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95" name="Freeform 123" descr="20%"/>
          <p:cNvSpPr>
            <a:spLocks/>
          </p:cNvSpPr>
          <p:nvPr/>
        </p:nvSpPr>
        <p:spPr bwMode="auto">
          <a:xfrm>
            <a:off x="7286625" y="3678238"/>
            <a:ext cx="438150" cy="50641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27" y="33"/>
              </a:cxn>
              <a:cxn ang="0">
                <a:pos x="27" y="16"/>
              </a:cxn>
              <a:cxn ang="0">
                <a:pos x="58" y="0"/>
              </a:cxn>
              <a:cxn ang="0">
                <a:pos x="77" y="16"/>
              </a:cxn>
              <a:cxn ang="0">
                <a:pos x="127" y="16"/>
              </a:cxn>
              <a:cxn ang="0">
                <a:pos x="135" y="44"/>
              </a:cxn>
              <a:cxn ang="0">
                <a:pos x="205" y="60"/>
              </a:cxn>
              <a:cxn ang="0">
                <a:pos x="197" y="97"/>
              </a:cxn>
              <a:cxn ang="0">
                <a:pos x="236" y="97"/>
              </a:cxn>
              <a:cxn ang="0">
                <a:pos x="247" y="97"/>
              </a:cxn>
              <a:cxn ang="0">
                <a:pos x="255" y="195"/>
              </a:cxn>
              <a:cxn ang="0">
                <a:pos x="275" y="221"/>
              </a:cxn>
              <a:cxn ang="0">
                <a:pos x="267" y="237"/>
              </a:cxn>
              <a:cxn ang="0">
                <a:pos x="224" y="237"/>
              </a:cxn>
              <a:cxn ang="0">
                <a:pos x="217" y="237"/>
              </a:cxn>
              <a:cxn ang="0">
                <a:pos x="186" y="248"/>
              </a:cxn>
              <a:cxn ang="0">
                <a:pos x="159" y="291"/>
              </a:cxn>
              <a:cxn ang="0">
                <a:pos x="108" y="318"/>
              </a:cxn>
              <a:cxn ang="0">
                <a:pos x="89" y="307"/>
              </a:cxn>
              <a:cxn ang="0">
                <a:pos x="58" y="291"/>
              </a:cxn>
              <a:cxn ang="0">
                <a:pos x="47" y="264"/>
              </a:cxn>
              <a:cxn ang="0">
                <a:pos x="8" y="264"/>
              </a:cxn>
              <a:cxn ang="0">
                <a:pos x="19" y="167"/>
              </a:cxn>
              <a:cxn ang="0">
                <a:pos x="8" y="113"/>
              </a:cxn>
              <a:cxn ang="0">
                <a:pos x="0" y="70"/>
              </a:cxn>
            </a:cxnLst>
            <a:rect l="0" t="0" r="r" b="b"/>
            <a:pathLst>
              <a:path w="276" h="319">
                <a:moveTo>
                  <a:pt x="0" y="70"/>
                </a:moveTo>
                <a:lnTo>
                  <a:pt x="27" y="33"/>
                </a:lnTo>
                <a:lnTo>
                  <a:pt x="27" y="16"/>
                </a:lnTo>
                <a:lnTo>
                  <a:pt x="58" y="0"/>
                </a:lnTo>
                <a:lnTo>
                  <a:pt x="77" y="16"/>
                </a:lnTo>
                <a:lnTo>
                  <a:pt x="127" y="16"/>
                </a:lnTo>
                <a:lnTo>
                  <a:pt x="135" y="44"/>
                </a:lnTo>
                <a:lnTo>
                  <a:pt x="205" y="60"/>
                </a:lnTo>
                <a:lnTo>
                  <a:pt x="197" y="97"/>
                </a:lnTo>
                <a:lnTo>
                  <a:pt x="236" y="97"/>
                </a:lnTo>
                <a:lnTo>
                  <a:pt x="247" y="97"/>
                </a:lnTo>
                <a:lnTo>
                  <a:pt x="255" y="195"/>
                </a:lnTo>
                <a:lnTo>
                  <a:pt x="275" y="221"/>
                </a:lnTo>
                <a:lnTo>
                  <a:pt x="267" y="237"/>
                </a:lnTo>
                <a:lnTo>
                  <a:pt x="224" y="237"/>
                </a:lnTo>
                <a:lnTo>
                  <a:pt x="217" y="237"/>
                </a:lnTo>
                <a:lnTo>
                  <a:pt x="186" y="248"/>
                </a:lnTo>
                <a:lnTo>
                  <a:pt x="159" y="291"/>
                </a:lnTo>
                <a:lnTo>
                  <a:pt x="108" y="318"/>
                </a:lnTo>
                <a:lnTo>
                  <a:pt x="89" y="307"/>
                </a:lnTo>
                <a:lnTo>
                  <a:pt x="58" y="291"/>
                </a:lnTo>
                <a:lnTo>
                  <a:pt x="47" y="264"/>
                </a:lnTo>
                <a:lnTo>
                  <a:pt x="8" y="264"/>
                </a:lnTo>
                <a:lnTo>
                  <a:pt x="19" y="167"/>
                </a:lnTo>
                <a:lnTo>
                  <a:pt x="8" y="113"/>
                </a:lnTo>
                <a:lnTo>
                  <a:pt x="0" y="70"/>
                </a:lnTo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96" name="Freeform 124"/>
          <p:cNvSpPr>
            <a:spLocks/>
          </p:cNvSpPr>
          <p:nvPr/>
        </p:nvSpPr>
        <p:spPr bwMode="auto">
          <a:xfrm>
            <a:off x="6280150" y="4362450"/>
            <a:ext cx="555625" cy="539750"/>
          </a:xfrm>
          <a:custGeom>
            <a:avLst/>
            <a:gdLst/>
            <a:ahLst/>
            <a:cxnLst>
              <a:cxn ang="0">
                <a:pos x="349" y="106"/>
              </a:cxn>
              <a:cxn ang="0">
                <a:pos x="330" y="133"/>
              </a:cxn>
              <a:cxn ang="0">
                <a:pos x="300" y="159"/>
              </a:cxn>
              <a:cxn ang="0">
                <a:pos x="293" y="175"/>
              </a:cxn>
              <a:cxn ang="0">
                <a:pos x="273" y="191"/>
              </a:cxn>
              <a:cxn ang="0">
                <a:pos x="232" y="244"/>
              </a:cxn>
              <a:cxn ang="0">
                <a:pos x="204" y="228"/>
              </a:cxn>
              <a:cxn ang="0">
                <a:pos x="175" y="297"/>
              </a:cxn>
              <a:cxn ang="0">
                <a:pos x="155" y="323"/>
              </a:cxn>
              <a:cxn ang="0">
                <a:pos x="155" y="312"/>
              </a:cxn>
              <a:cxn ang="0">
                <a:pos x="145" y="339"/>
              </a:cxn>
              <a:cxn ang="0">
                <a:pos x="98" y="297"/>
              </a:cxn>
              <a:cxn ang="0">
                <a:pos x="87" y="269"/>
              </a:cxn>
              <a:cxn ang="0">
                <a:pos x="76" y="269"/>
              </a:cxn>
              <a:cxn ang="0">
                <a:pos x="76" y="244"/>
              </a:cxn>
              <a:cxn ang="0">
                <a:pos x="19" y="191"/>
              </a:cxn>
              <a:cxn ang="0">
                <a:pos x="0" y="95"/>
              </a:cxn>
              <a:cxn ang="0">
                <a:pos x="37" y="69"/>
              </a:cxn>
              <a:cxn ang="0">
                <a:pos x="87" y="80"/>
              </a:cxn>
              <a:cxn ang="0">
                <a:pos x="106" y="53"/>
              </a:cxn>
              <a:cxn ang="0">
                <a:pos x="117" y="27"/>
              </a:cxn>
              <a:cxn ang="0">
                <a:pos x="125" y="27"/>
              </a:cxn>
              <a:cxn ang="0">
                <a:pos x="145" y="0"/>
              </a:cxn>
              <a:cxn ang="0">
                <a:pos x="175" y="27"/>
              </a:cxn>
              <a:cxn ang="0">
                <a:pos x="204" y="27"/>
              </a:cxn>
              <a:cxn ang="0">
                <a:pos x="212" y="37"/>
              </a:cxn>
              <a:cxn ang="0">
                <a:pos x="232" y="27"/>
              </a:cxn>
              <a:cxn ang="0">
                <a:pos x="262" y="69"/>
              </a:cxn>
              <a:cxn ang="0">
                <a:pos x="293" y="95"/>
              </a:cxn>
              <a:cxn ang="0">
                <a:pos x="330" y="95"/>
              </a:cxn>
              <a:cxn ang="0">
                <a:pos x="349" y="106"/>
              </a:cxn>
            </a:cxnLst>
            <a:rect l="0" t="0" r="r" b="b"/>
            <a:pathLst>
              <a:path w="350" h="340">
                <a:moveTo>
                  <a:pt x="349" y="106"/>
                </a:moveTo>
                <a:lnTo>
                  <a:pt x="330" y="133"/>
                </a:lnTo>
                <a:lnTo>
                  <a:pt x="300" y="159"/>
                </a:lnTo>
                <a:lnTo>
                  <a:pt x="293" y="175"/>
                </a:lnTo>
                <a:lnTo>
                  <a:pt x="273" y="191"/>
                </a:lnTo>
                <a:lnTo>
                  <a:pt x="232" y="244"/>
                </a:lnTo>
                <a:lnTo>
                  <a:pt x="204" y="228"/>
                </a:lnTo>
                <a:lnTo>
                  <a:pt x="175" y="297"/>
                </a:lnTo>
                <a:lnTo>
                  <a:pt x="155" y="323"/>
                </a:lnTo>
                <a:lnTo>
                  <a:pt x="155" y="312"/>
                </a:lnTo>
                <a:lnTo>
                  <a:pt x="145" y="339"/>
                </a:lnTo>
                <a:lnTo>
                  <a:pt x="98" y="297"/>
                </a:lnTo>
                <a:lnTo>
                  <a:pt x="87" y="269"/>
                </a:lnTo>
                <a:lnTo>
                  <a:pt x="76" y="269"/>
                </a:lnTo>
                <a:lnTo>
                  <a:pt x="76" y="244"/>
                </a:lnTo>
                <a:lnTo>
                  <a:pt x="19" y="191"/>
                </a:lnTo>
                <a:lnTo>
                  <a:pt x="0" y="95"/>
                </a:lnTo>
                <a:lnTo>
                  <a:pt x="37" y="69"/>
                </a:lnTo>
                <a:lnTo>
                  <a:pt x="87" y="80"/>
                </a:lnTo>
                <a:lnTo>
                  <a:pt x="106" y="53"/>
                </a:lnTo>
                <a:lnTo>
                  <a:pt x="117" y="27"/>
                </a:lnTo>
                <a:lnTo>
                  <a:pt x="125" y="27"/>
                </a:lnTo>
                <a:lnTo>
                  <a:pt x="145" y="0"/>
                </a:lnTo>
                <a:lnTo>
                  <a:pt x="175" y="27"/>
                </a:lnTo>
                <a:lnTo>
                  <a:pt x="204" y="27"/>
                </a:lnTo>
                <a:lnTo>
                  <a:pt x="212" y="37"/>
                </a:lnTo>
                <a:lnTo>
                  <a:pt x="232" y="27"/>
                </a:lnTo>
                <a:lnTo>
                  <a:pt x="262" y="69"/>
                </a:lnTo>
                <a:lnTo>
                  <a:pt x="293" y="95"/>
                </a:lnTo>
                <a:lnTo>
                  <a:pt x="330" y="95"/>
                </a:lnTo>
                <a:lnTo>
                  <a:pt x="349" y="106"/>
                </a:lnTo>
              </a:path>
            </a:pathLst>
          </a:custGeom>
          <a:solidFill>
            <a:srgbClr val="FFFFFF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97" name="Freeform 125" descr="Small grid"/>
          <p:cNvSpPr>
            <a:spLocks/>
          </p:cNvSpPr>
          <p:nvPr/>
        </p:nvSpPr>
        <p:spPr bwMode="auto">
          <a:xfrm>
            <a:off x="6280150" y="4362450"/>
            <a:ext cx="565150" cy="549275"/>
          </a:xfrm>
          <a:custGeom>
            <a:avLst/>
            <a:gdLst/>
            <a:ahLst/>
            <a:cxnLst>
              <a:cxn ang="0">
                <a:pos x="355" y="108"/>
              </a:cxn>
              <a:cxn ang="0">
                <a:pos x="336" y="135"/>
              </a:cxn>
              <a:cxn ang="0">
                <a:pos x="305" y="162"/>
              </a:cxn>
              <a:cxn ang="0">
                <a:pos x="298" y="178"/>
              </a:cxn>
              <a:cxn ang="0">
                <a:pos x="278" y="194"/>
              </a:cxn>
              <a:cxn ang="0">
                <a:pos x="236" y="248"/>
              </a:cxn>
              <a:cxn ang="0">
                <a:pos x="208" y="232"/>
              </a:cxn>
              <a:cxn ang="0">
                <a:pos x="178" y="302"/>
              </a:cxn>
              <a:cxn ang="0">
                <a:pos x="158" y="329"/>
              </a:cxn>
              <a:cxn ang="0">
                <a:pos x="158" y="318"/>
              </a:cxn>
              <a:cxn ang="0">
                <a:pos x="147" y="345"/>
              </a:cxn>
              <a:cxn ang="0">
                <a:pos x="100" y="302"/>
              </a:cxn>
              <a:cxn ang="0">
                <a:pos x="89" y="274"/>
              </a:cxn>
              <a:cxn ang="0">
                <a:pos x="77" y="274"/>
              </a:cxn>
              <a:cxn ang="0">
                <a:pos x="77" y="248"/>
              </a:cxn>
              <a:cxn ang="0">
                <a:pos x="19" y="194"/>
              </a:cxn>
              <a:cxn ang="0">
                <a:pos x="0" y="97"/>
              </a:cxn>
              <a:cxn ang="0">
                <a:pos x="38" y="70"/>
              </a:cxn>
              <a:cxn ang="0">
                <a:pos x="89" y="81"/>
              </a:cxn>
              <a:cxn ang="0">
                <a:pos x="108" y="54"/>
              </a:cxn>
              <a:cxn ang="0">
                <a:pos x="119" y="27"/>
              </a:cxn>
              <a:cxn ang="0">
                <a:pos x="127" y="27"/>
              </a:cxn>
              <a:cxn ang="0">
                <a:pos x="147" y="0"/>
              </a:cxn>
              <a:cxn ang="0">
                <a:pos x="178" y="27"/>
              </a:cxn>
              <a:cxn ang="0">
                <a:pos x="208" y="27"/>
              </a:cxn>
              <a:cxn ang="0">
                <a:pos x="216" y="38"/>
              </a:cxn>
              <a:cxn ang="0">
                <a:pos x="236" y="27"/>
              </a:cxn>
              <a:cxn ang="0">
                <a:pos x="266" y="70"/>
              </a:cxn>
              <a:cxn ang="0">
                <a:pos x="298" y="97"/>
              </a:cxn>
              <a:cxn ang="0">
                <a:pos x="336" y="97"/>
              </a:cxn>
              <a:cxn ang="0">
                <a:pos x="355" y="108"/>
              </a:cxn>
            </a:cxnLst>
            <a:rect l="0" t="0" r="r" b="b"/>
            <a:pathLst>
              <a:path w="356" h="346">
                <a:moveTo>
                  <a:pt x="355" y="108"/>
                </a:moveTo>
                <a:lnTo>
                  <a:pt x="336" y="135"/>
                </a:lnTo>
                <a:lnTo>
                  <a:pt x="305" y="162"/>
                </a:lnTo>
                <a:lnTo>
                  <a:pt x="298" y="178"/>
                </a:lnTo>
                <a:lnTo>
                  <a:pt x="278" y="194"/>
                </a:lnTo>
                <a:lnTo>
                  <a:pt x="236" y="248"/>
                </a:lnTo>
                <a:lnTo>
                  <a:pt x="208" y="232"/>
                </a:lnTo>
                <a:lnTo>
                  <a:pt x="178" y="302"/>
                </a:lnTo>
                <a:lnTo>
                  <a:pt x="158" y="329"/>
                </a:lnTo>
                <a:lnTo>
                  <a:pt x="158" y="318"/>
                </a:lnTo>
                <a:lnTo>
                  <a:pt x="147" y="345"/>
                </a:lnTo>
                <a:lnTo>
                  <a:pt x="100" y="302"/>
                </a:lnTo>
                <a:lnTo>
                  <a:pt x="89" y="274"/>
                </a:lnTo>
                <a:lnTo>
                  <a:pt x="77" y="274"/>
                </a:lnTo>
                <a:lnTo>
                  <a:pt x="77" y="248"/>
                </a:lnTo>
                <a:lnTo>
                  <a:pt x="19" y="194"/>
                </a:lnTo>
                <a:lnTo>
                  <a:pt x="0" y="97"/>
                </a:lnTo>
                <a:lnTo>
                  <a:pt x="38" y="70"/>
                </a:lnTo>
                <a:lnTo>
                  <a:pt x="89" y="81"/>
                </a:lnTo>
                <a:lnTo>
                  <a:pt x="108" y="54"/>
                </a:lnTo>
                <a:lnTo>
                  <a:pt x="119" y="27"/>
                </a:lnTo>
                <a:lnTo>
                  <a:pt x="127" y="27"/>
                </a:lnTo>
                <a:lnTo>
                  <a:pt x="147" y="0"/>
                </a:lnTo>
                <a:lnTo>
                  <a:pt x="178" y="27"/>
                </a:lnTo>
                <a:lnTo>
                  <a:pt x="208" y="27"/>
                </a:lnTo>
                <a:lnTo>
                  <a:pt x="216" y="38"/>
                </a:lnTo>
                <a:lnTo>
                  <a:pt x="236" y="27"/>
                </a:lnTo>
                <a:lnTo>
                  <a:pt x="266" y="70"/>
                </a:lnTo>
                <a:lnTo>
                  <a:pt x="298" y="97"/>
                </a:lnTo>
                <a:lnTo>
                  <a:pt x="336" y="97"/>
                </a:lnTo>
                <a:lnTo>
                  <a:pt x="355" y="108"/>
                </a:lnTo>
              </a:path>
            </a:pathLst>
          </a:custGeom>
          <a:pattFill prst="smGrid">
            <a:fgClr>
              <a:schemeClr val="bg2"/>
            </a:fgClr>
            <a:bgClr>
              <a:schemeClr val="bg1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98" name="Freeform 126"/>
          <p:cNvSpPr>
            <a:spLocks/>
          </p:cNvSpPr>
          <p:nvPr/>
        </p:nvSpPr>
        <p:spPr bwMode="auto">
          <a:xfrm>
            <a:off x="4394200" y="3378200"/>
            <a:ext cx="446088" cy="446088"/>
          </a:xfrm>
          <a:custGeom>
            <a:avLst/>
            <a:gdLst/>
            <a:ahLst/>
            <a:cxnLst>
              <a:cxn ang="0">
                <a:pos x="193" y="243"/>
              </a:cxn>
              <a:cxn ang="0">
                <a:pos x="174" y="227"/>
              </a:cxn>
              <a:cxn ang="0">
                <a:pos x="156" y="269"/>
              </a:cxn>
              <a:cxn ang="0">
                <a:pos x="156" y="280"/>
              </a:cxn>
              <a:cxn ang="0">
                <a:pos x="0" y="254"/>
              </a:cxn>
              <a:cxn ang="0">
                <a:pos x="19" y="174"/>
              </a:cxn>
              <a:cxn ang="0">
                <a:pos x="49" y="148"/>
              </a:cxn>
              <a:cxn ang="0">
                <a:pos x="69" y="90"/>
              </a:cxn>
              <a:cxn ang="0">
                <a:pos x="99" y="64"/>
              </a:cxn>
              <a:cxn ang="0">
                <a:pos x="136" y="0"/>
              </a:cxn>
              <a:cxn ang="0">
                <a:pos x="174" y="36"/>
              </a:cxn>
              <a:cxn ang="0">
                <a:pos x="193" y="36"/>
              </a:cxn>
              <a:cxn ang="0">
                <a:pos x="193" y="79"/>
              </a:cxn>
              <a:cxn ang="0">
                <a:pos x="216" y="90"/>
              </a:cxn>
              <a:cxn ang="0">
                <a:pos x="185" y="106"/>
              </a:cxn>
              <a:cxn ang="0">
                <a:pos x="205" y="121"/>
              </a:cxn>
              <a:cxn ang="0">
                <a:pos x="174" y="174"/>
              </a:cxn>
              <a:cxn ang="0">
                <a:pos x="193" y="174"/>
              </a:cxn>
              <a:cxn ang="0">
                <a:pos x="216" y="184"/>
              </a:cxn>
              <a:cxn ang="0">
                <a:pos x="235" y="148"/>
              </a:cxn>
              <a:cxn ang="0">
                <a:pos x="243" y="159"/>
              </a:cxn>
              <a:cxn ang="0">
                <a:pos x="261" y="174"/>
              </a:cxn>
              <a:cxn ang="0">
                <a:pos x="280" y="243"/>
              </a:cxn>
              <a:cxn ang="0">
                <a:pos x="254" y="227"/>
              </a:cxn>
              <a:cxn ang="0">
                <a:pos x="243" y="254"/>
              </a:cxn>
              <a:cxn ang="0">
                <a:pos x="205" y="243"/>
              </a:cxn>
              <a:cxn ang="0">
                <a:pos x="193" y="243"/>
              </a:cxn>
            </a:cxnLst>
            <a:rect l="0" t="0" r="r" b="b"/>
            <a:pathLst>
              <a:path w="281" h="281">
                <a:moveTo>
                  <a:pt x="193" y="243"/>
                </a:moveTo>
                <a:lnTo>
                  <a:pt x="174" y="227"/>
                </a:lnTo>
                <a:lnTo>
                  <a:pt x="156" y="269"/>
                </a:lnTo>
                <a:lnTo>
                  <a:pt x="156" y="280"/>
                </a:lnTo>
                <a:lnTo>
                  <a:pt x="0" y="254"/>
                </a:lnTo>
                <a:lnTo>
                  <a:pt x="19" y="174"/>
                </a:lnTo>
                <a:lnTo>
                  <a:pt x="49" y="148"/>
                </a:lnTo>
                <a:lnTo>
                  <a:pt x="69" y="90"/>
                </a:lnTo>
                <a:lnTo>
                  <a:pt x="99" y="64"/>
                </a:lnTo>
                <a:lnTo>
                  <a:pt x="136" y="0"/>
                </a:lnTo>
                <a:lnTo>
                  <a:pt x="174" y="36"/>
                </a:lnTo>
                <a:lnTo>
                  <a:pt x="193" y="36"/>
                </a:lnTo>
                <a:lnTo>
                  <a:pt x="193" y="79"/>
                </a:lnTo>
                <a:lnTo>
                  <a:pt x="216" y="90"/>
                </a:lnTo>
                <a:lnTo>
                  <a:pt x="185" y="106"/>
                </a:lnTo>
                <a:lnTo>
                  <a:pt x="205" y="121"/>
                </a:lnTo>
                <a:lnTo>
                  <a:pt x="174" y="174"/>
                </a:lnTo>
                <a:lnTo>
                  <a:pt x="193" y="174"/>
                </a:lnTo>
                <a:lnTo>
                  <a:pt x="216" y="184"/>
                </a:lnTo>
                <a:lnTo>
                  <a:pt x="235" y="148"/>
                </a:lnTo>
                <a:lnTo>
                  <a:pt x="243" y="159"/>
                </a:lnTo>
                <a:lnTo>
                  <a:pt x="261" y="174"/>
                </a:lnTo>
                <a:lnTo>
                  <a:pt x="280" y="243"/>
                </a:lnTo>
                <a:lnTo>
                  <a:pt x="254" y="227"/>
                </a:lnTo>
                <a:lnTo>
                  <a:pt x="243" y="254"/>
                </a:lnTo>
                <a:lnTo>
                  <a:pt x="205" y="243"/>
                </a:lnTo>
                <a:lnTo>
                  <a:pt x="193" y="243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99" name="Freeform 127"/>
          <p:cNvSpPr>
            <a:spLocks/>
          </p:cNvSpPr>
          <p:nvPr/>
        </p:nvSpPr>
        <p:spPr bwMode="auto">
          <a:xfrm>
            <a:off x="4394200" y="3378200"/>
            <a:ext cx="455613" cy="455613"/>
          </a:xfrm>
          <a:custGeom>
            <a:avLst/>
            <a:gdLst/>
            <a:ahLst/>
            <a:cxnLst>
              <a:cxn ang="0">
                <a:pos x="197" y="248"/>
              </a:cxn>
              <a:cxn ang="0">
                <a:pos x="178" y="232"/>
              </a:cxn>
              <a:cxn ang="0">
                <a:pos x="159" y="275"/>
              </a:cxn>
              <a:cxn ang="0">
                <a:pos x="159" y="286"/>
              </a:cxn>
              <a:cxn ang="0">
                <a:pos x="0" y="259"/>
              </a:cxn>
              <a:cxn ang="0">
                <a:pos x="19" y="178"/>
              </a:cxn>
              <a:cxn ang="0">
                <a:pos x="50" y="151"/>
              </a:cxn>
              <a:cxn ang="0">
                <a:pos x="70" y="92"/>
              </a:cxn>
              <a:cxn ang="0">
                <a:pos x="101" y="65"/>
              </a:cxn>
              <a:cxn ang="0">
                <a:pos x="139" y="0"/>
              </a:cxn>
              <a:cxn ang="0">
                <a:pos x="178" y="37"/>
              </a:cxn>
              <a:cxn ang="0">
                <a:pos x="197" y="37"/>
              </a:cxn>
              <a:cxn ang="0">
                <a:pos x="197" y="81"/>
              </a:cxn>
              <a:cxn ang="0">
                <a:pos x="221" y="92"/>
              </a:cxn>
              <a:cxn ang="0">
                <a:pos x="189" y="108"/>
              </a:cxn>
              <a:cxn ang="0">
                <a:pos x="209" y="124"/>
              </a:cxn>
              <a:cxn ang="0">
                <a:pos x="178" y="178"/>
              </a:cxn>
              <a:cxn ang="0">
                <a:pos x="197" y="178"/>
              </a:cxn>
              <a:cxn ang="0">
                <a:pos x="221" y="188"/>
              </a:cxn>
              <a:cxn ang="0">
                <a:pos x="240" y="151"/>
              </a:cxn>
              <a:cxn ang="0">
                <a:pos x="248" y="162"/>
              </a:cxn>
              <a:cxn ang="0">
                <a:pos x="267" y="178"/>
              </a:cxn>
              <a:cxn ang="0">
                <a:pos x="286" y="248"/>
              </a:cxn>
              <a:cxn ang="0">
                <a:pos x="259" y="232"/>
              </a:cxn>
              <a:cxn ang="0">
                <a:pos x="248" y="259"/>
              </a:cxn>
              <a:cxn ang="0">
                <a:pos x="209" y="248"/>
              </a:cxn>
              <a:cxn ang="0">
                <a:pos x="197" y="248"/>
              </a:cxn>
            </a:cxnLst>
            <a:rect l="0" t="0" r="r" b="b"/>
            <a:pathLst>
              <a:path w="287" h="287">
                <a:moveTo>
                  <a:pt x="197" y="248"/>
                </a:moveTo>
                <a:lnTo>
                  <a:pt x="178" y="232"/>
                </a:lnTo>
                <a:lnTo>
                  <a:pt x="159" y="275"/>
                </a:lnTo>
                <a:lnTo>
                  <a:pt x="159" y="286"/>
                </a:lnTo>
                <a:lnTo>
                  <a:pt x="0" y="259"/>
                </a:lnTo>
                <a:lnTo>
                  <a:pt x="19" y="178"/>
                </a:lnTo>
                <a:lnTo>
                  <a:pt x="50" y="151"/>
                </a:lnTo>
                <a:lnTo>
                  <a:pt x="70" y="92"/>
                </a:lnTo>
                <a:lnTo>
                  <a:pt x="101" y="65"/>
                </a:lnTo>
                <a:lnTo>
                  <a:pt x="139" y="0"/>
                </a:lnTo>
                <a:lnTo>
                  <a:pt x="178" y="37"/>
                </a:lnTo>
                <a:lnTo>
                  <a:pt x="197" y="37"/>
                </a:lnTo>
                <a:lnTo>
                  <a:pt x="197" y="81"/>
                </a:lnTo>
                <a:lnTo>
                  <a:pt x="221" y="92"/>
                </a:lnTo>
                <a:lnTo>
                  <a:pt x="189" y="108"/>
                </a:lnTo>
                <a:lnTo>
                  <a:pt x="209" y="124"/>
                </a:lnTo>
                <a:lnTo>
                  <a:pt x="178" y="178"/>
                </a:lnTo>
                <a:lnTo>
                  <a:pt x="197" y="178"/>
                </a:lnTo>
                <a:lnTo>
                  <a:pt x="221" y="188"/>
                </a:lnTo>
                <a:lnTo>
                  <a:pt x="240" y="151"/>
                </a:lnTo>
                <a:lnTo>
                  <a:pt x="248" y="162"/>
                </a:lnTo>
                <a:lnTo>
                  <a:pt x="267" y="178"/>
                </a:lnTo>
                <a:lnTo>
                  <a:pt x="286" y="248"/>
                </a:lnTo>
                <a:lnTo>
                  <a:pt x="259" y="232"/>
                </a:lnTo>
                <a:lnTo>
                  <a:pt x="248" y="259"/>
                </a:lnTo>
                <a:lnTo>
                  <a:pt x="209" y="248"/>
                </a:lnTo>
                <a:lnTo>
                  <a:pt x="197" y="248"/>
                </a:lnTo>
              </a:path>
            </a:pathLst>
          </a:custGeom>
          <a:solidFill>
            <a:srgbClr val="C0C0C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00" name="Freeform 128"/>
          <p:cNvSpPr>
            <a:spLocks/>
          </p:cNvSpPr>
          <p:nvPr/>
        </p:nvSpPr>
        <p:spPr bwMode="auto">
          <a:xfrm>
            <a:off x="6015038" y="3968750"/>
            <a:ext cx="508000" cy="555625"/>
          </a:xfrm>
          <a:custGeom>
            <a:avLst/>
            <a:gdLst/>
            <a:ahLst/>
            <a:cxnLst>
              <a:cxn ang="0">
                <a:pos x="262" y="105"/>
              </a:cxn>
              <a:cxn ang="0">
                <a:pos x="251" y="148"/>
              </a:cxn>
              <a:cxn ang="0">
                <a:pos x="281" y="191"/>
              </a:cxn>
              <a:cxn ang="0">
                <a:pos x="300" y="191"/>
              </a:cxn>
              <a:cxn ang="0">
                <a:pos x="319" y="202"/>
              </a:cxn>
              <a:cxn ang="0">
                <a:pos x="300" y="228"/>
              </a:cxn>
              <a:cxn ang="0">
                <a:pos x="308" y="243"/>
              </a:cxn>
              <a:cxn ang="0">
                <a:pos x="289" y="270"/>
              </a:cxn>
              <a:cxn ang="0">
                <a:pos x="281" y="270"/>
              </a:cxn>
              <a:cxn ang="0">
                <a:pos x="270" y="297"/>
              </a:cxn>
              <a:cxn ang="0">
                <a:pos x="251" y="323"/>
              </a:cxn>
              <a:cxn ang="0">
                <a:pos x="201" y="313"/>
              </a:cxn>
              <a:cxn ang="0">
                <a:pos x="164" y="339"/>
              </a:cxn>
              <a:cxn ang="0">
                <a:pos x="144" y="323"/>
              </a:cxn>
              <a:cxn ang="0">
                <a:pos x="133" y="339"/>
              </a:cxn>
              <a:cxn ang="0">
                <a:pos x="133" y="323"/>
              </a:cxn>
              <a:cxn ang="0">
                <a:pos x="114" y="349"/>
              </a:cxn>
              <a:cxn ang="0">
                <a:pos x="87" y="323"/>
              </a:cxn>
              <a:cxn ang="0">
                <a:pos x="76" y="349"/>
              </a:cxn>
              <a:cxn ang="0">
                <a:pos x="65" y="339"/>
              </a:cxn>
              <a:cxn ang="0">
                <a:pos x="65" y="323"/>
              </a:cxn>
              <a:cxn ang="0">
                <a:pos x="38" y="349"/>
              </a:cxn>
              <a:cxn ang="0">
                <a:pos x="0" y="349"/>
              </a:cxn>
              <a:cxn ang="0">
                <a:pos x="0" y="339"/>
              </a:cxn>
              <a:cxn ang="0">
                <a:pos x="0" y="313"/>
              </a:cxn>
              <a:cxn ang="0">
                <a:pos x="27" y="297"/>
              </a:cxn>
              <a:cxn ang="0">
                <a:pos x="8" y="270"/>
              </a:cxn>
              <a:cxn ang="0">
                <a:pos x="27" y="270"/>
              </a:cxn>
              <a:cxn ang="0">
                <a:pos x="20" y="243"/>
              </a:cxn>
              <a:cxn ang="0">
                <a:pos x="46" y="217"/>
              </a:cxn>
              <a:cxn ang="0">
                <a:pos x="46" y="158"/>
              </a:cxn>
              <a:cxn ang="0">
                <a:pos x="38" y="133"/>
              </a:cxn>
              <a:cxn ang="0">
                <a:pos x="57" y="133"/>
              </a:cxn>
              <a:cxn ang="0">
                <a:pos x="46" y="122"/>
              </a:cxn>
              <a:cxn ang="0">
                <a:pos x="65" y="80"/>
              </a:cxn>
              <a:cxn ang="0">
                <a:pos x="65" y="95"/>
              </a:cxn>
              <a:cxn ang="0">
                <a:pos x="87" y="80"/>
              </a:cxn>
              <a:cxn ang="0">
                <a:pos x="87" y="37"/>
              </a:cxn>
              <a:cxn ang="0">
                <a:pos x="114" y="27"/>
              </a:cxn>
              <a:cxn ang="0">
                <a:pos x="133" y="27"/>
              </a:cxn>
              <a:cxn ang="0">
                <a:pos x="144" y="11"/>
              </a:cxn>
              <a:cxn ang="0">
                <a:pos x="144" y="0"/>
              </a:cxn>
              <a:cxn ang="0">
                <a:pos x="164" y="27"/>
              </a:cxn>
              <a:cxn ang="0">
                <a:pos x="183" y="37"/>
              </a:cxn>
              <a:cxn ang="0">
                <a:pos x="194" y="37"/>
              </a:cxn>
              <a:cxn ang="0">
                <a:pos x="194" y="53"/>
              </a:cxn>
              <a:cxn ang="0">
                <a:pos x="232" y="64"/>
              </a:cxn>
              <a:cxn ang="0">
                <a:pos x="262" y="64"/>
              </a:cxn>
              <a:cxn ang="0">
                <a:pos x="262" y="105"/>
              </a:cxn>
            </a:cxnLst>
            <a:rect l="0" t="0" r="r" b="b"/>
            <a:pathLst>
              <a:path w="320" h="350">
                <a:moveTo>
                  <a:pt x="262" y="105"/>
                </a:moveTo>
                <a:lnTo>
                  <a:pt x="251" y="148"/>
                </a:lnTo>
                <a:lnTo>
                  <a:pt x="281" y="191"/>
                </a:lnTo>
                <a:lnTo>
                  <a:pt x="300" y="191"/>
                </a:lnTo>
                <a:lnTo>
                  <a:pt x="319" y="202"/>
                </a:lnTo>
                <a:lnTo>
                  <a:pt x="300" y="228"/>
                </a:lnTo>
                <a:lnTo>
                  <a:pt x="308" y="243"/>
                </a:lnTo>
                <a:lnTo>
                  <a:pt x="289" y="270"/>
                </a:lnTo>
                <a:lnTo>
                  <a:pt x="281" y="270"/>
                </a:lnTo>
                <a:lnTo>
                  <a:pt x="270" y="297"/>
                </a:lnTo>
                <a:lnTo>
                  <a:pt x="251" y="323"/>
                </a:lnTo>
                <a:lnTo>
                  <a:pt x="201" y="313"/>
                </a:lnTo>
                <a:lnTo>
                  <a:pt x="164" y="339"/>
                </a:lnTo>
                <a:lnTo>
                  <a:pt x="144" y="323"/>
                </a:lnTo>
                <a:lnTo>
                  <a:pt x="133" y="339"/>
                </a:lnTo>
                <a:lnTo>
                  <a:pt x="133" y="323"/>
                </a:lnTo>
                <a:lnTo>
                  <a:pt x="114" y="349"/>
                </a:lnTo>
                <a:lnTo>
                  <a:pt x="87" y="323"/>
                </a:lnTo>
                <a:lnTo>
                  <a:pt x="76" y="349"/>
                </a:lnTo>
                <a:lnTo>
                  <a:pt x="65" y="339"/>
                </a:lnTo>
                <a:lnTo>
                  <a:pt x="65" y="323"/>
                </a:lnTo>
                <a:lnTo>
                  <a:pt x="38" y="349"/>
                </a:lnTo>
                <a:lnTo>
                  <a:pt x="0" y="349"/>
                </a:lnTo>
                <a:lnTo>
                  <a:pt x="0" y="339"/>
                </a:lnTo>
                <a:lnTo>
                  <a:pt x="0" y="313"/>
                </a:lnTo>
                <a:lnTo>
                  <a:pt x="27" y="297"/>
                </a:lnTo>
                <a:lnTo>
                  <a:pt x="8" y="270"/>
                </a:lnTo>
                <a:lnTo>
                  <a:pt x="27" y="270"/>
                </a:lnTo>
                <a:lnTo>
                  <a:pt x="20" y="243"/>
                </a:lnTo>
                <a:lnTo>
                  <a:pt x="46" y="217"/>
                </a:lnTo>
                <a:lnTo>
                  <a:pt x="46" y="158"/>
                </a:lnTo>
                <a:lnTo>
                  <a:pt x="38" y="133"/>
                </a:lnTo>
                <a:lnTo>
                  <a:pt x="57" y="133"/>
                </a:lnTo>
                <a:lnTo>
                  <a:pt x="46" y="122"/>
                </a:lnTo>
                <a:lnTo>
                  <a:pt x="65" y="80"/>
                </a:lnTo>
                <a:lnTo>
                  <a:pt x="65" y="95"/>
                </a:lnTo>
                <a:lnTo>
                  <a:pt x="87" y="80"/>
                </a:lnTo>
                <a:lnTo>
                  <a:pt x="87" y="37"/>
                </a:lnTo>
                <a:lnTo>
                  <a:pt x="114" y="27"/>
                </a:lnTo>
                <a:lnTo>
                  <a:pt x="133" y="27"/>
                </a:lnTo>
                <a:lnTo>
                  <a:pt x="144" y="11"/>
                </a:lnTo>
                <a:lnTo>
                  <a:pt x="144" y="0"/>
                </a:lnTo>
                <a:lnTo>
                  <a:pt x="164" y="27"/>
                </a:lnTo>
                <a:lnTo>
                  <a:pt x="183" y="37"/>
                </a:lnTo>
                <a:lnTo>
                  <a:pt x="194" y="37"/>
                </a:lnTo>
                <a:lnTo>
                  <a:pt x="194" y="53"/>
                </a:lnTo>
                <a:lnTo>
                  <a:pt x="232" y="64"/>
                </a:lnTo>
                <a:lnTo>
                  <a:pt x="262" y="64"/>
                </a:lnTo>
                <a:lnTo>
                  <a:pt x="262" y="105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01" name="Freeform 129" descr="Small grid"/>
          <p:cNvSpPr>
            <a:spLocks/>
          </p:cNvSpPr>
          <p:nvPr/>
        </p:nvSpPr>
        <p:spPr bwMode="auto">
          <a:xfrm>
            <a:off x="6015038" y="3968750"/>
            <a:ext cx="517525" cy="565150"/>
          </a:xfrm>
          <a:custGeom>
            <a:avLst/>
            <a:gdLst/>
            <a:ahLst/>
            <a:cxnLst>
              <a:cxn ang="0">
                <a:pos x="267" y="107"/>
              </a:cxn>
              <a:cxn ang="0">
                <a:pos x="256" y="151"/>
              </a:cxn>
              <a:cxn ang="0">
                <a:pos x="286" y="194"/>
              </a:cxn>
              <a:cxn ang="0">
                <a:pos x="306" y="194"/>
              </a:cxn>
              <a:cxn ang="0">
                <a:pos x="325" y="205"/>
              </a:cxn>
              <a:cxn ang="0">
                <a:pos x="306" y="232"/>
              </a:cxn>
              <a:cxn ang="0">
                <a:pos x="314" y="247"/>
              </a:cxn>
              <a:cxn ang="0">
                <a:pos x="294" y="275"/>
              </a:cxn>
              <a:cxn ang="0">
                <a:pos x="286" y="275"/>
              </a:cxn>
              <a:cxn ang="0">
                <a:pos x="275" y="302"/>
              </a:cxn>
              <a:cxn ang="0">
                <a:pos x="256" y="329"/>
              </a:cxn>
              <a:cxn ang="0">
                <a:pos x="205" y="318"/>
              </a:cxn>
              <a:cxn ang="0">
                <a:pos x="167" y="345"/>
              </a:cxn>
              <a:cxn ang="0">
                <a:pos x="147" y="329"/>
              </a:cxn>
              <a:cxn ang="0">
                <a:pos x="136" y="345"/>
              </a:cxn>
              <a:cxn ang="0">
                <a:pos x="136" y="329"/>
              </a:cxn>
              <a:cxn ang="0">
                <a:pos x="116" y="355"/>
              </a:cxn>
              <a:cxn ang="0">
                <a:pos x="89" y="329"/>
              </a:cxn>
              <a:cxn ang="0">
                <a:pos x="77" y="355"/>
              </a:cxn>
              <a:cxn ang="0">
                <a:pos x="66" y="345"/>
              </a:cxn>
              <a:cxn ang="0">
                <a:pos x="66" y="329"/>
              </a:cxn>
              <a:cxn ang="0">
                <a:pos x="39" y="355"/>
              </a:cxn>
              <a:cxn ang="0">
                <a:pos x="0" y="355"/>
              </a:cxn>
              <a:cxn ang="0">
                <a:pos x="0" y="345"/>
              </a:cxn>
              <a:cxn ang="0">
                <a:pos x="0" y="318"/>
              </a:cxn>
              <a:cxn ang="0">
                <a:pos x="28" y="302"/>
              </a:cxn>
              <a:cxn ang="0">
                <a:pos x="8" y="275"/>
              </a:cxn>
              <a:cxn ang="0">
                <a:pos x="28" y="275"/>
              </a:cxn>
              <a:cxn ang="0">
                <a:pos x="20" y="247"/>
              </a:cxn>
              <a:cxn ang="0">
                <a:pos x="47" y="221"/>
              </a:cxn>
              <a:cxn ang="0">
                <a:pos x="47" y="161"/>
              </a:cxn>
              <a:cxn ang="0">
                <a:pos x="39" y="135"/>
              </a:cxn>
              <a:cxn ang="0">
                <a:pos x="58" y="135"/>
              </a:cxn>
              <a:cxn ang="0">
                <a:pos x="47" y="124"/>
              </a:cxn>
              <a:cxn ang="0">
                <a:pos x="66" y="81"/>
              </a:cxn>
              <a:cxn ang="0">
                <a:pos x="66" y="97"/>
              </a:cxn>
              <a:cxn ang="0">
                <a:pos x="89" y="81"/>
              </a:cxn>
              <a:cxn ang="0">
                <a:pos x="89" y="38"/>
              </a:cxn>
              <a:cxn ang="0">
                <a:pos x="116" y="27"/>
              </a:cxn>
              <a:cxn ang="0">
                <a:pos x="136" y="27"/>
              </a:cxn>
              <a:cxn ang="0">
                <a:pos x="147" y="11"/>
              </a:cxn>
              <a:cxn ang="0">
                <a:pos x="147" y="0"/>
              </a:cxn>
              <a:cxn ang="0">
                <a:pos x="167" y="27"/>
              </a:cxn>
              <a:cxn ang="0">
                <a:pos x="186" y="38"/>
              </a:cxn>
              <a:cxn ang="0">
                <a:pos x="198" y="38"/>
              </a:cxn>
              <a:cxn ang="0">
                <a:pos x="198" y="54"/>
              </a:cxn>
              <a:cxn ang="0">
                <a:pos x="236" y="65"/>
              </a:cxn>
              <a:cxn ang="0">
                <a:pos x="267" y="65"/>
              </a:cxn>
              <a:cxn ang="0">
                <a:pos x="267" y="107"/>
              </a:cxn>
            </a:cxnLst>
            <a:rect l="0" t="0" r="r" b="b"/>
            <a:pathLst>
              <a:path w="326" h="356">
                <a:moveTo>
                  <a:pt x="267" y="107"/>
                </a:moveTo>
                <a:lnTo>
                  <a:pt x="256" y="151"/>
                </a:lnTo>
                <a:lnTo>
                  <a:pt x="286" y="194"/>
                </a:lnTo>
                <a:lnTo>
                  <a:pt x="306" y="194"/>
                </a:lnTo>
                <a:lnTo>
                  <a:pt x="325" y="205"/>
                </a:lnTo>
                <a:lnTo>
                  <a:pt x="306" y="232"/>
                </a:lnTo>
                <a:lnTo>
                  <a:pt x="314" y="247"/>
                </a:lnTo>
                <a:lnTo>
                  <a:pt x="294" y="275"/>
                </a:lnTo>
                <a:lnTo>
                  <a:pt x="286" y="275"/>
                </a:lnTo>
                <a:lnTo>
                  <a:pt x="275" y="302"/>
                </a:lnTo>
                <a:lnTo>
                  <a:pt x="256" y="329"/>
                </a:lnTo>
                <a:lnTo>
                  <a:pt x="205" y="318"/>
                </a:lnTo>
                <a:lnTo>
                  <a:pt x="167" y="345"/>
                </a:lnTo>
                <a:lnTo>
                  <a:pt x="147" y="329"/>
                </a:lnTo>
                <a:lnTo>
                  <a:pt x="136" y="345"/>
                </a:lnTo>
                <a:lnTo>
                  <a:pt x="136" y="329"/>
                </a:lnTo>
                <a:lnTo>
                  <a:pt x="116" y="355"/>
                </a:lnTo>
                <a:lnTo>
                  <a:pt x="89" y="329"/>
                </a:lnTo>
                <a:lnTo>
                  <a:pt x="77" y="355"/>
                </a:lnTo>
                <a:lnTo>
                  <a:pt x="66" y="345"/>
                </a:lnTo>
                <a:lnTo>
                  <a:pt x="66" y="329"/>
                </a:lnTo>
                <a:lnTo>
                  <a:pt x="39" y="355"/>
                </a:lnTo>
                <a:lnTo>
                  <a:pt x="0" y="355"/>
                </a:lnTo>
                <a:lnTo>
                  <a:pt x="0" y="345"/>
                </a:lnTo>
                <a:lnTo>
                  <a:pt x="0" y="318"/>
                </a:lnTo>
                <a:lnTo>
                  <a:pt x="28" y="302"/>
                </a:lnTo>
                <a:lnTo>
                  <a:pt x="8" y="275"/>
                </a:lnTo>
                <a:lnTo>
                  <a:pt x="28" y="275"/>
                </a:lnTo>
                <a:lnTo>
                  <a:pt x="20" y="247"/>
                </a:lnTo>
                <a:lnTo>
                  <a:pt x="47" y="221"/>
                </a:lnTo>
                <a:lnTo>
                  <a:pt x="47" y="161"/>
                </a:lnTo>
                <a:lnTo>
                  <a:pt x="39" y="135"/>
                </a:lnTo>
                <a:lnTo>
                  <a:pt x="58" y="135"/>
                </a:lnTo>
                <a:lnTo>
                  <a:pt x="47" y="124"/>
                </a:lnTo>
                <a:lnTo>
                  <a:pt x="66" y="81"/>
                </a:lnTo>
                <a:lnTo>
                  <a:pt x="66" y="97"/>
                </a:lnTo>
                <a:lnTo>
                  <a:pt x="89" y="81"/>
                </a:lnTo>
                <a:lnTo>
                  <a:pt x="89" y="38"/>
                </a:lnTo>
                <a:lnTo>
                  <a:pt x="116" y="27"/>
                </a:lnTo>
                <a:lnTo>
                  <a:pt x="136" y="27"/>
                </a:lnTo>
                <a:lnTo>
                  <a:pt x="147" y="11"/>
                </a:lnTo>
                <a:lnTo>
                  <a:pt x="147" y="0"/>
                </a:lnTo>
                <a:lnTo>
                  <a:pt x="167" y="27"/>
                </a:lnTo>
                <a:lnTo>
                  <a:pt x="186" y="38"/>
                </a:lnTo>
                <a:lnTo>
                  <a:pt x="198" y="38"/>
                </a:lnTo>
                <a:lnTo>
                  <a:pt x="198" y="54"/>
                </a:lnTo>
                <a:lnTo>
                  <a:pt x="236" y="65"/>
                </a:lnTo>
                <a:lnTo>
                  <a:pt x="267" y="65"/>
                </a:lnTo>
                <a:lnTo>
                  <a:pt x="267" y="107"/>
                </a:lnTo>
              </a:path>
            </a:pathLst>
          </a:custGeom>
          <a:pattFill prst="smGrid">
            <a:fgClr>
              <a:schemeClr val="bg2"/>
            </a:fgClr>
            <a:bgClr>
              <a:schemeClr val="bg1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02" name="Freeform 130"/>
          <p:cNvSpPr>
            <a:spLocks/>
          </p:cNvSpPr>
          <p:nvPr/>
        </p:nvSpPr>
        <p:spPr bwMode="auto">
          <a:xfrm>
            <a:off x="7408863" y="2609850"/>
            <a:ext cx="576262" cy="565150"/>
          </a:xfrm>
          <a:custGeom>
            <a:avLst/>
            <a:gdLst/>
            <a:ahLst/>
            <a:cxnLst>
              <a:cxn ang="0">
                <a:pos x="274" y="53"/>
              </a:cxn>
              <a:cxn ang="0">
                <a:pos x="263" y="80"/>
              </a:cxn>
              <a:cxn ang="0">
                <a:pos x="244" y="80"/>
              </a:cxn>
              <a:cxn ang="0">
                <a:pos x="255" y="105"/>
              </a:cxn>
              <a:cxn ang="0">
                <a:pos x="313" y="175"/>
              </a:cxn>
              <a:cxn ang="0">
                <a:pos x="332" y="233"/>
              </a:cxn>
              <a:cxn ang="0">
                <a:pos x="350" y="244"/>
              </a:cxn>
              <a:cxn ang="0">
                <a:pos x="362" y="244"/>
              </a:cxn>
              <a:cxn ang="0">
                <a:pos x="343" y="286"/>
              </a:cxn>
              <a:cxn ang="0">
                <a:pos x="313" y="270"/>
              </a:cxn>
              <a:cxn ang="0">
                <a:pos x="281" y="270"/>
              </a:cxn>
              <a:cxn ang="0">
                <a:pos x="263" y="355"/>
              </a:cxn>
              <a:cxn ang="0">
                <a:pos x="224" y="324"/>
              </a:cxn>
              <a:cxn ang="0">
                <a:pos x="118" y="270"/>
              </a:cxn>
              <a:cxn ang="0">
                <a:pos x="57" y="244"/>
              </a:cxn>
              <a:cxn ang="0">
                <a:pos x="38" y="244"/>
              </a:cxn>
              <a:cxn ang="0">
                <a:pos x="20" y="270"/>
              </a:cxn>
              <a:cxn ang="0">
                <a:pos x="0" y="260"/>
              </a:cxn>
              <a:cxn ang="0">
                <a:pos x="0" y="233"/>
              </a:cxn>
              <a:cxn ang="0">
                <a:pos x="81" y="138"/>
              </a:cxn>
              <a:cxn ang="0">
                <a:pos x="57" y="80"/>
              </a:cxn>
              <a:cxn ang="0">
                <a:pos x="88" y="53"/>
              </a:cxn>
              <a:cxn ang="0">
                <a:pos x="107" y="53"/>
              </a:cxn>
              <a:cxn ang="0">
                <a:pos x="145" y="17"/>
              </a:cxn>
              <a:cxn ang="0">
                <a:pos x="187" y="27"/>
              </a:cxn>
              <a:cxn ang="0">
                <a:pos x="206" y="0"/>
              </a:cxn>
              <a:cxn ang="0">
                <a:pos x="255" y="0"/>
              </a:cxn>
              <a:cxn ang="0">
                <a:pos x="274" y="17"/>
              </a:cxn>
              <a:cxn ang="0">
                <a:pos x="274" y="53"/>
              </a:cxn>
            </a:cxnLst>
            <a:rect l="0" t="0" r="r" b="b"/>
            <a:pathLst>
              <a:path w="363" h="356">
                <a:moveTo>
                  <a:pt x="274" y="53"/>
                </a:moveTo>
                <a:lnTo>
                  <a:pt x="263" y="80"/>
                </a:lnTo>
                <a:lnTo>
                  <a:pt x="244" y="80"/>
                </a:lnTo>
                <a:lnTo>
                  <a:pt x="255" y="105"/>
                </a:lnTo>
                <a:lnTo>
                  <a:pt x="313" y="175"/>
                </a:lnTo>
                <a:lnTo>
                  <a:pt x="332" y="233"/>
                </a:lnTo>
                <a:lnTo>
                  <a:pt x="350" y="244"/>
                </a:lnTo>
                <a:lnTo>
                  <a:pt x="362" y="244"/>
                </a:lnTo>
                <a:lnTo>
                  <a:pt x="343" y="286"/>
                </a:lnTo>
                <a:lnTo>
                  <a:pt x="313" y="270"/>
                </a:lnTo>
                <a:lnTo>
                  <a:pt x="281" y="270"/>
                </a:lnTo>
                <a:lnTo>
                  <a:pt x="263" y="355"/>
                </a:lnTo>
                <a:lnTo>
                  <a:pt x="224" y="324"/>
                </a:lnTo>
                <a:lnTo>
                  <a:pt x="118" y="270"/>
                </a:lnTo>
                <a:lnTo>
                  <a:pt x="57" y="244"/>
                </a:lnTo>
                <a:lnTo>
                  <a:pt x="38" y="244"/>
                </a:lnTo>
                <a:lnTo>
                  <a:pt x="20" y="270"/>
                </a:lnTo>
                <a:lnTo>
                  <a:pt x="0" y="260"/>
                </a:lnTo>
                <a:lnTo>
                  <a:pt x="0" y="233"/>
                </a:lnTo>
                <a:lnTo>
                  <a:pt x="81" y="138"/>
                </a:lnTo>
                <a:lnTo>
                  <a:pt x="57" y="80"/>
                </a:lnTo>
                <a:lnTo>
                  <a:pt x="88" y="53"/>
                </a:lnTo>
                <a:lnTo>
                  <a:pt x="107" y="53"/>
                </a:lnTo>
                <a:lnTo>
                  <a:pt x="145" y="17"/>
                </a:lnTo>
                <a:lnTo>
                  <a:pt x="187" y="27"/>
                </a:lnTo>
                <a:lnTo>
                  <a:pt x="206" y="0"/>
                </a:lnTo>
                <a:lnTo>
                  <a:pt x="255" y="0"/>
                </a:lnTo>
                <a:lnTo>
                  <a:pt x="274" y="17"/>
                </a:lnTo>
                <a:lnTo>
                  <a:pt x="274" y="53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03" name="Freeform 131" descr="Narrow vertical"/>
          <p:cNvSpPr>
            <a:spLocks/>
          </p:cNvSpPr>
          <p:nvPr/>
        </p:nvSpPr>
        <p:spPr bwMode="auto">
          <a:xfrm>
            <a:off x="7408863" y="2609850"/>
            <a:ext cx="585787" cy="574675"/>
          </a:xfrm>
          <a:custGeom>
            <a:avLst/>
            <a:gdLst/>
            <a:ahLst/>
            <a:cxnLst>
              <a:cxn ang="0">
                <a:pos x="279" y="54"/>
              </a:cxn>
              <a:cxn ang="0">
                <a:pos x="267" y="81"/>
              </a:cxn>
              <a:cxn ang="0">
                <a:pos x="248" y="81"/>
              </a:cxn>
              <a:cxn ang="0">
                <a:pos x="259" y="107"/>
              </a:cxn>
              <a:cxn ang="0">
                <a:pos x="318" y="178"/>
              </a:cxn>
              <a:cxn ang="0">
                <a:pos x="337" y="237"/>
              </a:cxn>
              <a:cxn ang="0">
                <a:pos x="356" y="248"/>
              </a:cxn>
              <a:cxn ang="0">
                <a:pos x="368" y="248"/>
              </a:cxn>
              <a:cxn ang="0">
                <a:pos x="349" y="291"/>
              </a:cxn>
              <a:cxn ang="0">
                <a:pos x="318" y="275"/>
              </a:cxn>
              <a:cxn ang="0">
                <a:pos x="286" y="275"/>
              </a:cxn>
              <a:cxn ang="0">
                <a:pos x="267" y="361"/>
              </a:cxn>
              <a:cxn ang="0">
                <a:pos x="228" y="329"/>
              </a:cxn>
              <a:cxn ang="0">
                <a:pos x="120" y="275"/>
              </a:cxn>
              <a:cxn ang="0">
                <a:pos x="58" y="248"/>
              </a:cxn>
              <a:cxn ang="0">
                <a:pos x="39" y="248"/>
              </a:cxn>
              <a:cxn ang="0">
                <a:pos x="20" y="275"/>
              </a:cxn>
              <a:cxn ang="0">
                <a:pos x="0" y="264"/>
              </a:cxn>
              <a:cxn ang="0">
                <a:pos x="0" y="237"/>
              </a:cxn>
              <a:cxn ang="0">
                <a:pos x="82" y="140"/>
              </a:cxn>
              <a:cxn ang="0">
                <a:pos x="58" y="81"/>
              </a:cxn>
              <a:cxn ang="0">
                <a:pos x="89" y="54"/>
              </a:cxn>
              <a:cxn ang="0">
                <a:pos x="109" y="54"/>
              </a:cxn>
              <a:cxn ang="0">
                <a:pos x="147" y="17"/>
              </a:cxn>
              <a:cxn ang="0">
                <a:pos x="190" y="27"/>
              </a:cxn>
              <a:cxn ang="0">
                <a:pos x="209" y="0"/>
              </a:cxn>
              <a:cxn ang="0">
                <a:pos x="259" y="0"/>
              </a:cxn>
              <a:cxn ang="0">
                <a:pos x="279" y="17"/>
              </a:cxn>
              <a:cxn ang="0">
                <a:pos x="279" y="54"/>
              </a:cxn>
            </a:cxnLst>
            <a:rect l="0" t="0" r="r" b="b"/>
            <a:pathLst>
              <a:path w="369" h="362">
                <a:moveTo>
                  <a:pt x="279" y="54"/>
                </a:moveTo>
                <a:lnTo>
                  <a:pt x="267" y="81"/>
                </a:lnTo>
                <a:lnTo>
                  <a:pt x="248" y="81"/>
                </a:lnTo>
                <a:lnTo>
                  <a:pt x="259" y="107"/>
                </a:lnTo>
                <a:lnTo>
                  <a:pt x="318" y="178"/>
                </a:lnTo>
                <a:lnTo>
                  <a:pt x="337" y="237"/>
                </a:lnTo>
                <a:lnTo>
                  <a:pt x="356" y="248"/>
                </a:lnTo>
                <a:lnTo>
                  <a:pt x="368" y="248"/>
                </a:lnTo>
                <a:lnTo>
                  <a:pt x="349" y="291"/>
                </a:lnTo>
                <a:lnTo>
                  <a:pt x="318" y="275"/>
                </a:lnTo>
                <a:lnTo>
                  <a:pt x="286" y="275"/>
                </a:lnTo>
                <a:lnTo>
                  <a:pt x="267" y="361"/>
                </a:lnTo>
                <a:lnTo>
                  <a:pt x="228" y="329"/>
                </a:lnTo>
                <a:lnTo>
                  <a:pt x="120" y="275"/>
                </a:lnTo>
                <a:lnTo>
                  <a:pt x="58" y="248"/>
                </a:lnTo>
                <a:lnTo>
                  <a:pt x="39" y="248"/>
                </a:lnTo>
                <a:lnTo>
                  <a:pt x="20" y="275"/>
                </a:lnTo>
                <a:lnTo>
                  <a:pt x="0" y="264"/>
                </a:lnTo>
                <a:lnTo>
                  <a:pt x="0" y="237"/>
                </a:lnTo>
                <a:lnTo>
                  <a:pt x="82" y="140"/>
                </a:lnTo>
                <a:lnTo>
                  <a:pt x="58" y="81"/>
                </a:lnTo>
                <a:lnTo>
                  <a:pt x="89" y="54"/>
                </a:lnTo>
                <a:lnTo>
                  <a:pt x="109" y="54"/>
                </a:lnTo>
                <a:lnTo>
                  <a:pt x="147" y="17"/>
                </a:lnTo>
                <a:lnTo>
                  <a:pt x="190" y="27"/>
                </a:lnTo>
                <a:lnTo>
                  <a:pt x="209" y="0"/>
                </a:lnTo>
                <a:lnTo>
                  <a:pt x="259" y="0"/>
                </a:lnTo>
                <a:lnTo>
                  <a:pt x="279" y="17"/>
                </a:lnTo>
                <a:lnTo>
                  <a:pt x="279" y="54"/>
                </a:lnTo>
              </a:path>
            </a:pathLst>
          </a:custGeom>
          <a:pattFill prst="narVert">
            <a:fgClr>
              <a:schemeClr val="bg2"/>
            </a:fgClr>
            <a:bgClr>
              <a:schemeClr val="bg1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04" name="Freeform 132"/>
          <p:cNvSpPr>
            <a:spLocks/>
          </p:cNvSpPr>
          <p:nvPr/>
        </p:nvSpPr>
        <p:spPr bwMode="auto">
          <a:xfrm>
            <a:off x="6481763" y="3395663"/>
            <a:ext cx="385762" cy="342900"/>
          </a:xfrm>
          <a:custGeom>
            <a:avLst/>
            <a:gdLst/>
            <a:ahLst/>
            <a:cxnLst>
              <a:cxn ang="0">
                <a:pos x="211" y="189"/>
              </a:cxn>
              <a:cxn ang="0">
                <a:pos x="185" y="189"/>
              </a:cxn>
              <a:cxn ang="0">
                <a:pos x="166" y="162"/>
              </a:cxn>
              <a:cxn ang="0">
                <a:pos x="147" y="189"/>
              </a:cxn>
              <a:cxn ang="0">
                <a:pos x="124" y="189"/>
              </a:cxn>
              <a:cxn ang="0">
                <a:pos x="105" y="173"/>
              </a:cxn>
              <a:cxn ang="0">
                <a:pos x="99" y="204"/>
              </a:cxn>
              <a:cxn ang="0">
                <a:pos x="49" y="215"/>
              </a:cxn>
              <a:cxn ang="0">
                <a:pos x="12" y="189"/>
              </a:cxn>
              <a:cxn ang="0">
                <a:pos x="0" y="162"/>
              </a:cxn>
              <a:cxn ang="0">
                <a:pos x="30" y="94"/>
              </a:cxn>
              <a:cxn ang="0">
                <a:pos x="67" y="80"/>
              </a:cxn>
              <a:cxn ang="0">
                <a:pos x="49" y="53"/>
              </a:cxn>
              <a:cxn ang="0">
                <a:pos x="99" y="0"/>
              </a:cxn>
              <a:cxn ang="0">
                <a:pos x="117" y="0"/>
              </a:cxn>
              <a:cxn ang="0">
                <a:pos x="124" y="0"/>
              </a:cxn>
              <a:cxn ang="0">
                <a:pos x="185" y="53"/>
              </a:cxn>
              <a:cxn ang="0">
                <a:pos x="242" y="80"/>
              </a:cxn>
              <a:cxn ang="0">
                <a:pos x="211" y="189"/>
              </a:cxn>
            </a:cxnLst>
            <a:rect l="0" t="0" r="r" b="b"/>
            <a:pathLst>
              <a:path w="243" h="216">
                <a:moveTo>
                  <a:pt x="211" y="189"/>
                </a:moveTo>
                <a:lnTo>
                  <a:pt x="185" y="189"/>
                </a:lnTo>
                <a:lnTo>
                  <a:pt x="166" y="162"/>
                </a:lnTo>
                <a:lnTo>
                  <a:pt x="147" y="189"/>
                </a:lnTo>
                <a:lnTo>
                  <a:pt x="124" y="189"/>
                </a:lnTo>
                <a:lnTo>
                  <a:pt x="105" y="173"/>
                </a:lnTo>
                <a:lnTo>
                  <a:pt x="99" y="204"/>
                </a:lnTo>
                <a:lnTo>
                  <a:pt x="49" y="215"/>
                </a:lnTo>
                <a:lnTo>
                  <a:pt x="12" y="189"/>
                </a:lnTo>
                <a:lnTo>
                  <a:pt x="0" y="162"/>
                </a:lnTo>
                <a:lnTo>
                  <a:pt x="30" y="94"/>
                </a:lnTo>
                <a:lnTo>
                  <a:pt x="67" y="80"/>
                </a:lnTo>
                <a:lnTo>
                  <a:pt x="49" y="53"/>
                </a:lnTo>
                <a:lnTo>
                  <a:pt x="99" y="0"/>
                </a:lnTo>
                <a:lnTo>
                  <a:pt x="117" y="0"/>
                </a:lnTo>
                <a:lnTo>
                  <a:pt x="124" y="0"/>
                </a:lnTo>
                <a:lnTo>
                  <a:pt x="185" y="53"/>
                </a:lnTo>
                <a:lnTo>
                  <a:pt x="242" y="80"/>
                </a:lnTo>
                <a:lnTo>
                  <a:pt x="211" y="189"/>
                </a:lnTo>
              </a:path>
            </a:pathLst>
          </a:custGeom>
          <a:solidFill>
            <a:schemeClr val="accent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05" name="Freeform 133" descr="20%"/>
          <p:cNvSpPr>
            <a:spLocks/>
          </p:cNvSpPr>
          <p:nvPr/>
        </p:nvSpPr>
        <p:spPr bwMode="auto">
          <a:xfrm>
            <a:off x="6481763" y="3395663"/>
            <a:ext cx="395287" cy="352425"/>
          </a:xfrm>
          <a:custGeom>
            <a:avLst/>
            <a:gdLst/>
            <a:ahLst/>
            <a:cxnLst>
              <a:cxn ang="0">
                <a:pos x="216" y="194"/>
              </a:cxn>
              <a:cxn ang="0">
                <a:pos x="190" y="194"/>
              </a:cxn>
              <a:cxn ang="0">
                <a:pos x="170" y="167"/>
              </a:cxn>
              <a:cxn ang="0">
                <a:pos x="151" y="194"/>
              </a:cxn>
              <a:cxn ang="0">
                <a:pos x="127" y="194"/>
              </a:cxn>
              <a:cxn ang="0">
                <a:pos x="108" y="178"/>
              </a:cxn>
              <a:cxn ang="0">
                <a:pos x="101" y="210"/>
              </a:cxn>
              <a:cxn ang="0">
                <a:pos x="50" y="221"/>
              </a:cxn>
              <a:cxn ang="0">
                <a:pos x="12" y="194"/>
              </a:cxn>
              <a:cxn ang="0">
                <a:pos x="0" y="167"/>
              </a:cxn>
              <a:cxn ang="0">
                <a:pos x="31" y="97"/>
              </a:cxn>
              <a:cxn ang="0">
                <a:pos x="69" y="82"/>
              </a:cxn>
              <a:cxn ang="0">
                <a:pos x="50" y="54"/>
              </a:cxn>
              <a:cxn ang="0">
                <a:pos x="101" y="0"/>
              </a:cxn>
              <a:cxn ang="0">
                <a:pos x="120" y="0"/>
              </a:cxn>
              <a:cxn ang="0">
                <a:pos x="127" y="0"/>
              </a:cxn>
              <a:cxn ang="0">
                <a:pos x="190" y="54"/>
              </a:cxn>
              <a:cxn ang="0">
                <a:pos x="248" y="82"/>
              </a:cxn>
              <a:cxn ang="0">
                <a:pos x="216" y="194"/>
              </a:cxn>
            </a:cxnLst>
            <a:rect l="0" t="0" r="r" b="b"/>
            <a:pathLst>
              <a:path w="249" h="222">
                <a:moveTo>
                  <a:pt x="216" y="194"/>
                </a:moveTo>
                <a:lnTo>
                  <a:pt x="190" y="194"/>
                </a:lnTo>
                <a:lnTo>
                  <a:pt x="170" y="167"/>
                </a:lnTo>
                <a:lnTo>
                  <a:pt x="151" y="194"/>
                </a:lnTo>
                <a:lnTo>
                  <a:pt x="127" y="194"/>
                </a:lnTo>
                <a:lnTo>
                  <a:pt x="108" y="178"/>
                </a:lnTo>
                <a:lnTo>
                  <a:pt x="101" y="210"/>
                </a:lnTo>
                <a:lnTo>
                  <a:pt x="50" y="221"/>
                </a:lnTo>
                <a:lnTo>
                  <a:pt x="12" y="194"/>
                </a:lnTo>
                <a:lnTo>
                  <a:pt x="0" y="167"/>
                </a:lnTo>
                <a:lnTo>
                  <a:pt x="31" y="97"/>
                </a:lnTo>
                <a:lnTo>
                  <a:pt x="69" y="82"/>
                </a:lnTo>
                <a:lnTo>
                  <a:pt x="50" y="54"/>
                </a:lnTo>
                <a:lnTo>
                  <a:pt x="101" y="0"/>
                </a:lnTo>
                <a:lnTo>
                  <a:pt x="120" y="0"/>
                </a:lnTo>
                <a:lnTo>
                  <a:pt x="127" y="0"/>
                </a:lnTo>
                <a:lnTo>
                  <a:pt x="190" y="54"/>
                </a:lnTo>
                <a:lnTo>
                  <a:pt x="248" y="82"/>
                </a:lnTo>
                <a:lnTo>
                  <a:pt x="216" y="194"/>
                </a:lnTo>
              </a:path>
            </a:pathLst>
          </a:custGeom>
          <a:pattFill prst="pct20">
            <a:fgClr>
              <a:schemeClr val="tx1"/>
            </a:fgClr>
            <a:bgClr>
              <a:srgbClr val="FFFFFF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06" name="Freeform 134"/>
          <p:cNvSpPr>
            <a:spLocks/>
          </p:cNvSpPr>
          <p:nvPr/>
        </p:nvSpPr>
        <p:spPr bwMode="auto">
          <a:xfrm>
            <a:off x="6843713" y="3986213"/>
            <a:ext cx="404812" cy="625475"/>
          </a:xfrm>
          <a:custGeom>
            <a:avLst/>
            <a:gdLst/>
            <a:ahLst/>
            <a:cxnLst>
              <a:cxn ang="0">
                <a:pos x="38" y="340"/>
              </a:cxn>
              <a:cxn ang="0">
                <a:pos x="31" y="287"/>
              </a:cxn>
              <a:cxn ang="0">
                <a:pos x="12" y="244"/>
              </a:cxn>
              <a:cxn ang="0">
                <a:pos x="0" y="218"/>
              </a:cxn>
              <a:cxn ang="0">
                <a:pos x="20" y="191"/>
              </a:cxn>
              <a:cxn ang="0">
                <a:pos x="0" y="138"/>
              </a:cxn>
              <a:cxn ang="0">
                <a:pos x="38" y="95"/>
              </a:cxn>
              <a:cxn ang="0">
                <a:pos x="20" y="69"/>
              </a:cxn>
              <a:cxn ang="0">
                <a:pos x="38" y="69"/>
              </a:cxn>
              <a:cxn ang="0">
                <a:pos x="58" y="16"/>
              </a:cxn>
              <a:cxn ang="0">
                <a:pos x="76" y="16"/>
              </a:cxn>
              <a:cxn ang="0">
                <a:pos x="106" y="0"/>
              </a:cxn>
              <a:cxn ang="0">
                <a:pos x="137" y="16"/>
              </a:cxn>
              <a:cxn ang="0">
                <a:pos x="144" y="69"/>
              </a:cxn>
              <a:cxn ang="0">
                <a:pos x="232" y="122"/>
              </a:cxn>
              <a:cxn ang="0">
                <a:pos x="212" y="164"/>
              </a:cxn>
              <a:cxn ang="0">
                <a:pos x="254" y="207"/>
              </a:cxn>
              <a:cxn ang="0">
                <a:pos x="242" y="260"/>
              </a:cxn>
              <a:cxn ang="0">
                <a:pos x="242" y="287"/>
              </a:cxn>
              <a:cxn ang="0">
                <a:pos x="212" y="287"/>
              </a:cxn>
              <a:cxn ang="0">
                <a:pos x="175" y="329"/>
              </a:cxn>
              <a:cxn ang="0">
                <a:pos x="99" y="365"/>
              </a:cxn>
              <a:cxn ang="0">
                <a:pos x="99" y="382"/>
              </a:cxn>
              <a:cxn ang="0">
                <a:pos x="68" y="393"/>
              </a:cxn>
              <a:cxn ang="0">
                <a:pos x="50" y="382"/>
              </a:cxn>
              <a:cxn ang="0">
                <a:pos x="38" y="340"/>
              </a:cxn>
            </a:cxnLst>
            <a:rect l="0" t="0" r="r" b="b"/>
            <a:pathLst>
              <a:path w="255" h="394">
                <a:moveTo>
                  <a:pt x="38" y="340"/>
                </a:moveTo>
                <a:lnTo>
                  <a:pt x="31" y="287"/>
                </a:lnTo>
                <a:lnTo>
                  <a:pt x="12" y="244"/>
                </a:lnTo>
                <a:lnTo>
                  <a:pt x="0" y="218"/>
                </a:lnTo>
                <a:lnTo>
                  <a:pt x="20" y="191"/>
                </a:lnTo>
                <a:lnTo>
                  <a:pt x="0" y="138"/>
                </a:lnTo>
                <a:lnTo>
                  <a:pt x="38" y="95"/>
                </a:lnTo>
                <a:lnTo>
                  <a:pt x="20" y="69"/>
                </a:lnTo>
                <a:lnTo>
                  <a:pt x="38" y="69"/>
                </a:lnTo>
                <a:lnTo>
                  <a:pt x="58" y="16"/>
                </a:lnTo>
                <a:lnTo>
                  <a:pt x="76" y="16"/>
                </a:lnTo>
                <a:lnTo>
                  <a:pt x="106" y="0"/>
                </a:lnTo>
                <a:lnTo>
                  <a:pt x="137" y="16"/>
                </a:lnTo>
                <a:lnTo>
                  <a:pt x="144" y="69"/>
                </a:lnTo>
                <a:lnTo>
                  <a:pt x="232" y="122"/>
                </a:lnTo>
                <a:lnTo>
                  <a:pt x="212" y="164"/>
                </a:lnTo>
                <a:lnTo>
                  <a:pt x="254" y="207"/>
                </a:lnTo>
                <a:lnTo>
                  <a:pt x="242" y="260"/>
                </a:lnTo>
                <a:lnTo>
                  <a:pt x="242" y="287"/>
                </a:lnTo>
                <a:lnTo>
                  <a:pt x="212" y="287"/>
                </a:lnTo>
                <a:lnTo>
                  <a:pt x="175" y="329"/>
                </a:lnTo>
                <a:lnTo>
                  <a:pt x="99" y="365"/>
                </a:lnTo>
                <a:lnTo>
                  <a:pt x="99" y="382"/>
                </a:lnTo>
                <a:lnTo>
                  <a:pt x="68" y="393"/>
                </a:lnTo>
                <a:lnTo>
                  <a:pt x="50" y="382"/>
                </a:lnTo>
                <a:lnTo>
                  <a:pt x="38" y="340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07" name="Freeform 135" descr="20%"/>
          <p:cNvSpPr>
            <a:spLocks/>
          </p:cNvSpPr>
          <p:nvPr/>
        </p:nvSpPr>
        <p:spPr bwMode="auto">
          <a:xfrm>
            <a:off x="6843713" y="3986213"/>
            <a:ext cx="414337" cy="635000"/>
          </a:xfrm>
          <a:custGeom>
            <a:avLst/>
            <a:gdLst/>
            <a:ahLst/>
            <a:cxnLst>
              <a:cxn ang="0">
                <a:pos x="39" y="345"/>
              </a:cxn>
              <a:cxn ang="0">
                <a:pos x="32" y="291"/>
              </a:cxn>
              <a:cxn ang="0">
                <a:pos x="12" y="248"/>
              </a:cxn>
              <a:cxn ang="0">
                <a:pos x="0" y="221"/>
              </a:cxn>
              <a:cxn ang="0">
                <a:pos x="20" y="194"/>
              </a:cxn>
              <a:cxn ang="0">
                <a:pos x="0" y="140"/>
              </a:cxn>
              <a:cxn ang="0">
                <a:pos x="39" y="96"/>
              </a:cxn>
              <a:cxn ang="0">
                <a:pos x="20" y="70"/>
              </a:cxn>
              <a:cxn ang="0">
                <a:pos x="39" y="70"/>
              </a:cxn>
              <a:cxn ang="0">
                <a:pos x="59" y="16"/>
              </a:cxn>
              <a:cxn ang="0">
                <a:pos x="78" y="16"/>
              </a:cxn>
              <a:cxn ang="0">
                <a:pos x="109" y="0"/>
              </a:cxn>
              <a:cxn ang="0">
                <a:pos x="140" y="16"/>
              </a:cxn>
              <a:cxn ang="0">
                <a:pos x="147" y="70"/>
              </a:cxn>
              <a:cxn ang="0">
                <a:pos x="237" y="124"/>
              </a:cxn>
              <a:cxn ang="0">
                <a:pos x="217" y="167"/>
              </a:cxn>
              <a:cxn ang="0">
                <a:pos x="260" y="210"/>
              </a:cxn>
              <a:cxn ang="0">
                <a:pos x="248" y="264"/>
              </a:cxn>
              <a:cxn ang="0">
                <a:pos x="248" y="291"/>
              </a:cxn>
              <a:cxn ang="0">
                <a:pos x="217" y="291"/>
              </a:cxn>
              <a:cxn ang="0">
                <a:pos x="179" y="334"/>
              </a:cxn>
              <a:cxn ang="0">
                <a:pos x="101" y="371"/>
              </a:cxn>
              <a:cxn ang="0">
                <a:pos x="101" y="388"/>
              </a:cxn>
              <a:cxn ang="0">
                <a:pos x="70" y="399"/>
              </a:cxn>
              <a:cxn ang="0">
                <a:pos x="51" y="388"/>
              </a:cxn>
              <a:cxn ang="0">
                <a:pos x="39" y="345"/>
              </a:cxn>
            </a:cxnLst>
            <a:rect l="0" t="0" r="r" b="b"/>
            <a:pathLst>
              <a:path w="261" h="400">
                <a:moveTo>
                  <a:pt x="39" y="345"/>
                </a:moveTo>
                <a:lnTo>
                  <a:pt x="32" y="291"/>
                </a:lnTo>
                <a:lnTo>
                  <a:pt x="12" y="248"/>
                </a:lnTo>
                <a:lnTo>
                  <a:pt x="0" y="221"/>
                </a:lnTo>
                <a:lnTo>
                  <a:pt x="20" y="194"/>
                </a:lnTo>
                <a:lnTo>
                  <a:pt x="0" y="140"/>
                </a:lnTo>
                <a:lnTo>
                  <a:pt x="39" y="96"/>
                </a:lnTo>
                <a:lnTo>
                  <a:pt x="20" y="70"/>
                </a:lnTo>
                <a:lnTo>
                  <a:pt x="39" y="70"/>
                </a:lnTo>
                <a:lnTo>
                  <a:pt x="59" y="16"/>
                </a:lnTo>
                <a:lnTo>
                  <a:pt x="78" y="16"/>
                </a:lnTo>
                <a:lnTo>
                  <a:pt x="109" y="0"/>
                </a:lnTo>
                <a:lnTo>
                  <a:pt x="140" y="16"/>
                </a:lnTo>
                <a:lnTo>
                  <a:pt x="147" y="70"/>
                </a:lnTo>
                <a:lnTo>
                  <a:pt x="237" y="124"/>
                </a:lnTo>
                <a:lnTo>
                  <a:pt x="217" y="167"/>
                </a:lnTo>
                <a:lnTo>
                  <a:pt x="260" y="210"/>
                </a:lnTo>
                <a:lnTo>
                  <a:pt x="248" y="264"/>
                </a:lnTo>
                <a:lnTo>
                  <a:pt x="248" y="291"/>
                </a:lnTo>
                <a:lnTo>
                  <a:pt x="217" y="291"/>
                </a:lnTo>
                <a:lnTo>
                  <a:pt x="179" y="334"/>
                </a:lnTo>
                <a:lnTo>
                  <a:pt x="101" y="371"/>
                </a:lnTo>
                <a:lnTo>
                  <a:pt x="101" y="388"/>
                </a:lnTo>
                <a:lnTo>
                  <a:pt x="70" y="399"/>
                </a:lnTo>
                <a:lnTo>
                  <a:pt x="51" y="388"/>
                </a:lnTo>
                <a:lnTo>
                  <a:pt x="39" y="345"/>
                </a:lnTo>
              </a:path>
            </a:pathLst>
          </a:custGeom>
          <a:pattFill prst="pct20">
            <a:fgClr>
              <a:schemeClr val="tx2"/>
            </a:fgClr>
            <a:bgClr>
              <a:schemeClr val="bg1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08" name="Freeform 136"/>
          <p:cNvSpPr>
            <a:spLocks/>
          </p:cNvSpPr>
          <p:nvPr/>
        </p:nvSpPr>
        <p:spPr bwMode="auto">
          <a:xfrm>
            <a:off x="7269163" y="4054475"/>
            <a:ext cx="604837" cy="454025"/>
          </a:xfrm>
          <a:custGeom>
            <a:avLst/>
            <a:gdLst/>
            <a:ahLst/>
            <a:cxnLst>
              <a:cxn ang="0">
                <a:pos x="282" y="137"/>
              </a:cxn>
              <a:cxn ang="0">
                <a:pos x="282" y="201"/>
              </a:cxn>
              <a:cxn ang="0">
                <a:pos x="262" y="201"/>
              </a:cxn>
              <a:cxn ang="0">
                <a:pos x="262" y="216"/>
              </a:cxn>
              <a:cxn ang="0">
                <a:pos x="243" y="243"/>
              </a:cxn>
              <a:cxn ang="0">
                <a:pos x="213" y="243"/>
              </a:cxn>
              <a:cxn ang="0">
                <a:pos x="186" y="269"/>
              </a:cxn>
              <a:cxn ang="0">
                <a:pos x="144" y="227"/>
              </a:cxn>
              <a:cxn ang="0">
                <a:pos x="87" y="269"/>
              </a:cxn>
              <a:cxn ang="0">
                <a:pos x="68" y="259"/>
              </a:cxn>
              <a:cxn ang="0">
                <a:pos x="0" y="285"/>
              </a:cxn>
              <a:cxn ang="0">
                <a:pos x="11" y="259"/>
              </a:cxn>
              <a:cxn ang="0">
                <a:pos x="19" y="243"/>
              </a:cxn>
              <a:cxn ang="0">
                <a:pos x="30" y="243"/>
              </a:cxn>
              <a:cxn ang="0">
                <a:pos x="68" y="227"/>
              </a:cxn>
              <a:cxn ang="0">
                <a:pos x="49" y="201"/>
              </a:cxn>
              <a:cxn ang="0">
                <a:pos x="68" y="174"/>
              </a:cxn>
              <a:cxn ang="0">
                <a:pos x="57" y="137"/>
              </a:cxn>
              <a:cxn ang="0">
                <a:pos x="68" y="95"/>
              </a:cxn>
              <a:cxn ang="0">
                <a:pos x="98" y="69"/>
              </a:cxn>
              <a:cxn ang="0">
                <a:pos x="117" y="79"/>
              </a:cxn>
              <a:cxn ang="0">
                <a:pos x="167" y="52"/>
              </a:cxn>
              <a:cxn ang="0">
                <a:pos x="194" y="11"/>
              </a:cxn>
              <a:cxn ang="0">
                <a:pos x="224" y="0"/>
              </a:cxn>
              <a:cxn ang="0">
                <a:pos x="231" y="0"/>
              </a:cxn>
              <a:cxn ang="0">
                <a:pos x="274" y="0"/>
              </a:cxn>
              <a:cxn ang="0">
                <a:pos x="300" y="42"/>
              </a:cxn>
              <a:cxn ang="0">
                <a:pos x="342" y="26"/>
              </a:cxn>
              <a:cxn ang="0">
                <a:pos x="380" y="69"/>
              </a:cxn>
              <a:cxn ang="0">
                <a:pos x="282" y="137"/>
              </a:cxn>
            </a:cxnLst>
            <a:rect l="0" t="0" r="r" b="b"/>
            <a:pathLst>
              <a:path w="381" h="286">
                <a:moveTo>
                  <a:pt x="282" y="137"/>
                </a:moveTo>
                <a:lnTo>
                  <a:pt x="282" y="201"/>
                </a:lnTo>
                <a:lnTo>
                  <a:pt x="262" y="201"/>
                </a:lnTo>
                <a:lnTo>
                  <a:pt x="262" y="216"/>
                </a:lnTo>
                <a:lnTo>
                  <a:pt x="243" y="243"/>
                </a:lnTo>
                <a:lnTo>
                  <a:pt x="213" y="243"/>
                </a:lnTo>
                <a:lnTo>
                  <a:pt x="186" y="269"/>
                </a:lnTo>
                <a:lnTo>
                  <a:pt x="144" y="227"/>
                </a:lnTo>
                <a:lnTo>
                  <a:pt x="87" y="269"/>
                </a:lnTo>
                <a:lnTo>
                  <a:pt x="68" y="259"/>
                </a:lnTo>
                <a:lnTo>
                  <a:pt x="0" y="285"/>
                </a:lnTo>
                <a:lnTo>
                  <a:pt x="11" y="259"/>
                </a:lnTo>
                <a:lnTo>
                  <a:pt x="19" y="243"/>
                </a:lnTo>
                <a:lnTo>
                  <a:pt x="30" y="243"/>
                </a:lnTo>
                <a:lnTo>
                  <a:pt x="68" y="227"/>
                </a:lnTo>
                <a:lnTo>
                  <a:pt x="49" y="201"/>
                </a:lnTo>
                <a:lnTo>
                  <a:pt x="68" y="174"/>
                </a:lnTo>
                <a:lnTo>
                  <a:pt x="57" y="137"/>
                </a:lnTo>
                <a:lnTo>
                  <a:pt x="68" y="95"/>
                </a:lnTo>
                <a:lnTo>
                  <a:pt x="98" y="69"/>
                </a:lnTo>
                <a:lnTo>
                  <a:pt x="117" y="79"/>
                </a:lnTo>
                <a:lnTo>
                  <a:pt x="167" y="52"/>
                </a:lnTo>
                <a:lnTo>
                  <a:pt x="194" y="11"/>
                </a:lnTo>
                <a:lnTo>
                  <a:pt x="224" y="0"/>
                </a:lnTo>
                <a:lnTo>
                  <a:pt x="231" y="0"/>
                </a:lnTo>
                <a:lnTo>
                  <a:pt x="274" y="0"/>
                </a:lnTo>
                <a:lnTo>
                  <a:pt x="300" y="42"/>
                </a:lnTo>
                <a:lnTo>
                  <a:pt x="342" y="26"/>
                </a:lnTo>
                <a:lnTo>
                  <a:pt x="380" y="69"/>
                </a:lnTo>
                <a:lnTo>
                  <a:pt x="282" y="137"/>
                </a:lnTo>
              </a:path>
            </a:pathLst>
          </a:custGeom>
          <a:solidFill>
            <a:srgbClr val="FFFFFF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09" name="Freeform 137" descr="20%"/>
          <p:cNvSpPr>
            <a:spLocks/>
          </p:cNvSpPr>
          <p:nvPr/>
        </p:nvSpPr>
        <p:spPr bwMode="auto">
          <a:xfrm>
            <a:off x="7269163" y="4054475"/>
            <a:ext cx="614362" cy="463550"/>
          </a:xfrm>
          <a:custGeom>
            <a:avLst/>
            <a:gdLst/>
            <a:ahLst/>
            <a:cxnLst>
              <a:cxn ang="0">
                <a:pos x="286" y="140"/>
              </a:cxn>
              <a:cxn ang="0">
                <a:pos x="286" y="205"/>
              </a:cxn>
              <a:cxn ang="0">
                <a:pos x="266" y="205"/>
              </a:cxn>
              <a:cxn ang="0">
                <a:pos x="266" y="221"/>
              </a:cxn>
              <a:cxn ang="0">
                <a:pos x="247" y="248"/>
              </a:cxn>
              <a:cxn ang="0">
                <a:pos x="216" y="248"/>
              </a:cxn>
              <a:cxn ang="0">
                <a:pos x="189" y="275"/>
              </a:cxn>
              <a:cxn ang="0">
                <a:pos x="146" y="232"/>
              </a:cxn>
              <a:cxn ang="0">
                <a:pos x="88" y="275"/>
              </a:cxn>
              <a:cxn ang="0">
                <a:pos x="69" y="264"/>
              </a:cxn>
              <a:cxn ang="0">
                <a:pos x="0" y="291"/>
              </a:cxn>
              <a:cxn ang="0">
                <a:pos x="11" y="264"/>
              </a:cxn>
              <a:cxn ang="0">
                <a:pos x="19" y="248"/>
              </a:cxn>
              <a:cxn ang="0">
                <a:pos x="30" y="248"/>
              </a:cxn>
              <a:cxn ang="0">
                <a:pos x="69" y="232"/>
              </a:cxn>
              <a:cxn ang="0">
                <a:pos x="50" y="205"/>
              </a:cxn>
              <a:cxn ang="0">
                <a:pos x="69" y="178"/>
              </a:cxn>
              <a:cxn ang="0">
                <a:pos x="58" y="140"/>
              </a:cxn>
              <a:cxn ang="0">
                <a:pos x="69" y="97"/>
              </a:cxn>
              <a:cxn ang="0">
                <a:pos x="100" y="70"/>
              </a:cxn>
              <a:cxn ang="0">
                <a:pos x="119" y="81"/>
              </a:cxn>
              <a:cxn ang="0">
                <a:pos x="170" y="53"/>
              </a:cxn>
              <a:cxn ang="0">
                <a:pos x="197" y="11"/>
              </a:cxn>
              <a:cxn ang="0">
                <a:pos x="228" y="0"/>
              </a:cxn>
              <a:cxn ang="0">
                <a:pos x="235" y="0"/>
              </a:cxn>
              <a:cxn ang="0">
                <a:pos x="278" y="0"/>
              </a:cxn>
              <a:cxn ang="0">
                <a:pos x="305" y="43"/>
              </a:cxn>
              <a:cxn ang="0">
                <a:pos x="347" y="27"/>
              </a:cxn>
              <a:cxn ang="0">
                <a:pos x="386" y="70"/>
              </a:cxn>
              <a:cxn ang="0">
                <a:pos x="286" y="140"/>
              </a:cxn>
            </a:cxnLst>
            <a:rect l="0" t="0" r="r" b="b"/>
            <a:pathLst>
              <a:path w="387" h="292">
                <a:moveTo>
                  <a:pt x="286" y="140"/>
                </a:moveTo>
                <a:lnTo>
                  <a:pt x="286" y="205"/>
                </a:lnTo>
                <a:lnTo>
                  <a:pt x="266" y="205"/>
                </a:lnTo>
                <a:lnTo>
                  <a:pt x="266" y="221"/>
                </a:lnTo>
                <a:lnTo>
                  <a:pt x="247" y="248"/>
                </a:lnTo>
                <a:lnTo>
                  <a:pt x="216" y="248"/>
                </a:lnTo>
                <a:lnTo>
                  <a:pt x="189" y="275"/>
                </a:lnTo>
                <a:lnTo>
                  <a:pt x="146" y="232"/>
                </a:lnTo>
                <a:lnTo>
                  <a:pt x="88" y="275"/>
                </a:lnTo>
                <a:lnTo>
                  <a:pt x="69" y="264"/>
                </a:lnTo>
                <a:lnTo>
                  <a:pt x="0" y="291"/>
                </a:lnTo>
                <a:lnTo>
                  <a:pt x="11" y="264"/>
                </a:lnTo>
                <a:lnTo>
                  <a:pt x="19" y="248"/>
                </a:lnTo>
                <a:lnTo>
                  <a:pt x="30" y="248"/>
                </a:lnTo>
                <a:lnTo>
                  <a:pt x="69" y="232"/>
                </a:lnTo>
                <a:lnTo>
                  <a:pt x="50" y="205"/>
                </a:lnTo>
                <a:lnTo>
                  <a:pt x="69" y="178"/>
                </a:lnTo>
                <a:lnTo>
                  <a:pt x="58" y="140"/>
                </a:lnTo>
                <a:lnTo>
                  <a:pt x="69" y="97"/>
                </a:lnTo>
                <a:lnTo>
                  <a:pt x="100" y="70"/>
                </a:lnTo>
                <a:lnTo>
                  <a:pt x="119" y="81"/>
                </a:lnTo>
                <a:lnTo>
                  <a:pt x="170" y="53"/>
                </a:lnTo>
                <a:lnTo>
                  <a:pt x="197" y="11"/>
                </a:lnTo>
                <a:lnTo>
                  <a:pt x="228" y="0"/>
                </a:lnTo>
                <a:lnTo>
                  <a:pt x="235" y="0"/>
                </a:lnTo>
                <a:lnTo>
                  <a:pt x="278" y="0"/>
                </a:lnTo>
                <a:lnTo>
                  <a:pt x="305" y="43"/>
                </a:lnTo>
                <a:lnTo>
                  <a:pt x="347" y="27"/>
                </a:lnTo>
                <a:lnTo>
                  <a:pt x="386" y="70"/>
                </a:lnTo>
                <a:lnTo>
                  <a:pt x="286" y="140"/>
                </a:lnTo>
              </a:path>
            </a:pathLst>
          </a:custGeom>
          <a:pattFill prst="pct20">
            <a:fgClr>
              <a:schemeClr val="tx2"/>
            </a:fgClr>
            <a:bgClr>
              <a:srgbClr val="FFFFFF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10" name="Freeform 138"/>
          <p:cNvSpPr>
            <a:spLocks/>
          </p:cNvSpPr>
          <p:nvPr/>
        </p:nvSpPr>
        <p:spPr bwMode="auto">
          <a:xfrm>
            <a:off x="6753225" y="1933575"/>
            <a:ext cx="647700" cy="582613"/>
          </a:xfrm>
          <a:custGeom>
            <a:avLst/>
            <a:gdLst/>
            <a:ahLst/>
            <a:cxnLst>
              <a:cxn ang="0">
                <a:pos x="19" y="37"/>
              </a:cxn>
              <a:cxn ang="0">
                <a:pos x="88" y="11"/>
              </a:cxn>
              <a:cxn ang="0">
                <a:pos x="114" y="37"/>
              </a:cxn>
              <a:cxn ang="0">
                <a:pos x="182" y="64"/>
              </a:cxn>
              <a:cxn ang="0">
                <a:pos x="233" y="122"/>
              </a:cxn>
              <a:cxn ang="0">
                <a:pos x="262" y="95"/>
              </a:cxn>
              <a:cxn ang="0">
                <a:pos x="290" y="95"/>
              </a:cxn>
              <a:cxn ang="0">
                <a:pos x="331" y="95"/>
              </a:cxn>
              <a:cxn ang="0">
                <a:pos x="350" y="53"/>
              </a:cxn>
              <a:cxn ang="0">
                <a:pos x="388" y="28"/>
              </a:cxn>
              <a:cxn ang="0">
                <a:pos x="400" y="0"/>
              </a:cxn>
              <a:cxn ang="0">
                <a:pos x="407" y="37"/>
              </a:cxn>
              <a:cxn ang="0">
                <a:pos x="370" y="80"/>
              </a:cxn>
              <a:cxn ang="0">
                <a:pos x="370" y="122"/>
              </a:cxn>
              <a:cxn ang="0">
                <a:pos x="312" y="202"/>
              </a:cxn>
              <a:cxn ang="0">
                <a:pos x="270" y="271"/>
              </a:cxn>
              <a:cxn ang="0">
                <a:pos x="270" y="349"/>
              </a:cxn>
              <a:cxn ang="0">
                <a:pos x="243" y="366"/>
              </a:cxn>
              <a:cxn ang="0">
                <a:pos x="213" y="349"/>
              </a:cxn>
              <a:cxn ang="0">
                <a:pos x="194" y="366"/>
              </a:cxn>
              <a:cxn ang="0">
                <a:pos x="156" y="313"/>
              </a:cxn>
              <a:cxn ang="0">
                <a:pos x="156" y="297"/>
              </a:cxn>
              <a:cxn ang="0">
                <a:pos x="125" y="313"/>
              </a:cxn>
              <a:cxn ang="0">
                <a:pos x="114" y="297"/>
              </a:cxn>
              <a:cxn ang="0">
                <a:pos x="45" y="271"/>
              </a:cxn>
              <a:cxn ang="0">
                <a:pos x="37" y="217"/>
              </a:cxn>
              <a:cxn ang="0">
                <a:pos x="0" y="175"/>
              </a:cxn>
              <a:cxn ang="0">
                <a:pos x="19" y="95"/>
              </a:cxn>
              <a:cxn ang="0">
                <a:pos x="0" y="80"/>
              </a:cxn>
              <a:cxn ang="0">
                <a:pos x="19" y="37"/>
              </a:cxn>
            </a:cxnLst>
            <a:rect l="0" t="0" r="r" b="b"/>
            <a:pathLst>
              <a:path w="408" h="367">
                <a:moveTo>
                  <a:pt x="19" y="37"/>
                </a:moveTo>
                <a:lnTo>
                  <a:pt x="88" y="11"/>
                </a:lnTo>
                <a:lnTo>
                  <a:pt x="114" y="37"/>
                </a:lnTo>
                <a:lnTo>
                  <a:pt x="182" y="64"/>
                </a:lnTo>
                <a:lnTo>
                  <a:pt x="233" y="122"/>
                </a:lnTo>
                <a:lnTo>
                  <a:pt x="262" y="95"/>
                </a:lnTo>
                <a:lnTo>
                  <a:pt x="290" y="95"/>
                </a:lnTo>
                <a:lnTo>
                  <a:pt x="331" y="95"/>
                </a:lnTo>
                <a:lnTo>
                  <a:pt x="350" y="53"/>
                </a:lnTo>
                <a:lnTo>
                  <a:pt x="388" y="28"/>
                </a:lnTo>
                <a:lnTo>
                  <a:pt x="400" y="0"/>
                </a:lnTo>
                <a:lnTo>
                  <a:pt x="407" y="37"/>
                </a:lnTo>
                <a:lnTo>
                  <a:pt x="370" y="80"/>
                </a:lnTo>
                <a:lnTo>
                  <a:pt x="370" y="122"/>
                </a:lnTo>
                <a:lnTo>
                  <a:pt x="312" y="202"/>
                </a:lnTo>
                <a:lnTo>
                  <a:pt x="270" y="271"/>
                </a:lnTo>
                <a:lnTo>
                  <a:pt x="270" y="349"/>
                </a:lnTo>
                <a:lnTo>
                  <a:pt x="243" y="366"/>
                </a:lnTo>
                <a:lnTo>
                  <a:pt x="213" y="349"/>
                </a:lnTo>
                <a:lnTo>
                  <a:pt x="194" y="366"/>
                </a:lnTo>
                <a:lnTo>
                  <a:pt x="156" y="313"/>
                </a:lnTo>
                <a:lnTo>
                  <a:pt x="156" y="297"/>
                </a:lnTo>
                <a:lnTo>
                  <a:pt x="125" y="313"/>
                </a:lnTo>
                <a:lnTo>
                  <a:pt x="114" y="297"/>
                </a:lnTo>
                <a:lnTo>
                  <a:pt x="45" y="271"/>
                </a:lnTo>
                <a:lnTo>
                  <a:pt x="37" y="217"/>
                </a:lnTo>
                <a:lnTo>
                  <a:pt x="0" y="175"/>
                </a:lnTo>
                <a:lnTo>
                  <a:pt x="19" y="95"/>
                </a:lnTo>
                <a:lnTo>
                  <a:pt x="0" y="80"/>
                </a:lnTo>
                <a:lnTo>
                  <a:pt x="19" y="37"/>
                </a:lnTo>
              </a:path>
            </a:pathLst>
          </a:custGeom>
          <a:solidFill>
            <a:srgbClr val="FFFFFF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11" name="Freeform 139" descr="Narrow vertical"/>
          <p:cNvSpPr>
            <a:spLocks/>
          </p:cNvSpPr>
          <p:nvPr/>
        </p:nvSpPr>
        <p:spPr bwMode="auto">
          <a:xfrm>
            <a:off x="6753225" y="1933575"/>
            <a:ext cx="657225" cy="592138"/>
          </a:xfrm>
          <a:custGeom>
            <a:avLst/>
            <a:gdLst/>
            <a:ahLst/>
            <a:cxnLst>
              <a:cxn ang="0">
                <a:pos x="19" y="38"/>
              </a:cxn>
              <a:cxn ang="0">
                <a:pos x="89" y="11"/>
              </a:cxn>
              <a:cxn ang="0">
                <a:pos x="116" y="38"/>
              </a:cxn>
              <a:cxn ang="0">
                <a:pos x="185" y="65"/>
              </a:cxn>
              <a:cxn ang="0">
                <a:pos x="236" y="124"/>
              </a:cxn>
              <a:cxn ang="0">
                <a:pos x="266" y="97"/>
              </a:cxn>
              <a:cxn ang="0">
                <a:pos x="294" y="97"/>
              </a:cxn>
              <a:cxn ang="0">
                <a:pos x="336" y="97"/>
              </a:cxn>
              <a:cxn ang="0">
                <a:pos x="355" y="54"/>
              </a:cxn>
              <a:cxn ang="0">
                <a:pos x="394" y="28"/>
              </a:cxn>
              <a:cxn ang="0">
                <a:pos x="406" y="0"/>
              </a:cxn>
              <a:cxn ang="0">
                <a:pos x="413" y="38"/>
              </a:cxn>
              <a:cxn ang="0">
                <a:pos x="375" y="81"/>
              </a:cxn>
              <a:cxn ang="0">
                <a:pos x="375" y="124"/>
              </a:cxn>
              <a:cxn ang="0">
                <a:pos x="317" y="205"/>
              </a:cxn>
              <a:cxn ang="0">
                <a:pos x="274" y="275"/>
              </a:cxn>
              <a:cxn ang="0">
                <a:pos x="274" y="355"/>
              </a:cxn>
              <a:cxn ang="0">
                <a:pos x="247" y="372"/>
              </a:cxn>
              <a:cxn ang="0">
                <a:pos x="216" y="355"/>
              </a:cxn>
              <a:cxn ang="0">
                <a:pos x="197" y="372"/>
              </a:cxn>
              <a:cxn ang="0">
                <a:pos x="158" y="318"/>
              </a:cxn>
              <a:cxn ang="0">
                <a:pos x="158" y="302"/>
              </a:cxn>
              <a:cxn ang="0">
                <a:pos x="127" y="318"/>
              </a:cxn>
              <a:cxn ang="0">
                <a:pos x="116" y="302"/>
              </a:cxn>
              <a:cxn ang="0">
                <a:pos x="46" y="275"/>
              </a:cxn>
              <a:cxn ang="0">
                <a:pos x="38" y="221"/>
              </a:cxn>
              <a:cxn ang="0">
                <a:pos x="0" y="178"/>
              </a:cxn>
              <a:cxn ang="0">
                <a:pos x="19" y="97"/>
              </a:cxn>
              <a:cxn ang="0">
                <a:pos x="0" y="81"/>
              </a:cxn>
              <a:cxn ang="0">
                <a:pos x="19" y="38"/>
              </a:cxn>
            </a:cxnLst>
            <a:rect l="0" t="0" r="r" b="b"/>
            <a:pathLst>
              <a:path w="414" h="373">
                <a:moveTo>
                  <a:pt x="19" y="38"/>
                </a:moveTo>
                <a:lnTo>
                  <a:pt x="89" y="11"/>
                </a:lnTo>
                <a:lnTo>
                  <a:pt x="116" y="38"/>
                </a:lnTo>
                <a:lnTo>
                  <a:pt x="185" y="65"/>
                </a:lnTo>
                <a:lnTo>
                  <a:pt x="236" y="124"/>
                </a:lnTo>
                <a:lnTo>
                  <a:pt x="266" y="97"/>
                </a:lnTo>
                <a:lnTo>
                  <a:pt x="294" y="97"/>
                </a:lnTo>
                <a:lnTo>
                  <a:pt x="336" y="97"/>
                </a:lnTo>
                <a:lnTo>
                  <a:pt x="355" y="54"/>
                </a:lnTo>
                <a:lnTo>
                  <a:pt x="394" y="28"/>
                </a:lnTo>
                <a:lnTo>
                  <a:pt x="406" y="0"/>
                </a:lnTo>
                <a:lnTo>
                  <a:pt x="413" y="38"/>
                </a:lnTo>
                <a:lnTo>
                  <a:pt x="375" y="81"/>
                </a:lnTo>
                <a:lnTo>
                  <a:pt x="375" y="124"/>
                </a:lnTo>
                <a:lnTo>
                  <a:pt x="317" y="205"/>
                </a:lnTo>
                <a:lnTo>
                  <a:pt x="274" y="275"/>
                </a:lnTo>
                <a:lnTo>
                  <a:pt x="274" y="355"/>
                </a:lnTo>
                <a:lnTo>
                  <a:pt x="247" y="372"/>
                </a:lnTo>
                <a:lnTo>
                  <a:pt x="216" y="355"/>
                </a:lnTo>
                <a:lnTo>
                  <a:pt x="197" y="372"/>
                </a:lnTo>
                <a:lnTo>
                  <a:pt x="158" y="318"/>
                </a:lnTo>
                <a:lnTo>
                  <a:pt x="158" y="302"/>
                </a:lnTo>
                <a:lnTo>
                  <a:pt x="127" y="318"/>
                </a:lnTo>
                <a:lnTo>
                  <a:pt x="116" y="302"/>
                </a:lnTo>
                <a:lnTo>
                  <a:pt x="46" y="275"/>
                </a:lnTo>
                <a:lnTo>
                  <a:pt x="38" y="221"/>
                </a:lnTo>
                <a:lnTo>
                  <a:pt x="0" y="178"/>
                </a:lnTo>
                <a:lnTo>
                  <a:pt x="19" y="97"/>
                </a:lnTo>
                <a:lnTo>
                  <a:pt x="0" y="81"/>
                </a:lnTo>
                <a:lnTo>
                  <a:pt x="19" y="38"/>
                </a:lnTo>
              </a:path>
            </a:pathLst>
          </a:custGeom>
          <a:pattFill prst="narVert">
            <a:fgClr>
              <a:schemeClr val="bg2"/>
            </a:fgClr>
            <a:bgClr>
              <a:srgbClr val="FFFFFF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12" name="Freeform 140"/>
          <p:cNvSpPr>
            <a:spLocks/>
          </p:cNvSpPr>
          <p:nvPr/>
        </p:nvSpPr>
        <p:spPr bwMode="auto">
          <a:xfrm>
            <a:off x="5492750" y="3525838"/>
            <a:ext cx="417513" cy="563562"/>
          </a:xfrm>
          <a:custGeom>
            <a:avLst/>
            <a:gdLst/>
            <a:ahLst/>
            <a:cxnLst>
              <a:cxn ang="0">
                <a:pos x="62" y="30"/>
              </a:cxn>
              <a:cxn ang="0">
                <a:pos x="88" y="30"/>
              </a:cxn>
              <a:cxn ang="0">
                <a:pos x="99" y="0"/>
              </a:cxn>
              <a:cxn ang="0">
                <a:pos x="118" y="16"/>
              </a:cxn>
              <a:cxn ang="0">
                <a:pos x="125" y="0"/>
              </a:cxn>
              <a:cxn ang="0">
                <a:pos x="137" y="30"/>
              </a:cxn>
              <a:cxn ang="0">
                <a:pos x="262" y="138"/>
              </a:cxn>
              <a:cxn ang="0">
                <a:pos x="224" y="274"/>
              </a:cxn>
              <a:cxn ang="0">
                <a:pos x="194" y="248"/>
              </a:cxn>
              <a:cxn ang="0">
                <a:pos x="80" y="354"/>
              </a:cxn>
              <a:cxn ang="0">
                <a:pos x="99" y="301"/>
              </a:cxn>
              <a:cxn ang="0">
                <a:pos x="80" y="248"/>
              </a:cxn>
              <a:cxn ang="0">
                <a:pos x="0" y="190"/>
              </a:cxn>
              <a:cxn ang="0">
                <a:pos x="0" y="84"/>
              </a:cxn>
              <a:cxn ang="0">
                <a:pos x="62" y="30"/>
              </a:cxn>
            </a:cxnLst>
            <a:rect l="0" t="0" r="r" b="b"/>
            <a:pathLst>
              <a:path w="263" h="355">
                <a:moveTo>
                  <a:pt x="62" y="30"/>
                </a:moveTo>
                <a:lnTo>
                  <a:pt x="88" y="30"/>
                </a:lnTo>
                <a:lnTo>
                  <a:pt x="99" y="0"/>
                </a:lnTo>
                <a:lnTo>
                  <a:pt x="118" y="16"/>
                </a:lnTo>
                <a:lnTo>
                  <a:pt x="125" y="0"/>
                </a:lnTo>
                <a:lnTo>
                  <a:pt x="137" y="30"/>
                </a:lnTo>
                <a:lnTo>
                  <a:pt x="262" y="138"/>
                </a:lnTo>
                <a:lnTo>
                  <a:pt x="224" y="274"/>
                </a:lnTo>
                <a:lnTo>
                  <a:pt x="194" y="248"/>
                </a:lnTo>
                <a:lnTo>
                  <a:pt x="80" y="354"/>
                </a:lnTo>
                <a:lnTo>
                  <a:pt x="99" y="301"/>
                </a:lnTo>
                <a:lnTo>
                  <a:pt x="80" y="248"/>
                </a:lnTo>
                <a:lnTo>
                  <a:pt x="0" y="190"/>
                </a:lnTo>
                <a:lnTo>
                  <a:pt x="0" y="84"/>
                </a:lnTo>
                <a:lnTo>
                  <a:pt x="62" y="30"/>
                </a:lnTo>
              </a:path>
            </a:pathLst>
          </a:custGeom>
          <a:solidFill>
            <a:schemeClr val="accent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13" name="Freeform 141"/>
          <p:cNvSpPr>
            <a:spLocks/>
          </p:cNvSpPr>
          <p:nvPr/>
        </p:nvSpPr>
        <p:spPr bwMode="auto">
          <a:xfrm>
            <a:off x="5492750" y="3525838"/>
            <a:ext cx="427038" cy="573087"/>
          </a:xfrm>
          <a:custGeom>
            <a:avLst/>
            <a:gdLst/>
            <a:ahLst/>
            <a:cxnLst>
              <a:cxn ang="0">
                <a:pos x="63" y="31"/>
              </a:cxn>
              <a:cxn ang="0">
                <a:pos x="90" y="31"/>
              </a:cxn>
              <a:cxn ang="0">
                <a:pos x="101" y="0"/>
              </a:cxn>
              <a:cxn ang="0">
                <a:pos x="121" y="16"/>
              </a:cxn>
              <a:cxn ang="0">
                <a:pos x="128" y="0"/>
              </a:cxn>
              <a:cxn ang="0">
                <a:pos x="140" y="31"/>
              </a:cxn>
              <a:cxn ang="0">
                <a:pos x="268" y="140"/>
              </a:cxn>
              <a:cxn ang="0">
                <a:pos x="229" y="279"/>
              </a:cxn>
              <a:cxn ang="0">
                <a:pos x="198" y="252"/>
              </a:cxn>
              <a:cxn ang="0">
                <a:pos x="82" y="360"/>
              </a:cxn>
              <a:cxn ang="0">
                <a:pos x="101" y="306"/>
              </a:cxn>
              <a:cxn ang="0">
                <a:pos x="82" y="252"/>
              </a:cxn>
              <a:cxn ang="0">
                <a:pos x="0" y="193"/>
              </a:cxn>
              <a:cxn ang="0">
                <a:pos x="0" y="85"/>
              </a:cxn>
              <a:cxn ang="0">
                <a:pos x="63" y="31"/>
              </a:cxn>
            </a:cxnLst>
            <a:rect l="0" t="0" r="r" b="b"/>
            <a:pathLst>
              <a:path w="269" h="361">
                <a:moveTo>
                  <a:pt x="63" y="31"/>
                </a:moveTo>
                <a:lnTo>
                  <a:pt x="90" y="31"/>
                </a:lnTo>
                <a:lnTo>
                  <a:pt x="101" y="0"/>
                </a:lnTo>
                <a:lnTo>
                  <a:pt x="121" y="16"/>
                </a:lnTo>
                <a:lnTo>
                  <a:pt x="128" y="0"/>
                </a:lnTo>
                <a:lnTo>
                  <a:pt x="140" y="31"/>
                </a:lnTo>
                <a:lnTo>
                  <a:pt x="268" y="140"/>
                </a:lnTo>
                <a:lnTo>
                  <a:pt x="229" y="279"/>
                </a:lnTo>
                <a:lnTo>
                  <a:pt x="198" y="252"/>
                </a:lnTo>
                <a:lnTo>
                  <a:pt x="82" y="360"/>
                </a:lnTo>
                <a:lnTo>
                  <a:pt x="101" y="306"/>
                </a:lnTo>
                <a:lnTo>
                  <a:pt x="82" y="252"/>
                </a:lnTo>
                <a:lnTo>
                  <a:pt x="0" y="193"/>
                </a:lnTo>
                <a:lnTo>
                  <a:pt x="0" y="85"/>
                </a:lnTo>
                <a:lnTo>
                  <a:pt x="63" y="31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14" name="Freeform 142" descr="Sphere"/>
          <p:cNvSpPr>
            <a:spLocks/>
          </p:cNvSpPr>
          <p:nvPr/>
        </p:nvSpPr>
        <p:spPr bwMode="auto">
          <a:xfrm>
            <a:off x="1600200" y="3832225"/>
            <a:ext cx="384175" cy="633413"/>
          </a:xfrm>
          <a:custGeom>
            <a:avLst/>
            <a:gdLst/>
            <a:ahLst/>
            <a:cxnLst>
              <a:cxn ang="0">
                <a:pos x="60" y="329"/>
              </a:cxn>
              <a:cxn ang="0">
                <a:pos x="79" y="302"/>
              </a:cxn>
              <a:cxn ang="0">
                <a:pos x="99" y="244"/>
              </a:cxn>
              <a:cxn ang="0">
                <a:pos x="38" y="122"/>
              </a:cxn>
              <a:cxn ang="0">
                <a:pos x="79" y="16"/>
              </a:cxn>
              <a:cxn ang="0">
                <a:pos x="105" y="0"/>
              </a:cxn>
              <a:cxn ang="0">
                <a:pos x="137" y="16"/>
              </a:cxn>
              <a:cxn ang="0">
                <a:pos x="166" y="27"/>
              </a:cxn>
              <a:cxn ang="0">
                <a:pos x="174" y="86"/>
              </a:cxn>
              <a:cxn ang="0">
                <a:pos x="234" y="138"/>
              </a:cxn>
              <a:cxn ang="0">
                <a:pos x="241" y="191"/>
              </a:cxn>
              <a:cxn ang="0">
                <a:pos x="234" y="218"/>
              </a:cxn>
              <a:cxn ang="0">
                <a:pos x="241" y="234"/>
              </a:cxn>
              <a:cxn ang="0">
                <a:pos x="241" y="244"/>
              </a:cxn>
              <a:cxn ang="0">
                <a:pos x="215" y="302"/>
              </a:cxn>
              <a:cxn ang="0">
                <a:pos x="234" y="382"/>
              </a:cxn>
              <a:cxn ang="0">
                <a:pos x="215" y="398"/>
              </a:cxn>
              <a:cxn ang="0">
                <a:pos x="174" y="340"/>
              </a:cxn>
              <a:cxn ang="0">
                <a:pos x="147" y="329"/>
              </a:cxn>
              <a:cxn ang="0">
                <a:pos x="99" y="340"/>
              </a:cxn>
              <a:cxn ang="0">
                <a:pos x="60" y="356"/>
              </a:cxn>
              <a:cxn ang="0">
                <a:pos x="38" y="356"/>
              </a:cxn>
              <a:cxn ang="0">
                <a:pos x="0" y="313"/>
              </a:cxn>
              <a:cxn ang="0">
                <a:pos x="60" y="329"/>
              </a:cxn>
            </a:cxnLst>
            <a:rect l="0" t="0" r="r" b="b"/>
            <a:pathLst>
              <a:path w="242" h="399">
                <a:moveTo>
                  <a:pt x="60" y="329"/>
                </a:moveTo>
                <a:lnTo>
                  <a:pt x="79" y="302"/>
                </a:lnTo>
                <a:lnTo>
                  <a:pt x="99" y="244"/>
                </a:lnTo>
                <a:lnTo>
                  <a:pt x="38" y="122"/>
                </a:lnTo>
                <a:lnTo>
                  <a:pt x="79" y="16"/>
                </a:lnTo>
                <a:lnTo>
                  <a:pt x="105" y="0"/>
                </a:lnTo>
                <a:lnTo>
                  <a:pt x="137" y="16"/>
                </a:lnTo>
                <a:lnTo>
                  <a:pt x="166" y="27"/>
                </a:lnTo>
                <a:lnTo>
                  <a:pt x="174" y="86"/>
                </a:lnTo>
                <a:lnTo>
                  <a:pt x="234" y="138"/>
                </a:lnTo>
                <a:lnTo>
                  <a:pt x="241" y="191"/>
                </a:lnTo>
                <a:lnTo>
                  <a:pt x="234" y="218"/>
                </a:lnTo>
                <a:lnTo>
                  <a:pt x="241" y="234"/>
                </a:lnTo>
                <a:lnTo>
                  <a:pt x="241" y="244"/>
                </a:lnTo>
                <a:lnTo>
                  <a:pt x="215" y="302"/>
                </a:lnTo>
                <a:lnTo>
                  <a:pt x="234" y="382"/>
                </a:lnTo>
                <a:lnTo>
                  <a:pt x="215" y="398"/>
                </a:lnTo>
                <a:lnTo>
                  <a:pt x="174" y="340"/>
                </a:lnTo>
                <a:lnTo>
                  <a:pt x="147" y="329"/>
                </a:lnTo>
                <a:lnTo>
                  <a:pt x="99" y="340"/>
                </a:lnTo>
                <a:lnTo>
                  <a:pt x="60" y="356"/>
                </a:lnTo>
                <a:lnTo>
                  <a:pt x="38" y="356"/>
                </a:lnTo>
                <a:lnTo>
                  <a:pt x="0" y="313"/>
                </a:lnTo>
                <a:lnTo>
                  <a:pt x="60" y="329"/>
                </a:lnTo>
              </a:path>
            </a:pathLst>
          </a:custGeom>
          <a:pattFill prst="sphere">
            <a:fgClr>
              <a:schemeClr val="bg2"/>
            </a:fgClr>
            <a:bgClr>
              <a:srgbClr val="FFFFFF"/>
            </a:bgClr>
          </a:patt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15" name="Freeform 143"/>
          <p:cNvSpPr>
            <a:spLocks/>
          </p:cNvSpPr>
          <p:nvPr/>
        </p:nvSpPr>
        <p:spPr bwMode="auto">
          <a:xfrm>
            <a:off x="1600200" y="3832225"/>
            <a:ext cx="393700" cy="642938"/>
          </a:xfrm>
          <a:custGeom>
            <a:avLst/>
            <a:gdLst/>
            <a:ahLst/>
            <a:cxnLst>
              <a:cxn ang="0">
                <a:pos x="62" y="334"/>
              </a:cxn>
              <a:cxn ang="0">
                <a:pos x="81" y="307"/>
              </a:cxn>
              <a:cxn ang="0">
                <a:pos x="101" y="248"/>
              </a:cxn>
              <a:cxn ang="0">
                <a:pos x="39" y="124"/>
              </a:cxn>
              <a:cxn ang="0">
                <a:pos x="81" y="16"/>
              </a:cxn>
              <a:cxn ang="0">
                <a:pos x="108" y="0"/>
              </a:cxn>
              <a:cxn ang="0">
                <a:pos x="140" y="16"/>
              </a:cxn>
              <a:cxn ang="0">
                <a:pos x="170" y="27"/>
              </a:cxn>
              <a:cxn ang="0">
                <a:pos x="178" y="87"/>
              </a:cxn>
              <a:cxn ang="0">
                <a:pos x="240" y="140"/>
              </a:cxn>
              <a:cxn ang="0">
                <a:pos x="247" y="194"/>
              </a:cxn>
              <a:cxn ang="0">
                <a:pos x="240" y="221"/>
              </a:cxn>
              <a:cxn ang="0">
                <a:pos x="247" y="238"/>
              </a:cxn>
              <a:cxn ang="0">
                <a:pos x="247" y="248"/>
              </a:cxn>
              <a:cxn ang="0">
                <a:pos x="220" y="307"/>
              </a:cxn>
              <a:cxn ang="0">
                <a:pos x="240" y="388"/>
              </a:cxn>
              <a:cxn ang="0">
                <a:pos x="220" y="404"/>
              </a:cxn>
              <a:cxn ang="0">
                <a:pos x="178" y="345"/>
              </a:cxn>
              <a:cxn ang="0">
                <a:pos x="151" y="334"/>
              </a:cxn>
              <a:cxn ang="0">
                <a:pos x="101" y="345"/>
              </a:cxn>
              <a:cxn ang="0">
                <a:pos x="62" y="361"/>
              </a:cxn>
              <a:cxn ang="0">
                <a:pos x="39" y="361"/>
              </a:cxn>
              <a:cxn ang="0">
                <a:pos x="0" y="318"/>
              </a:cxn>
              <a:cxn ang="0">
                <a:pos x="62" y="334"/>
              </a:cxn>
            </a:cxnLst>
            <a:rect l="0" t="0" r="r" b="b"/>
            <a:pathLst>
              <a:path w="248" h="405">
                <a:moveTo>
                  <a:pt x="62" y="334"/>
                </a:moveTo>
                <a:lnTo>
                  <a:pt x="81" y="307"/>
                </a:lnTo>
                <a:lnTo>
                  <a:pt x="101" y="248"/>
                </a:lnTo>
                <a:lnTo>
                  <a:pt x="39" y="124"/>
                </a:lnTo>
                <a:lnTo>
                  <a:pt x="81" y="16"/>
                </a:lnTo>
                <a:lnTo>
                  <a:pt x="108" y="0"/>
                </a:lnTo>
                <a:lnTo>
                  <a:pt x="140" y="16"/>
                </a:lnTo>
                <a:lnTo>
                  <a:pt x="170" y="27"/>
                </a:lnTo>
                <a:lnTo>
                  <a:pt x="178" y="87"/>
                </a:lnTo>
                <a:lnTo>
                  <a:pt x="240" y="140"/>
                </a:lnTo>
                <a:lnTo>
                  <a:pt x="247" y="194"/>
                </a:lnTo>
                <a:lnTo>
                  <a:pt x="240" y="221"/>
                </a:lnTo>
                <a:lnTo>
                  <a:pt x="247" y="238"/>
                </a:lnTo>
                <a:lnTo>
                  <a:pt x="247" y="248"/>
                </a:lnTo>
                <a:lnTo>
                  <a:pt x="220" y="307"/>
                </a:lnTo>
                <a:lnTo>
                  <a:pt x="240" y="388"/>
                </a:lnTo>
                <a:lnTo>
                  <a:pt x="220" y="404"/>
                </a:lnTo>
                <a:lnTo>
                  <a:pt x="178" y="345"/>
                </a:lnTo>
                <a:lnTo>
                  <a:pt x="151" y="334"/>
                </a:lnTo>
                <a:lnTo>
                  <a:pt x="101" y="345"/>
                </a:lnTo>
                <a:lnTo>
                  <a:pt x="62" y="361"/>
                </a:lnTo>
                <a:lnTo>
                  <a:pt x="39" y="361"/>
                </a:lnTo>
                <a:lnTo>
                  <a:pt x="0" y="318"/>
                </a:lnTo>
                <a:lnTo>
                  <a:pt x="62" y="334"/>
                </a:lnTo>
              </a:path>
            </a:pathLst>
          </a:custGeom>
          <a:noFill/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16" name="Freeform 144" descr="20%"/>
          <p:cNvSpPr>
            <a:spLocks/>
          </p:cNvSpPr>
          <p:nvPr/>
        </p:nvSpPr>
        <p:spPr bwMode="auto">
          <a:xfrm>
            <a:off x="3171825" y="4337050"/>
            <a:ext cx="474663" cy="633413"/>
          </a:xfrm>
          <a:custGeom>
            <a:avLst/>
            <a:gdLst/>
            <a:ahLst/>
            <a:cxnLst>
              <a:cxn ang="0">
                <a:pos x="0" y="398"/>
              </a:cxn>
              <a:cxn ang="0">
                <a:pos x="8" y="15"/>
              </a:cxn>
              <a:cxn ang="0">
                <a:pos x="58" y="0"/>
              </a:cxn>
              <a:cxn ang="0">
                <a:pos x="77" y="15"/>
              </a:cxn>
              <a:cxn ang="0">
                <a:pos x="147" y="15"/>
              </a:cxn>
              <a:cxn ang="0">
                <a:pos x="256" y="70"/>
              </a:cxn>
              <a:cxn ang="0">
                <a:pos x="298" y="177"/>
              </a:cxn>
              <a:cxn ang="0">
                <a:pos x="275" y="177"/>
              </a:cxn>
              <a:cxn ang="0">
                <a:pos x="248" y="210"/>
              </a:cxn>
              <a:cxn ang="0">
                <a:pos x="209" y="317"/>
              </a:cxn>
              <a:cxn ang="0">
                <a:pos x="198" y="398"/>
              </a:cxn>
              <a:cxn ang="0">
                <a:pos x="0" y="398"/>
              </a:cxn>
            </a:cxnLst>
            <a:rect l="0" t="0" r="r" b="b"/>
            <a:pathLst>
              <a:path w="299" h="399">
                <a:moveTo>
                  <a:pt x="0" y="398"/>
                </a:moveTo>
                <a:lnTo>
                  <a:pt x="8" y="15"/>
                </a:lnTo>
                <a:lnTo>
                  <a:pt x="58" y="0"/>
                </a:lnTo>
                <a:lnTo>
                  <a:pt x="77" y="15"/>
                </a:lnTo>
                <a:lnTo>
                  <a:pt x="147" y="15"/>
                </a:lnTo>
                <a:lnTo>
                  <a:pt x="256" y="70"/>
                </a:lnTo>
                <a:lnTo>
                  <a:pt x="298" y="177"/>
                </a:lnTo>
                <a:lnTo>
                  <a:pt x="275" y="177"/>
                </a:lnTo>
                <a:lnTo>
                  <a:pt x="248" y="210"/>
                </a:lnTo>
                <a:lnTo>
                  <a:pt x="209" y="317"/>
                </a:lnTo>
                <a:lnTo>
                  <a:pt x="198" y="398"/>
                </a:lnTo>
                <a:lnTo>
                  <a:pt x="0" y="398"/>
                </a:lnTo>
              </a:path>
            </a:pathLst>
          </a:custGeom>
          <a:pattFill prst="pct20">
            <a:fgClr>
              <a:schemeClr val="tx2"/>
            </a:fgClr>
            <a:bgClr>
              <a:srgbClr val="FFFFFF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17" name="Freeform 145"/>
          <p:cNvSpPr>
            <a:spLocks/>
          </p:cNvSpPr>
          <p:nvPr/>
        </p:nvSpPr>
        <p:spPr bwMode="auto">
          <a:xfrm>
            <a:off x="1949450" y="4183063"/>
            <a:ext cx="366713" cy="454025"/>
          </a:xfrm>
          <a:custGeom>
            <a:avLst/>
            <a:gdLst/>
            <a:ahLst/>
            <a:cxnLst>
              <a:cxn ang="0">
                <a:pos x="125" y="0"/>
              </a:cxn>
              <a:cxn ang="0">
                <a:pos x="173" y="110"/>
              </a:cxn>
              <a:cxn ang="0">
                <a:pos x="230" y="190"/>
              </a:cxn>
              <a:cxn ang="0">
                <a:pos x="151" y="242"/>
              </a:cxn>
              <a:cxn ang="0">
                <a:pos x="57" y="285"/>
              </a:cxn>
              <a:cxn ang="0">
                <a:pos x="38" y="216"/>
              </a:cxn>
              <a:cxn ang="0">
                <a:pos x="0" y="179"/>
              </a:cxn>
              <a:cxn ang="0">
                <a:pos x="19" y="164"/>
              </a:cxn>
              <a:cxn ang="0">
                <a:pos x="0" y="84"/>
              </a:cxn>
              <a:cxn ang="0">
                <a:pos x="26" y="26"/>
              </a:cxn>
              <a:cxn ang="0">
                <a:pos x="26" y="42"/>
              </a:cxn>
              <a:cxn ang="0">
                <a:pos x="46" y="42"/>
              </a:cxn>
              <a:cxn ang="0">
                <a:pos x="46" y="26"/>
              </a:cxn>
              <a:cxn ang="0">
                <a:pos x="64" y="26"/>
              </a:cxn>
              <a:cxn ang="0">
                <a:pos x="95" y="0"/>
              </a:cxn>
              <a:cxn ang="0">
                <a:pos x="125" y="0"/>
              </a:cxn>
            </a:cxnLst>
            <a:rect l="0" t="0" r="r" b="b"/>
            <a:pathLst>
              <a:path w="231" h="286">
                <a:moveTo>
                  <a:pt x="125" y="0"/>
                </a:moveTo>
                <a:lnTo>
                  <a:pt x="173" y="110"/>
                </a:lnTo>
                <a:lnTo>
                  <a:pt x="230" y="190"/>
                </a:lnTo>
                <a:lnTo>
                  <a:pt x="151" y="242"/>
                </a:lnTo>
                <a:lnTo>
                  <a:pt x="57" y="285"/>
                </a:lnTo>
                <a:lnTo>
                  <a:pt x="38" y="216"/>
                </a:lnTo>
                <a:lnTo>
                  <a:pt x="0" y="179"/>
                </a:lnTo>
                <a:lnTo>
                  <a:pt x="19" y="164"/>
                </a:lnTo>
                <a:lnTo>
                  <a:pt x="0" y="84"/>
                </a:lnTo>
                <a:lnTo>
                  <a:pt x="26" y="26"/>
                </a:lnTo>
                <a:lnTo>
                  <a:pt x="26" y="42"/>
                </a:lnTo>
                <a:lnTo>
                  <a:pt x="46" y="42"/>
                </a:lnTo>
                <a:lnTo>
                  <a:pt x="46" y="26"/>
                </a:lnTo>
                <a:lnTo>
                  <a:pt x="64" y="26"/>
                </a:lnTo>
                <a:lnTo>
                  <a:pt x="95" y="0"/>
                </a:lnTo>
                <a:lnTo>
                  <a:pt x="125" y="0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18" name="Freeform 146" descr="Sphere"/>
          <p:cNvSpPr>
            <a:spLocks/>
          </p:cNvSpPr>
          <p:nvPr/>
        </p:nvSpPr>
        <p:spPr bwMode="auto">
          <a:xfrm>
            <a:off x="1949450" y="4183063"/>
            <a:ext cx="376238" cy="463550"/>
          </a:xfrm>
          <a:custGeom>
            <a:avLst/>
            <a:gdLst/>
            <a:ahLst/>
            <a:cxnLst>
              <a:cxn ang="0">
                <a:pos x="128" y="0"/>
              </a:cxn>
              <a:cxn ang="0">
                <a:pos x="178" y="112"/>
              </a:cxn>
              <a:cxn ang="0">
                <a:pos x="236" y="194"/>
              </a:cxn>
              <a:cxn ang="0">
                <a:pos x="155" y="247"/>
              </a:cxn>
              <a:cxn ang="0">
                <a:pos x="58" y="291"/>
              </a:cxn>
              <a:cxn ang="0">
                <a:pos x="39" y="221"/>
              </a:cxn>
              <a:cxn ang="0">
                <a:pos x="0" y="183"/>
              </a:cxn>
              <a:cxn ang="0">
                <a:pos x="20" y="167"/>
              </a:cxn>
              <a:cxn ang="0">
                <a:pos x="0" y="86"/>
              </a:cxn>
              <a:cxn ang="0">
                <a:pos x="27" y="27"/>
              </a:cxn>
              <a:cxn ang="0">
                <a:pos x="27" y="43"/>
              </a:cxn>
              <a:cxn ang="0">
                <a:pos x="47" y="43"/>
              </a:cxn>
              <a:cxn ang="0">
                <a:pos x="47" y="27"/>
              </a:cxn>
              <a:cxn ang="0">
                <a:pos x="66" y="27"/>
              </a:cxn>
              <a:cxn ang="0">
                <a:pos x="97" y="0"/>
              </a:cxn>
              <a:cxn ang="0">
                <a:pos x="128" y="0"/>
              </a:cxn>
            </a:cxnLst>
            <a:rect l="0" t="0" r="r" b="b"/>
            <a:pathLst>
              <a:path w="237" h="292">
                <a:moveTo>
                  <a:pt x="128" y="0"/>
                </a:moveTo>
                <a:lnTo>
                  <a:pt x="178" y="112"/>
                </a:lnTo>
                <a:lnTo>
                  <a:pt x="236" y="194"/>
                </a:lnTo>
                <a:lnTo>
                  <a:pt x="155" y="247"/>
                </a:lnTo>
                <a:lnTo>
                  <a:pt x="58" y="291"/>
                </a:lnTo>
                <a:lnTo>
                  <a:pt x="39" y="221"/>
                </a:lnTo>
                <a:lnTo>
                  <a:pt x="0" y="183"/>
                </a:lnTo>
                <a:lnTo>
                  <a:pt x="20" y="167"/>
                </a:lnTo>
                <a:lnTo>
                  <a:pt x="0" y="86"/>
                </a:lnTo>
                <a:lnTo>
                  <a:pt x="27" y="27"/>
                </a:lnTo>
                <a:lnTo>
                  <a:pt x="27" y="43"/>
                </a:lnTo>
                <a:lnTo>
                  <a:pt x="47" y="43"/>
                </a:lnTo>
                <a:lnTo>
                  <a:pt x="47" y="27"/>
                </a:lnTo>
                <a:lnTo>
                  <a:pt x="66" y="27"/>
                </a:lnTo>
                <a:lnTo>
                  <a:pt x="97" y="0"/>
                </a:lnTo>
                <a:lnTo>
                  <a:pt x="128" y="0"/>
                </a:lnTo>
              </a:path>
            </a:pathLst>
          </a:custGeom>
          <a:pattFill prst="sphere">
            <a:fgClr>
              <a:schemeClr val="bg2"/>
            </a:fgClr>
            <a:bgClr>
              <a:schemeClr val="bg1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19" name="Freeform 147"/>
          <p:cNvSpPr>
            <a:spLocks/>
          </p:cNvSpPr>
          <p:nvPr/>
        </p:nvSpPr>
        <p:spPr bwMode="auto">
          <a:xfrm>
            <a:off x="1223963" y="4122738"/>
            <a:ext cx="465137" cy="403225"/>
          </a:xfrm>
          <a:custGeom>
            <a:avLst/>
            <a:gdLst/>
            <a:ahLst/>
            <a:cxnLst>
              <a:cxn ang="0">
                <a:pos x="76" y="37"/>
              </a:cxn>
              <a:cxn ang="0">
                <a:pos x="125" y="63"/>
              </a:cxn>
              <a:cxn ang="0">
                <a:pos x="205" y="95"/>
              </a:cxn>
              <a:cxn ang="0">
                <a:pos x="232" y="132"/>
              </a:cxn>
              <a:cxn ang="0">
                <a:pos x="269" y="174"/>
              </a:cxn>
              <a:cxn ang="0">
                <a:pos x="292" y="174"/>
              </a:cxn>
              <a:cxn ang="0">
                <a:pos x="292" y="253"/>
              </a:cxn>
              <a:cxn ang="0">
                <a:pos x="76" y="253"/>
              </a:cxn>
              <a:cxn ang="0">
                <a:pos x="76" y="242"/>
              </a:cxn>
              <a:cxn ang="0">
                <a:pos x="0" y="0"/>
              </a:cxn>
              <a:cxn ang="0">
                <a:pos x="76" y="37"/>
              </a:cxn>
            </a:cxnLst>
            <a:rect l="0" t="0" r="r" b="b"/>
            <a:pathLst>
              <a:path w="293" h="254">
                <a:moveTo>
                  <a:pt x="76" y="37"/>
                </a:moveTo>
                <a:lnTo>
                  <a:pt x="125" y="63"/>
                </a:lnTo>
                <a:lnTo>
                  <a:pt x="205" y="95"/>
                </a:lnTo>
                <a:lnTo>
                  <a:pt x="232" y="132"/>
                </a:lnTo>
                <a:lnTo>
                  <a:pt x="269" y="174"/>
                </a:lnTo>
                <a:lnTo>
                  <a:pt x="292" y="174"/>
                </a:lnTo>
                <a:lnTo>
                  <a:pt x="292" y="253"/>
                </a:lnTo>
                <a:lnTo>
                  <a:pt x="76" y="253"/>
                </a:lnTo>
                <a:lnTo>
                  <a:pt x="76" y="242"/>
                </a:lnTo>
                <a:lnTo>
                  <a:pt x="0" y="0"/>
                </a:lnTo>
                <a:lnTo>
                  <a:pt x="76" y="37"/>
                </a:lnTo>
              </a:path>
            </a:pathLst>
          </a:custGeom>
          <a:solidFill>
            <a:srgbClr val="FFFFFF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20" name="Freeform 148" descr="Sphere"/>
          <p:cNvSpPr>
            <a:spLocks/>
          </p:cNvSpPr>
          <p:nvPr/>
        </p:nvSpPr>
        <p:spPr bwMode="auto">
          <a:xfrm>
            <a:off x="1223963" y="4122738"/>
            <a:ext cx="474662" cy="412750"/>
          </a:xfrm>
          <a:custGeom>
            <a:avLst/>
            <a:gdLst/>
            <a:ahLst/>
            <a:cxnLst>
              <a:cxn ang="0">
                <a:pos x="78" y="38"/>
              </a:cxn>
              <a:cxn ang="0">
                <a:pos x="128" y="65"/>
              </a:cxn>
              <a:cxn ang="0">
                <a:pos x="209" y="97"/>
              </a:cxn>
              <a:cxn ang="0">
                <a:pos x="237" y="135"/>
              </a:cxn>
              <a:cxn ang="0">
                <a:pos x="275" y="178"/>
              </a:cxn>
              <a:cxn ang="0">
                <a:pos x="298" y="178"/>
              </a:cxn>
              <a:cxn ang="0">
                <a:pos x="298" y="259"/>
              </a:cxn>
              <a:cxn ang="0">
                <a:pos x="78" y="259"/>
              </a:cxn>
              <a:cxn ang="0">
                <a:pos x="78" y="248"/>
              </a:cxn>
              <a:cxn ang="0">
                <a:pos x="0" y="0"/>
              </a:cxn>
              <a:cxn ang="0">
                <a:pos x="78" y="38"/>
              </a:cxn>
            </a:cxnLst>
            <a:rect l="0" t="0" r="r" b="b"/>
            <a:pathLst>
              <a:path w="299" h="260">
                <a:moveTo>
                  <a:pt x="78" y="38"/>
                </a:moveTo>
                <a:lnTo>
                  <a:pt x="128" y="65"/>
                </a:lnTo>
                <a:lnTo>
                  <a:pt x="209" y="97"/>
                </a:lnTo>
                <a:lnTo>
                  <a:pt x="237" y="135"/>
                </a:lnTo>
                <a:lnTo>
                  <a:pt x="275" y="178"/>
                </a:lnTo>
                <a:lnTo>
                  <a:pt x="298" y="178"/>
                </a:lnTo>
                <a:lnTo>
                  <a:pt x="298" y="259"/>
                </a:lnTo>
                <a:lnTo>
                  <a:pt x="78" y="259"/>
                </a:lnTo>
                <a:lnTo>
                  <a:pt x="78" y="248"/>
                </a:lnTo>
                <a:lnTo>
                  <a:pt x="0" y="0"/>
                </a:lnTo>
                <a:lnTo>
                  <a:pt x="78" y="38"/>
                </a:lnTo>
              </a:path>
            </a:pathLst>
          </a:custGeom>
          <a:pattFill prst="sphere">
            <a:fgClr>
              <a:schemeClr val="bg2"/>
            </a:fgClr>
            <a:bgClr>
              <a:schemeClr val="bg1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21" name="Freeform 149"/>
          <p:cNvSpPr>
            <a:spLocks/>
          </p:cNvSpPr>
          <p:nvPr/>
        </p:nvSpPr>
        <p:spPr bwMode="auto">
          <a:xfrm>
            <a:off x="5573713" y="4518025"/>
            <a:ext cx="574675" cy="512763"/>
          </a:xfrm>
          <a:custGeom>
            <a:avLst/>
            <a:gdLst/>
            <a:ahLst/>
            <a:cxnLst>
              <a:cxn ang="0">
                <a:pos x="0" y="312"/>
              </a:cxn>
              <a:cxn ang="0">
                <a:pos x="68" y="200"/>
              </a:cxn>
              <a:cxn ang="0">
                <a:pos x="68" y="174"/>
              </a:cxn>
              <a:cxn ang="0">
                <a:pos x="88" y="174"/>
              </a:cxn>
              <a:cxn ang="0">
                <a:pos x="98" y="147"/>
              </a:cxn>
              <a:cxn ang="0">
                <a:pos x="106" y="133"/>
              </a:cxn>
              <a:cxn ang="0">
                <a:pos x="125" y="133"/>
              </a:cxn>
              <a:cxn ang="0">
                <a:pos x="125" y="79"/>
              </a:cxn>
              <a:cxn ang="0">
                <a:pos x="232" y="10"/>
              </a:cxn>
              <a:cxn ang="0">
                <a:pos x="273" y="0"/>
              </a:cxn>
              <a:cxn ang="0">
                <a:pos x="273" y="10"/>
              </a:cxn>
              <a:cxn ang="0">
                <a:pos x="312" y="10"/>
              </a:cxn>
              <a:cxn ang="0">
                <a:pos x="293" y="52"/>
              </a:cxn>
              <a:cxn ang="0">
                <a:pos x="300" y="95"/>
              </a:cxn>
              <a:cxn ang="0">
                <a:pos x="281" y="105"/>
              </a:cxn>
              <a:cxn ang="0">
                <a:pos x="293" y="105"/>
              </a:cxn>
              <a:cxn ang="0">
                <a:pos x="273" y="122"/>
              </a:cxn>
              <a:cxn ang="0">
                <a:pos x="273" y="147"/>
              </a:cxn>
              <a:cxn ang="0">
                <a:pos x="293" y="174"/>
              </a:cxn>
              <a:cxn ang="0">
                <a:pos x="300" y="253"/>
              </a:cxn>
              <a:cxn ang="0">
                <a:pos x="361" y="322"/>
              </a:cxn>
              <a:cxn ang="0">
                <a:pos x="0" y="312"/>
              </a:cxn>
            </a:cxnLst>
            <a:rect l="0" t="0" r="r" b="b"/>
            <a:pathLst>
              <a:path w="362" h="323">
                <a:moveTo>
                  <a:pt x="0" y="312"/>
                </a:moveTo>
                <a:lnTo>
                  <a:pt x="68" y="200"/>
                </a:lnTo>
                <a:lnTo>
                  <a:pt x="68" y="174"/>
                </a:lnTo>
                <a:lnTo>
                  <a:pt x="88" y="174"/>
                </a:lnTo>
                <a:lnTo>
                  <a:pt x="98" y="147"/>
                </a:lnTo>
                <a:lnTo>
                  <a:pt x="106" y="133"/>
                </a:lnTo>
                <a:lnTo>
                  <a:pt x="125" y="133"/>
                </a:lnTo>
                <a:lnTo>
                  <a:pt x="125" y="79"/>
                </a:lnTo>
                <a:lnTo>
                  <a:pt x="232" y="10"/>
                </a:lnTo>
                <a:lnTo>
                  <a:pt x="273" y="0"/>
                </a:lnTo>
                <a:lnTo>
                  <a:pt x="273" y="10"/>
                </a:lnTo>
                <a:lnTo>
                  <a:pt x="312" y="10"/>
                </a:lnTo>
                <a:lnTo>
                  <a:pt x="293" y="52"/>
                </a:lnTo>
                <a:lnTo>
                  <a:pt x="300" y="95"/>
                </a:lnTo>
                <a:lnTo>
                  <a:pt x="281" y="105"/>
                </a:lnTo>
                <a:lnTo>
                  <a:pt x="293" y="105"/>
                </a:lnTo>
                <a:lnTo>
                  <a:pt x="273" y="122"/>
                </a:lnTo>
                <a:lnTo>
                  <a:pt x="273" y="147"/>
                </a:lnTo>
                <a:lnTo>
                  <a:pt x="293" y="174"/>
                </a:lnTo>
                <a:lnTo>
                  <a:pt x="300" y="253"/>
                </a:lnTo>
                <a:lnTo>
                  <a:pt x="361" y="322"/>
                </a:lnTo>
                <a:lnTo>
                  <a:pt x="0" y="312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22" name="Freeform 150" descr="Small grid"/>
          <p:cNvSpPr>
            <a:spLocks/>
          </p:cNvSpPr>
          <p:nvPr/>
        </p:nvSpPr>
        <p:spPr bwMode="auto">
          <a:xfrm>
            <a:off x="5573713" y="4518025"/>
            <a:ext cx="584200" cy="522288"/>
          </a:xfrm>
          <a:custGeom>
            <a:avLst/>
            <a:gdLst/>
            <a:ahLst/>
            <a:cxnLst>
              <a:cxn ang="0">
                <a:pos x="0" y="318"/>
              </a:cxn>
              <a:cxn ang="0">
                <a:pos x="69" y="204"/>
              </a:cxn>
              <a:cxn ang="0">
                <a:pos x="69" y="177"/>
              </a:cxn>
              <a:cxn ang="0">
                <a:pos x="89" y="177"/>
              </a:cxn>
              <a:cxn ang="0">
                <a:pos x="100" y="150"/>
              </a:cxn>
              <a:cxn ang="0">
                <a:pos x="108" y="135"/>
              </a:cxn>
              <a:cxn ang="0">
                <a:pos x="127" y="135"/>
              </a:cxn>
              <a:cxn ang="0">
                <a:pos x="127" y="80"/>
              </a:cxn>
              <a:cxn ang="0">
                <a:pos x="236" y="10"/>
              </a:cxn>
              <a:cxn ang="0">
                <a:pos x="278" y="0"/>
              </a:cxn>
              <a:cxn ang="0">
                <a:pos x="278" y="10"/>
              </a:cxn>
              <a:cxn ang="0">
                <a:pos x="317" y="10"/>
              </a:cxn>
              <a:cxn ang="0">
                <a:pos x="298" y="53"/>
              </a:cxn>
              <a:cxn ang="0">
                <a:pos x="305" y="97"/>
              </a:cxn>
              <a:cxn ang="0">
                <a:pos x="286" y="107"/>
              </a:cxn>
              <a:cxn ang="0">
                <a:pos x="298" y="107"/>
              </a:cxn>
              <a:cxn ang="0">
                <a:pos x="278" y="124"/>
              </a:cxn>
              <a:cxn ang="0">
                <a:pos x="278" y="150"/>
              </a:cxn>
              <a:cxn ang="0">
                <a:pos x="298" y="177"/>
              </a:cxn>
              <a:cxn ang="0">
                <a:pos x="305" y="258"/>
              </a:cxn>
              <a:cxn ang="0">
                <a:pos x="367" y="328"/>
              </a:cxn>
              <a:cxn ang="0">
                <a:pos x="0" y="318"/>
              </a:cxn>
            </a:cxnLst>
            <a:rect l="0" t="0" r="r" b="b"/>
            <a:pathLst>
              <a:path w="368" h="329">
                <a:moveTo>
                  <a:pt x="0" y="318"/>
                </a:moveTo>
                <a:lnTo>
                  <a:pt x="69" y="204"/>
                </a:lnTo>
                <a:lnTo>
                  <a:pt x="69" y="177"/>
                </a:lnTo>
                <a:lnTo>
                  <a:pt x="89" y="177"/>
                </a:lnTo>
                <a:lnTo>
                  <a:pt x="100" y="150"/>
                </a:lnTo>
                <a:lnTo>
                  <a:pt x="108" y="135"/>
                </a:lnTo>
                <a:lnTo>
                  <a:pt x="127" y="135"/>
                </a:lnTo>
                <a:lnTo>
                  <a:pt x="127" y="80"/>
                </a:lnTo>
                <a:lnTo>
                  <a:pt x="236" y="10"/>
                </a:lnTo>
                <a:lnTo>
                  <a:pt x="278" y="0"/>
                </a:lnTo>
                <a:lnTo>
                  <a:pt x="278" y="10"/>
                </a:lnTo>
                <a:lnTo>
                  <a:pt x="317" y="10"/>
                </a:lnTo>
                <a:lnTo>
                  <a:pt x="298" y="53"/>
                </a:lnTo>
                <a:lnTo>
                  <a:pt x="305" y="97"/>
                </a:lnTo>
                <a:lnTo>
                  <a:pt x="286" y="107"/>
                </a:lnTo>
                <a:lnTo>
                  <a:pt x="298" y="107"/>
                </a:lnTo>
                <a:lnTo>
                  <a:pt x="278" y="124"/>
                </a:lnTo>
                <a:lnTo>
                  <a:pt x="278" y="150"/>
                </a:lnTo>
                <a:lnTo>
                  <a:pt x="298" y="177"/>
                </a:lnTo>
                <a:lnTo>
                  <a:pt x="305" y="258"/>
                </a:lnTo>
                <a:lnTo>
                  <a:pt x="367" y="328"/>
                </a:lnTo>
                <a:lnTo>
                  <a:pt x="0" y="318"/>
                </a:lnTo>
              </a:path>
            </a:pathLst>
          </a:custGeom>
          <a:pattFill prst="smGrid">
            <a:fgClr>
              <a:schemeClr val="bg2"/>
            </a:fgClr>
            <a:bgClr>
              <a:schemeClr val="bg1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23" name="Freeform 151"/>
          <p:cNvSpPr>
            <a:spLocks/>
          </p:cNvSpPr>
          <p:nvPr/>
        </p:nvSpPr>
        <p:spPr bwMode="auto">
          <a:xfrm>
            <a:off x="2730500" y="3438525"/>
            <a:ext cx="465138" cy="428625"/>
          </a:xfrm>
          <a:custGeom>
            <a:avLst/>
            <a:gdLst/>
            <a:ahLst/>
            <a:cxnLst>
              <a:cxn ang="0">
                <a:pos x="235" y="111"/>
              </a:cxn>
              <a:cxn ang="0">
                <a:pos x="272" y="111"/>
              </a:cxn>
              <a:cxn ang="0">
                <a:pos x="292" y="111"/>
              </a:cxn>
              <a:cxn ang="0">
                <a:pos x="243" y="190"/>
              </a:cxn>
              <a:cxn ang="0">
                <a:pos x="235" y="190"/>
              </a:cxn>
              <a:cxn ang="0">
                <a:pos x="254" y="205"/>
              </a:cxn>
              <a:cxn ang="0">
                <a:pos x="254" y="243"/>
              </a:cxn>
              <a:cxn ang="0">
                <a:pos x="205" y="243"/>
              </a:cxn>
              <a:cxn ang="0">
                <a:pos x="174" y="269"/>
              </a:cxn>
              <a:cxn ang="0">
                <a:pos x="129" y="269"/>
              </a:cxn>
              <a:cxn ang="0">
                <a:pos x="106" y="269"/>
              </a:cxn>
              <a:cxn ang="0">
                <a:pos x="87" y="243"/>
              </a:cxn>
              <a:cxn ang="0">
                <a:pos x="99" y="163"/>
              </a:cxn>
              <a:cxn ang="0">
                <a:pos x="79" y="111"/>
              </a:cxn>
              <a:cxn ang="0">
                <a:pos x="61" y="95"/>
              </a:cxn>
              <a:cxn ang="0">
                <a:pos x="0" y="84"/>
              </a:cxn>
              <a:cxn ang="0">
                <a:pos x="0" y="43"/>
              </a:cxn>
              <a:cxn ang="0">
                <a:pos x="61" y="0"/>
              </a:cxn>
              <a:cxn ang="0">
                <a:pos x="235" y="111"/>
              </a:cxn>
            </a:cxnLst>
            <a:rect l="0" t="0" r="r" b="b"/>
            <a:pathLst>
              <a:path w="293" h="270">
                <a:moveTo>
                  <a:pt x="235" y="111"/>
                </a:moveTo>
                <a:lnTo>
                  <a:pt x="272" y="111"/>
                </a:lnTo>
                <a:lnTo>
                  <a:pt x="292" y="111"/>
                </a:lnTo>
                <a:lnTo>
                  <a:pt x="243" y="190"/>
                </a:lnTo>
                <a:lnTo>
                  <a:pt x="235" y="190"/>
                </a:lnTo>
                <a:lnTo>
                  <a:pt x="254" y="205"/>
                </a:lnTo>
                <a:lnTo>
                  <a:pt x="254" y="243"/>
                </a:lnTo>
                <a:lnTo>
                  <a:pt x="205" y="243"/>
                </a:lnTo>
                <a:lnTo>
                  <a:pt x="174" y="269"/>
                </a:lnTo>
                <a:lnTo>
                  <a:pt x="129" y="269"/>
                </a:lnTo>
                <a:lnTo>
                  <a:pt x="106" y="269"/>
                </a:lnTo>
                <a:lnTo>
                  <a:pt x="87" y="243"/>
                </a:lnTo>
                <a:lnTo>
                  <a:pt x="99" y="163"/>
                </a:lnTo>
                <a:lnTo>
                  <a:pt x="79" y="111"/>
                </a:lnTo>
                <a:lnTo>
                  <a:pt x="61" y="95"/>
                </a:lnTo>
                <a:lnTo>
                  <a:pt x="0" y="84"/>
                </a:lnTo>
                <a:lnTo>
                  <a:pt x="0" y="43"/>
                </a:lnTo>
                <a:lnTo>
                  <a:pt x="61" y="0"/>
                </a:lnTo>
                <a:lnTo>
                  <a:pt x="235" y="111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24" name="Freeform 152" descr="20%"/>
          <p:cNvSpPr>
            <a:spLocks/>
          </p:cNvSpPr>
          <p:nvPr/>
        </p:nvSpPr>
        <p:spPr bwMode="auto">
          <a:xfrm>
            <a:off x="2730500" y="3438525"/>
            <a:ext cx="474663" cy="438150"/>
          </a:xfrm>
          <a:custGeom>
            <a:avLst/>
            <a:gdLst/>
            <a:ahLst/>
            <a:cxnLst>
              <a:cxn ang="0">
                <a:pos x="240" y="113"/>
              </a:cxn>
              <a:cxn ang="0">
                <a:pos x="278" y="113"/>
              </a:cxn>
              <a:cxn ang="0">
                <a:pos x="298" y="113"/>
              </a:cxn>
              <a:cxn ang="0">
                <a:pos x="248" y="194"/>
              </a:cxn>
              <a:cxn ang="0">
                <a:pos x="240" y="194"/>
              </a:cxn>
              <a:cxn ang="0">
                <a:pos x="259" y="210"/>
              </a:cxn>
              <a:cxn ang="0">
                <a:pos x="259" y="248"/>
              </a:cxn>
              <a:cxn ang="0">
                <a:pos x="209" y="248"/>
              </a:cxn>
              <a:cxn ang="0">
                <a:pos x="178" y="275"/>
              </a:cxn>
              <a:cxn ang="0">
                <a:pos x="132" y="275"/>
              </a:cxn>
              <a:cxn ang="0">
                <a:pos x="108" y="275"/>
              </a:cxn>
              <a:cxn ang="0">
                <a:pos x="89" y="248"/>
              </a:cxn>
              <a:cxn ang="0">
                <a:pos x="101" y="167"/>
              </a:cxn>
              <a:cxn ang="0">
                <a:pos x="81" y="113"/>
              </a:cxn>
              <a:cxn ang="0">
                <a:pos x="62" y="97"/>
              </a:cxn>
              <a:cxn ang="0">
                <a:pos x="0" y="86"/>
              </a:cxn>
              <a:cxn ang="0">
                <a:pos x="0" y="44"/>
              </a:cxn>
              <a:cxn ang="0">
                <a:pos x="62" y="0"/>
              </a:cxn>
              <a:cxn ang="0">
                <a:pos x="240" y="113"/>
              </a:cxn>
            </a:cxnLst>
            <a:rect l="0" t="0" r="r" b="b"/>
            <a:pathLst>
              <a:path w="299" h="276">
                <a:moveTo>
                  <a:pt x="240" y="113"/>
                </a:moveTo>
                <a:lnTo>
                  <a:pt x="278" y="113"/>
                </a:lnTo>
                <a:lnTo>
                  <a:pt x="298" y="113"/>
                </a:lnTo>
                <a:lnTo>
                  <a:pt x="248" y="194"/>
                </a:lnTo>
                <a:lnTo>
                  <a:pt x="240" y="194"/>
                </a:lnTo>
                <a:lnTo>
                  <a:pt x="259" y="210"/>
                </a:lnTo>
                <a:lnTo>
                  <a:pt x="259" y="248"/>
                </a:lnTo>
                <a:lnTo>
                  <a:pt x="209" y="248"/>
                </a:lnTo>
                <a:lnTo>
                  <a:pt x="178" y="275"/>
                </a:lnTo>
                <a:lnTo>
                  <a:pt x="132" y="275"/>
                </a:lnTo>
                <a:lnTo>
                  <a:pt x="108" y="275"/>
                </a:lnTo>
                <a:lnTo>
                  <a:pt x="89" y="248"/>
                </a:lnTo>
                <a:lnTo>
                  <a:pt x="101" y="167"/>
                </a:lnTo>
                <a:lnTo>
                  <a:pt x="81" y="113"/>
                </a:lnTo>
                <a:lnTo>
                  <a:pt x="62" y="97"/>
                </a:lnTo>
                <a:lnTo>
                  <a:pt x="0" y="86"/>
                </a:lnTo>
                <a:lnTo>
                  <a:pt x="0" y="44"/>
                </a:lnTo>
                <a:lnTo>
                  <a:pt x="62" y="0"/>
                </a:lnTo>
                <a:lnTo>
                  <a:pt x="240" y="113"/>
                </a:lnTo>
              </a:path>
            </a:pathLst>
          </a:custGeom>
          <a:pattFill prst="pct20">
            <a:fgClr>
              <a:schemeClr val="tx1"/>
            </a:fgClr>
            <a:bgClr>
              <a:schemeClr val="bg1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25" name="Freeform 153"/>
          <p:cNvSpPr>
            <a:spLocks/>
          </p:cNvSpPr>
          <p:nvPr/>
        </p:nvSpPr>
        <p:spPr bwMode="auto">
          <a:xfrm>
            <a:off x="5837238" y="3114675"/>
            <a:ext cx="465137" cy="581025"/>
          </a:xfrm>
          <a:custGeom>
            <a:avLst/>
            <a:gdLst/>
            <a:ahLst/>
            <a:cxnLst>
              <a:cxn ang="0">
                <a:pos x="156" y="0"/>
              </a:cxn>
              <a:cxn ang="0">
                <a:pos x="167" y="42"/>
              </a:cxn>
              <a:cxn ang="0">
                <a:pos x="185" y="27"/>
              </a:cxn>
              <a:cxn ang="0">
                <a:pos x="197" y="42"/>
              </a:cxn>
              <a:cxn ang="0">
                <a:pos x="217" y="42"/>
              </a:cxn>
              <a:cxn ang="0">
                <a:pos x="235" y="42"/>
              </a:cxn>
              <a:cxn ang="0">
                <a:pos x="254" y="42"/>
              </a:cxn>
              <a:cxn ang="0">
                <a:pos x="262" y="53"/>
              </a:cxn>
              <a:cxn ang="0">
                <a:pos x="273" y="42"/>
              </a:cxn>
              <a:cxn ang="0">
                <a:pos x="284" y="53"/>
              </a:cxn>
              <a:cxn ang="0">
                <a:pos x="254" y="94"/>
              </a:cxn>
              <a:cxn ang="0">
                <a:pos x="262" y="94"/>
              </a:cxn>
              <a:cxn ang="0">
                <a:pos x="273" y="94"/>
              </a:cxn>
              <a:cxn ang="0">
                <a:pos x="292" y="94"/>
              </a:cxn>
              <a:cxn ang="0">
                <a:pos x="273" y="122"/>
              </a:cxn>
              <a:cxn ang="0">
                <a:pos x="284" y="132"/>
              </a:cxn>
              <a:cxn ang="0">
                <a:pos x="284" y="149"/>
              </a:cxn>
              <a:cxn ang="0">
                <a:pos x="273" y="164"/>
              </a:cxn>
              <a:cxn ang="0">
                <a:pos x="273" y="227"/>
              </a:cxn>
              <a:cxn ang="0">
                <a:pos x="254" y="255"/>
              </a:cxn>
              <a:cxn ang="0">
                <a:pos x="273" y="312"/>
              </a:cxn>
              <a:cxn ang="0">
                <a:pos x="223" y="323"/>
              </a:cxn>
              <a:cxn ang="0">
                <a:pos x="217" y="349"/>
              </a:cxn>
              <a:cxn ang="0">
                <a:pos x="174" y="349"/>
              </a:cxn>
              <a:cxn ang="0">
                <a:pos x="167" y="365"/>
              </a:cxn>
              <a:cxn ang="0">
                <a:pos x="136" y="349"/>
              </a:cxn>
              <a:cxn ang="0">
                <a:pos x="118" y="339"/>
              </a:cxn>
              <a:cxn ang="0">
                <a:pos x="98" y="286"/>
              </a:cxn>
              <a:cxn ang="0">
                <a:pos x="69" y="255"/>
              </a:cxn>
              <a:cxn ang="0">
                <a:pos x="61" y="227"/>
              </a:cxn>
              <a:cxn ang="0">
                <a:pos x="49" y="227"/>
              </a:cxn>
              <a:cxn ang="0">
                <a:pos x="42" y="201"/>
              </a:cxn>
              <a:cxn ang="0">
                <a:pos x="23" y="174"/>
              </a:cxn>
              <a:cxn ang="0">
                <a:pos x="23" y="149"/>
              </a:cxn>
              <a:cxn ang="0">
                <a:pos x="0" y="132"/>
              </a:cxn>
              <a:cxn ang="0">
                <a:pos x="23" y="94"/>
              </a:cxn>
              <a:cxn ang="0">
                <a:pos x="42" y="106"/>
              </a:cxn>
              <a:cxn ang="0">
                <a:pos x="23" y="69"/>
              </a:cxn>
              <a:cxn ang="0">
                <a:pos x="42" y="69"/>
              </a:cxn>
              <a:cxn ang="0">
                <a:pos x="61" y="69"/>
              </a:cxn>
              <a:cxn ang="0">
                <a:pos x="69" y="42"/>
              </a:cxn>
              <a:cxn ang="0">
                <a:pos x="79" y="69"/>
              </a:cxn>
              <a:cxn ang="0">
                <a:pos x="98" y="53"/>
              </a:cxn>
              <a:cxn ang="0">
                <a:pos x="87" y="11"/>
              </a:cxn>
              <a:cxn ang="0">
                <a:pos x="118" y="27"/>
              </a:cxn>
              <a:cxn ang="0">
                <a:pos x="118" y="11"/>
              </a:cxn>
              <a:cxn ang="0">
                <a:pos x="156" y="0"/>
              </a:cxn>
            </a:cxnLst>
            <a:rect l="0" t="0" r="r" b="b"/>
            <a:pathLst>
              <a:path w="293" h="366">
                <a:moveTo>
                  <a:pt x="156" y="0"/>
                </a:moveTo>
                <a:lnTo>
                  <a:pt x="167" y="42"/>
                </a:lnTo>
                <a:lnTo>
                  <a:pt x="185" y="27"/>
                </a:lnTo>
                <a:lnTo>
                  <a:pt x="197" y="42"/>
                </a:lnTo>
                <a:lnTo>
                  <a:pt x="217" y="42"/>
                </a:lnTo>
                <a:lnTo>
                  <a:pt x="235" y="42"/>
                </a:lnTo>
                <a:lnTo>
                  <a:pt x="254" y="42"/>
                </a:lnTo>
                <a:lnTo>
                  <a:pt x="262" y="53"/>
                </a:lnTo>
                <a:lnTo>
                  <a:pt x="273" y="42"/>
                </a:lnTo>
                <a:lnTo>
                  <a:pt x="284" y="53"/>
                </a:lnTo>
                <a:lnTo>
                  <a:pt x="254" y="94"/>
                </a:lnTo>
                <a:lnTo>
                  <a:pt x="262" y="94"/>
                </a:lnTo>
                <a:lnTo>
                  <a:pt x="273" y="94"/>
                </a:lnTo>
                <a:lnTo>
                  <a:pt x="292" y="94"/>
                </a:lnTo>
                <a:lnTo>
                  <a:pt x="273" y="122"/>
                </a:lnTo>
                <a:lnTo>
                  <a:pt x="284" y="132"/>
                </a:lnTo>
                <a:lnTo>
                  <a:pt x="284" y="149"/>
                </a:lnTo>
                <a:lnTo>
                  <a:pt x="273" y="164"/>
                </a:lnTo>
                <a:lnTo>
                  <a:pt x="273" y="227"/>
                </a:lnTo>
                <a:lnTo>
                  <a:pt x="254" y="255"/>
                </a:lnTo>
                <a:lnTo>
                  <a:pt x="273" y="312"/>
                </a:lnTo>
                <a:lnTo>
                  <a:pt x="223" y="323"/>
                </a:lnTo>
                <a:lnTo>
                  <a:pt x="217" y="349"/>
                </a:lnTo>
                <a:lnTo>
                  <a:pt x="174" y="349"/>
                </a:lnTo>
                <a:lnTo>
                  <a:pt x="167" y="365"/>
                </a:lnTo>
                <a:lnTo>
                  <a:pt x="136" y="349"/>
                </a:lnTo>
                <a:lnTo>
                  <a:pt x="118" y="339"/>
                </a:lnTo>
                <a:lnTo>
                  <a:pt x="98" y="286"/>
                </a:lnTo>
                <a:lnTo>
                  <a:pt x="69" y="255"/>
                </a:lnTo>
                <a:lnTo>
                  <a:pt x="61" y="227"/>
                </a:lnTo>
                <a:lnTo>
                  <a:pt x="49" y="227"/>
                </a:lnTo>
                <a:lnTo>
                  <a:pt x="42" y="201"/>
                </a:lnTo>
                <a:lnTo>
                  <a:pt x="23" y="174"/>
                </a:lnTo>
                <a:lnTo>
                  <a:pt x="23" y="149"/>
                </a:lnTo>
                <a:lnTo>
                  <a:pt x="0" y="132"/>
                </a:lnTo>
                <a:lnTo>
                  <a:pt x="23" y="94"/>
                </a:lnTo>
                <a:lnTo>
                  <a:pt x="42" y="106"/>
                </a:lnTo>
                <a:lnTo>
                  <a:pt x="23" y="69"/>
                </a:lnTo>
                <a:lnTo>
                  <a:pt x="42" y="69"/>
                </a:lnTo>
                <a:lnTo>
                  <a:pt x="61" y="69"/>
                </a:lnTo>
                <a:lnTo>
                  <a:pt x="69" y="42"/>
                </a:lnTo>
                <a:lnTo>
                  <a:pt x="79" y="69"/>
                </a:lnTo>
                <a:lnTo>
                  <a:pt x="98" y="53"/>
                </a:lnTo>
                <a:lnTo>
                  <a:pt x="87" y="11"/>
                </a:lnTo>
                <a:lnTo>
                  <a:pt x="118" y="27"/>
                </a:lnTo>
                <a:lnTo>
                  <a:pt x="118" y="11"/>
                </a:lnTo>
                <a:lnTo>
                  <a:pt x="156" y="0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26" name="Freeform 154"/>
          <p:cNvSpPr>
            <a:spLocks/>
          </p:cNvSpPr>
          <p:nvPr/>
        </p:nvSpPr>
        <p:spPr bwMode="auto">
          <a:xfrm>
            <a:off x="5837238" y="3114675"/>
            <a:ext cx="474662" cy="590550"/>
          </a:xfrm>
          <a:custGeom>
            <a:avLst/>
            <a:gdLst/>
            <a:ahLst/>
            <a:cxnLst>
              <a:cxn ang="0">
                <a:pos x="159" y="0"/>
              </a:cxn>
              <a:cxn ang="0">
                <a:pos x="170" y="43"/>
              </a:cxn>
              <a:cxn ang="0">
                <a:pos x="189" y="27"/>
              </a:cxn>
              <a:cxn ang="0">
                <a:pos x="201" y="43"/>
              </a:cxn>
              <a:cxn ang="0">
                <a:pos x="221" y="43"/>
              </a:cxn>
              <a:cxn ang="0">
                <a:pos x="240" y="43"/>
              </a:cxn>
              <a:cxn ang="0">
                <a:pos x="259" y="43"/>
              </a:cxn>
              <a:cxn ang="0">
                <a:pos x="267" y="54"/>
              </a:cxn>
              <a:cxn ang="0">
                <a:pos x="279" y="43"/>
              </a:cxn>
              <a:cxn ang="0">
                <a:pos x="290" y="54"/>
              </a:cxn>
              <a:cxn ang="0">
                <a:pos x="259" y="96"/>
              </a:cxn>
              <a:cxn ang="0">
                <a:pos x="267" y="96"/>
              </a:cxn>
              <a:cxn ang="0">
                <a:pos x="279" y="96"/>
              </a:cxn>
              <a:cxn ang="0">
                <a:pos x="298" y="96"/>
              </a:cxn>
              <a:cxn ang="0">
                <a:pos x="279" y="124"/>
              </a:cxn>
              <a:cxn ang="0">
                <a:pos x="290" y="134"/>
              </a:cxn>
              <a:cxn ang="0">
                <a:pos x="290" y="151"/>
              </a:cxn>
              <a:cxn ang="0">
                <a:pos x="279" y="167"/>
              </a:cxn>
              <a:cxn ang="0">
                <a:pos x="279" y="231"/>
              </a:cxn>
              <a:cxn ang="0">
                <a:pos x="259" y="259"/>
              </a:cxn>
              <a:cxn ang="0">
                <a:pos x="279" y="317"/>
              </a:cxn>
              <a:cxn ang="0">
                <a:pos x="228" y="328"/>
              </a:cxn>
              <a:cxn ang="0">
                <a:pos x="221" y="355"/>
              </a:cxn>
              <a:cxn ang="0">
                <a:pos x="178" y="355"/>
              </a:cxn>
              <a:cxn ang="0">
                <a:pos x="170" y="371"/>
              </a:cxn>
              <a:cxn ang="0">
                <a:pos x="139" y="355"/>
              </a:cxn>
              <a:cxn ang="0">
                <a:pos x="120" y="345"/>
              </a:cxn>
              <a:cxn ang="0">
                <a:pos x="100" y="291"/>
              </a:cxn>
              <a:cxn ang="0">
                <a:pos x="70" y="259"/>
              </a:cxn>
              <a:cxn ang="0">
                <a:pos x="62" y="231"/>
              </a:cxn>
              <a:cxn ang="0">
                <a:pos x="50" y="231"/>
              </a:cxn>
              <a:cxn ang="0">
                <a:pos x="43" y="204"/>
              </a:cxn>
              <a:cxn ang="0">
                <a:pos x="23" y="177"/>
              </a:cxn>
              <a:cxn ang="0">
                <a:pos x="23" y="151"/>
              </a:cxn>
              <a:cxn ang="0">
                <a:pos x="0" y="134"/>
              </a:cxn>
              <a:cxn ang="0">
                <a:pos x="23" y="96"/>
              </a:cxn>
              <a:cxn ang="0">
                <a:pos x="43" y="108"/>
              </a:cxn>
              <a:cxn ang="0">
                <a:pos x="23" y="70"/>
              </a:cxn>
              <a:cxn ang="0">
                <a:pos x="43" y="70"/>
              </a:cxn>
              <a:cxn ang="0">
                <a:pos x="62" y="70"/>
              </a:cxn>
              <a:cxn ang="0">
                <a:pos x="70" y="43"/>
              </a:cxn>
              <a:cxn ang="0">
                <a:pos x="81" y="70"/>
              </a:cxn>
              <a:cxn ang="0">
                <a:pos x="100" y="54"/>
              </a:cxn>
              <a:cxn ang="0">
                <a:pos x="89" y="11"/>
              </a:cxn>
              <a:cxn ang="0">
                <a:pos x="120" y="27"/>
              </a:cxn>
              <a:cxn ang="0">
                <a:pos x="120" y="11"/>
              </a:cxn>
              <a:cxn ang="0">
                <a:pos x="159" y="0"/>
              </a:cxn>
            </a:cxnLst>
            <a:rect l="0" t="0" r="r" b="b"/>
            <a:pathLst>
              <a:path w="299" h="372">
                <a:moveTo>
                  <a:pt x="159" y="0"/>
                </a:moveTo>
                <a:lnTo>
                  <a:pt x="170" y="43"/>
                </a:lnTo>
                <a:lnTo>
                  <a:pt x="189" y="27"/>
                </a:lnTo>
                <a:lnTo>
                  <a:pt x="201" y="43"/>
                </a:lnTo>
                <a:lnTo>
                  <a:pt x="221" y="43"/>
                </a:lnTo>
                <a:lnTo>
                  <a:pt x="240" y="43"/>
                </a:lnTo>
                <a:lnTo>
                  <a:pt x="259" y="43"/>
                </a:lnTo>
                <a:lnTo>
                  <a:pt x="267" y="54"/>
                </a:lnTo>
                <a:lnTo>
                  <a:pt x="279" y="43"/>
                </a:lnTo>
                <a:lnTo>
                  <a:pt x="290" y="54"/>
                </a:lnTo>
                <a:lnTo>
                  <a:pt x="259" y="96"/>
                </a:lnTo>
                <a:lnTo>
                  <a:pt x="267" y="96"/>
                </a:lnTo>
                <a:lnTo>
                  <a:pt x="279" y="96"/>
                </a:lnTo>
                <a:lnTo>
                  <a:pt x="298" y="96"/>
                </a:lnTo>
                <a:lnTo>
                  <a:pt x="279" y="124"/>
                </a:lnTo>
                <a:lnTo>
                  <a:pt x="290" y="134"/>
                </a:lnTo>
                <a:lnTo>
                  <a:pt x="290" y="151"/>
                </a:lnTo>
                <a:lnTo>
                  <a:pt x="279" y="167"/>
                </a:lnTo>
                <a:lnTo>
                  <a:pt x="279" y="231"/>
                </a:lnTo>
                <a:lnTo>
                  <a:pt x="259" y="259"/>
                </a:lnTo>
                <a:lnTo>
                  <a:pt x="279" y="317"/>
                </a:lnTo>
                <a:lnTo>
                  <a:pt x="228" y="328"/>
                </a:lnTo>
                <a:lnTo>
                  <a:pt x="221" y="355"/>
                </a:lnTo>
                <a:lnTo>
                  <a:pt x="178" y="355"/>
                </a:lnTo>
                <a:lnTo>
                  <a:pt x="170" y="371"/>
                </a:lnTo>
                <a:lnTo>
                  <a:pt x="139" y="355"/>
                </a:lnTo>
                <a:lnTo>
                  <a:pt x="120" y="345"/>
                </a:lnTo>
                <a:lnTo>
                  <a:pt x="100" y="291"/>
                </a:lnTo>
                <a:lnTo>
                  <a:pt x="70" y="259"/>
                </a:lnTo>
                <a:lnTo>
                  <a:pt x="62" y="231"/>
                </a:lnTo>
                <a:lnTo>
                  <a:pt x="50" y="231"/>
                </a:lnTo>
                <a:lnTo>
                  <a:pt x="43" y="204"/>
                </a:lnTo>
                <a:lnTo>
                  <a:pt x="23" y="177"/>
                </a:lnTo>
                <a:lnTo>
                  <a:pt x="23" y="151"/>
                </a:lnTo>
                <a:lnTo>
                  <a:pt x="0" y="134"/>
                </a:lnTo>
                <a:lnTo>
                  <a:pt x="23" y="96"/>
                </a:lnTo>
                <a:lnTo>
                  <a:pt x="43" y="108"/>
                </a:lnTo>
                <a:lnTo>
                  <a:pt x="23" y="70"/>
                </a:lnTo>
                <a:lnTo>
                  <a:pt x="43" y="70"/>
                </a:lnTo>
                <a:lnTo>
                  <a:pt x="62" y="70"/>
                </a:lnTo>
                <a:lnTo>
                  <a:pt x="70" y="43"/>
                </a:lnTo>
                <a:lnTo>
                  <a:pt x="81" y="70"/>
                </a:lnTo>
                <a:lnTo>
                  <a:pt x="100" y="54"/>
                </a:lnTo>
                <a:lnTo>
                  <a:pt x="89" y="11"/>
                </a:lnTo>
                <a:lnTo>
                  <a:pt x="120" y="27"/>
                </a:lnTo>
                <a:lnTo>
                  <a:pt x="120" y="11"/>
                </a:lnTo>
                <a:lnTo>
                  <a:pt x="159" y="0"/>
                </a:lnTo>
              </a:path>
            </a:pathLst>
          </a:custGeom>
          <a:solidFill>
            <a:schemeClr val="bg1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27" name="Freeform 155"/>
          <p:cNvSpPr>
            <a:spLocks/>
          </p:cNvSpPr>
          <p:nvPr/>
        </p:nvSpPr>
        <p:spPr bwMode="auto">
          <a:xfrm>
            <a:off x="7156450" y="3132138"/>
            <a:ext cx="404813" cy="608012"/>
          </a:xfrm>
          <a:custGeom>
            <a:avLst/>
            <a:gdLst/>
            <a:ahLst/>
            <a:cxnLst>
              <a:cxn ang="0">
                <a:pos x="193" y="354"/>
              </a:cxn>
              <a:cxn ang="0">
                <a:pos x="167" y="339"/>
              </a:cxn>
              <a:cxn ang="0">
                <a:pos x="155" y="287"/>
              </a:cxn>
              <a:cxn ang="0">
                <a:pos x="137" y="276"/>
              </a:cxn>
              <a:cxn ang="0">
                <a:pos x="117" y="244"/>
              </a:cxn>
              <a:cxn ang="0">
                <a:pos x="79" y="276"/>
              </a:cxn>
              <a:cxn ang="0">
                <a:pos x="68" y="244"/>
              </a:cxn>
              <a:cxn ang="0">
                <a:pos x="0" y="207"/>
              </a:cxn>
              <a:cxn ang="0">
                <a:pos x="12" y="190"/>
              </a:cxn>
              <a:cxn ang="0">
                <a:pos x="0" y="163"/>
              </a:cxn>
              <a:cxn ang="0">
                <a:pos x="12" y="138"/>
              </a:cxn>
              <a:cxn ang="0">
                <a:pos x="0" y="121"/>
              </a:cxn>
              <a:cxn ang="0">
                <a:pos x="20" y="96"/>
              </a:cxn>
              <a:cxn ang="0">
                <a:pos x="38" y="69"/>
              </a:cxn>
              <a:cxn ang="0">
                <a:pos x="50" y="69"/>
              </a:cxn>
              <a:cxn ang="0">
                <a:pos x="99" y="32"/>
              </a:cxn>
              <a:cxn ang="0">
                <a:pos x="79" y="0"/>
              </a:cxn>
              <a:cxn ang="0">
                <a:pos x="106" y="0"/>
              </a:cxn>
              <a:cxn ang="0">
                <a:pos x="137" y="32"/>
              </a:cxn>
              <a:cxn ang="0">
                <a:pos x="148" y="16"/>
              </a:cxn>
              <a:cxn ang="0">
                <a:pos x="167" y="42"/>
              </a:cxn>
              <a:cxn ang="0">
                <a:pos x="175" y="58"/>
              </a:cxn>
              <a:cxn ang="0">
                <a:pos x="175" y="85"/>
              </a:cxn>
              <a:cxn ang="0">
                <a:pos x="193" y="96"/>
              </a:cxn>
              <a:cxn ang="0">
                <a:pos x="204" y="163"/>
              </a:cxn>
              <a:cxn ang="0">
                <a:pos x="204" y="218"/>
              </a:cxn>
              <a:cxn ang="0">
                <a:pos x="234" y="233"/>
              </a:cxn>
              <a:cxn ang="0">
                <a:pos x="254" y="329"/>
              </a:cxn>
              <a:cxn ang="0">
                <a:pos x="212" y="382"/>
              </a:cxn>
              <a:cxn ang="0">
                <a:pos x="204" y="354"/>
              </a:cxn>
              <a:cxn ang="0">
                <a:pos x="193" y="354"/>
              </a:cxn>
            </a:cxnLst>
            <a:rect l="0" t="0" r="r" b="b"/>
            <a:pathLst>
              <a:path w="255" h="383">
                <a:moveTo>
                  <a:pt x="193" y="354"/>
                </a:moveTo>
                <a:lnTo>
                  <a:pt x="167" y="339"/>
                </a:lnTo>
                <a:lnTo>
                  <a:pt x="155" y="287"/>
                </a:lnTo>
                <a:lnTo>
                  <a:pt x="137" y="276"/>
                </a:lnTo>
                <a:lnTo>
                  <a:pt x="117" y="244"/>
                </a:lnTo>
                <a:lnTo>
                  <a:pt x="79" y="276"/>
                </a:lnTo>
                <a:lnTo>
                  <a:pt x="68" y="244"/>
                </a:lnTo>
                <a:lnTo>
                  <a:pt x="0" y="207"/>
                </a:lnTo>
                <a:lnTo>
                  <a:pt x="12" y="190"/>
                </a:lnTo>
                <a:lnTo>
                  <a:pt x="0" y="163"/>
                </a:lnTo>
                <a:lnTo>
                  <a:pt x="12" y="138"/>
                </a:lnTo>
                <a:lnTo>
                  <a:pt x="0" y="121"/>
                </a:lnTo>
                <a:lnTo>
                  <a:pt x="20" y="96"/>
                </a:lnTo>
                <a:lnTo>
                  <a:pt x="38" y="69"/>
                </a:lnTo>
                <a:lnTo>
                  <a:pt x="50" y="69"/>
                </a:lnTo>
                <a:lnTo>
                  <a:pt x="99" y="32"/>
                </a:lnTo>
                <a:lnTo>
                  <a:pt x="79" y="0"/>
                </a:lnTo>
                <a:lnTo>
                  <a:pt x="106" y="0"/>
                </a:lnTo>
                <a:lnTo>
                  <a:pt x="137" y="32"/>
                </a:lnTo>
                <a:lnTo>
                  <a:pt x="148" y="16"/>
                </a:lnTo>
                <a:lnTo>
                  <a:pt x="167" y="42"/>
                </a:lnTo>
                <a:lnTo>
                  <a:pt x="175" y="58"/>
                </a:lnTo>
                <a:lnTo>
                  <a:pt x="175" y="85"/>
                </a:lnTo>
                <a:lnTo>
                  <a:pt x="193" y="96"/>
                </a:lnTo>
                <a:lnTo>
                  <a:pt x="204" y="163"/>
                </a:lnTo>
                <a:lnTo>
                  <a:pt x="204" y="218"/>
                </a:lnTo>
                <a:lnTo>
                  <a:pt x="234" y="233"/>
                </a:lnTo>
                <a:lnTo>
                  <a:pt x="254" y="329"/>
                </a:lnTo>
                <a:lnTo>
                  <a:pt x="212" y="382"/>
                </a:lnTo>
                <a:lnTo>
                  <a:pt x="204" y="354"/>
                </a:lnTo>
                <a:lnTo>
                  <a:pt x="193" y="354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28" name="Freeform 156" descr="Narrow vertical"/>
          <p:cNvSpPr>
            <a:spLocks/>
          </p:cNvSpPr>
          <p:nvPr/>
        </p:nvSpPr>
        <p:spPr bwMode="auto">
          <a:xfrm>
            <a:off x="7156450" y="3132138"/>
            <a:ext cx="414338" cy="617537"/>
          </a:xfrm>
          <a:custGeom>
            <a:avLst/>
            <a:gdLst/>
            <a:ahLst/>
            <a:cxnLst>
              <a:cxn ang="0">
                <a:pos x="198" y="360"/>
              </a:cxn>
              <a:cxn ang="0">
                <a:pos x="171" y="344"/>
              </a:cxn>
              <a:cxn ang="0">
                <a:pos x="159" y="291"/>
              </a:cxn>
              <a:cxn ang="0">
                <a:pos x="140" y="280"/>
              </a:cxn>
              <a:cxn ang="0">
                <a:pos x="120" y="248"/>
              </a:cxn>
              <a:cxn ang="0">
                <a:pos x="81" y="280"/>
              </a:cxn>
              <a:cxn ang="0">
                <a:pos x="70" y="248"/>
              </a:cxn>
              <a:cxn ang="0">
                <a:pos x="0" y="210"/>
              </a:cxn>
              <a:cxn ang="0">
                <a:pos x="12" y="193"/>
              </a:cxn>
              <a:cxn ang="0">
                <a:pos x="0" y="166"/>
              </a:cxn>
              <a:cxn ang="0">
                <a:pos x="12" y="140"/>
              </a:cxn>
              <a:cxn ang="0">
                <a:pos x="0" y="123"/>
              </a:cxn>
              <a:cxn ang="0">
                <a:pos x="20" y="97"/>
              </a:cxn>
              <a:cxn ang="0">
                <a:pos x="39" y="70"/>
              </a:cxn>
              <a:cxn ang="0">
                <a:pos x="51" y="70"/>
              </a:cxn>
              <a:cxn ang="0">
                <a:pos x="101" y="32"/>
              </a:cxn>
              <a:cxn ang="0">
                <a:pos x="81" y="0"/>
              </a:cxn>
              <a:cxn ang="0">
                <a:pos x="109" y="0"/>
              </a:cxn>
              <a:cxn ang="0">
                <a:pos x="140" y="32"/>
              </a:cxn>
              <a:cxn ang="0">
                <a:pos x="152" y="16"/>
              </a:cxn>
              <a:cxn ang="0">
                <a:pos x="171" y="43"/>
              </a:cxn>
              <a:cxn ang="0">
                <a:pos x="179" y="59"/>
              </a:cxn>
              <a:cxn ang="0">
                <a:pos x="179" y="86"/>
              </a:cxn>
              <a:cxn ang="0">
                <a:pos x="198" y="97"/>
              </a:cxn>
              <a:cxn ang="0">
                <a:pos x="209" y="166"/>
              </a:cxn>
              <a:cxn ang="0">
                <a:pos x="209" y="221"/>
              </a:cxn>
              <a:cxn ang="0">
                <a:pos x="240" y="237"/>
              </a:cxn>
              <a:cxn ang="0">
                <a:pos x="260" y="334"/>
              </a:cxn>
              <a:cxn ang="0">
                <a:pos x="217" y="388"/>
              </a:cxn>
              <a:cxn ang="0">
                <a:pos x="209" y="360"/>
              </a:cxn>
              <a:cxn ang="0">
                <a:pos x="198" y="360"/>
              </a:cxn>
            </a:cxnLst>
            <a:rect l="0" t="0" r="r" b="b"/>
            <a:pathLst>
              <a:path w="261" h="389">
                <a:moveTo>
                  <a:pt x="198" y="360"/>
                </a:moveTo>
                <a:lnTo>
                  <a:pt x="171" y="344"/>
                </a:lnTo>
                <a:lnTo>
                  <a:pt x="159" y="291"/>
                </a:lnTo>
                <a:lnTo>
                  <a:pt x="140" y="280"/>
                </a:lnTo>
                <a:lnTo>
                  <a:pt x="120" y="248"/>
                </a:lnTo>
                <a:lnTo>
                  <a:pt x="81" y="280"/>
                </a:lnTo>
                <a:lnTo>
                  <a:pt x="70" y="248"/>
                </a:lnTo>
                <a:lnTo>
                  <a:pt x="0" y="210"/>
                </a:lnTo>
                <a:lnTo>
                  <a:pt x="12" y="193"/>
                </a:lnTo>
                <a:lnTo>
                  <a:pt x="0" y="166"/>
                </a:lnTo>
                <a:lnTo>
                  <a:pt x="12" y="140"/>
                </a:lnTo>
                <a:lnTo>
                  <a:pt x="0" y="123"/>
                </a:lnTo>
                <a:lnTo>
                  <a:pt x="20" y="97"/>
                </a:lnTo>
                <a:lnTo>
                  <a:pt x="39" y="70"/>
                </a:lnTo>
                <a:lnTo>
                  <a:pt x="51" y="70"/>
                </a:lnTo>
                <a:lnTo>
                  <a:pt x="101" y="32"/>
                </a:lnTo>
                <a:lnTo>
                  <a:pt x="81" y="0"/>
                </a:lnTo>
                <a:lnTo>
                  <a:pt x="109" y="0"/>
                </a:lnTo>
                <a:lnTo>
                  <a:pt x="140" y="32"/>
                </a:lnTo>
                <a:lnTo>
                  <a:pt x="152" y="16"/>
                </a:lnTo>
                <a:lnTo>
                  <a:pt x="171" y="43"/>
                </a:lnTo>
                <a:lnTo>
                  <a:pt x="179" y="59"/>
                </a:lnTo>
                <a:lnTo>
                  <a:pt x="179" y="86"/>
                </a:lnTo>
                <a:lnTo>
                  <a:pt x="198" y="97"/>
                </a:lnTo>
                <a:lnTo>
                  <a:pt x="209" y="166"/>
                </a:lnTo>
                <a:lnTo>
                  <a:pt x="209" y="221"/>
                </a:lnTo>
                <a:lnTo>
                  <a:pt x="240" y="237"/>
                </a:lnTo>
                <a:lnTo>
                  <a:pt x="260" y="334"/>
                </a:lnTo>
                <a:lnTo>
                  <a:pt x="217" y="388"/>
                </a:lnTo>
                <a:lnTo>
                  <a:pt x="209" y="360"/>
                </a:lnTo>
                <a:lnTo>
                  <a:pt x="198" y="360"/>
                </a:lnTo>
              </a:path>
            </a:pathLst>
          </a:custGeom>
          <a:pattFill prst="narVert">
            <a:fgClr>
              <a:schemeClr val="bg2"/>
            </a:fgClr>
            <a:bgClr>
              <a:srgbClr val="FFFFFF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29" name="Freeform 157"/>
          <p:cNvSpPr>
            <a:spLocks/>
          </p:cNvSpPr>
          <p:nvPr/>
        </p:nvSpPr>
        <p:spPr bwMode="auto">
          <a:xfrm>
            <a:off x="4787900" y="3378200"/>
            <a:ext cx="512763" cy="446088"/>
          </a:xfrm>
          <a:custGeom>
            <a:avLst/>
            <a:gdLst/>
            <a:ahLst/>
            <a:cxnLst>
              <a:cxn ang="0">
                <a:pos x="322" y="174"/>
              </a:cxn>
              <a:cxn ang="0">
                <a:pos x="311" y="280"/>
              </a:cxn>
              <a:cxn ang="0">
                <a:pos x="293" y="280"/>
              </a:cxn>
              <a:cxn ang="0">
                <a:pos x="262" y="254"/>
              </a:cxn>
              <a:cxn ang="0">
                <a:pos x="242" y="254"/>
              </a:cxn>
              <a:cxn ang="0">
                <a:pos x="224" y="243"/>
              </a:cxn>
              <a:cxn ang="0">
                <a:pos x="167" y="280"/>
              </a:cxn>
              <a:cxn ang="0">
                <a:pos x="118" y="243"/>
              </a:cxn>
              <a:cxn ang="0">
                <a:pos x="87" y="243"/>
              </a:cxn>
              <a:cxn ang="0">
                <a:pos x="61" y="227"/>
              </a:cxn>
              <a:cxn ang="0">
                <a:pos x="37" y="243"/>
              </a:cxn>
              <a:cxn ang="0">
                <a:pos x="19" y="174"/>
              </a:cxn>
              <a:cxn ang="0">
                <a:pos x="0" y="159"/>
              </a:cxn>
              <a:cxn ang="0">
                <a:pos x="49" y="36"/>
              </a:cxn>
              <a:cxn ang="0">
                <a:pos x="80" y="0"/>
              </a:cxn>
              <a:cxn ang="0">
                <a:pos x="98" y="53"/>
              </a:cxn>
              <a:cxn ang="0">
                <a:pos x="118" y="64"/>
              </a:cxn>
              <a:cxn ang="0">
                <a:pos x="136" y="64"/>
              </a:cxn>
              <a:cxn ang="0">
                <a:pos x="174" y="90"/>
              </a:cxn>
              <a:cxn ang="0">
                <a:pos x="322" y="90"/>
              </a:cxn>
              <a:cxn ang="0">
                <a:pos x="322" y="174"/>
              </a:cxn>
            </a:cxnLst>
            <a:rect l="0" t="0" r="r" b="b"/>
            <a:pathLst>
              <a:path w="323" h="281">
                <a:moveTo>
                  <a:pt x="322" y="174"/>
                </a:moveTo>
                <a:lnTo>
                  <a:pt x="311" y="280"/>
                </a:lnTo>
                <a:lnTo>
                  <a:pt x="293" y="280"/>
                </a:lnTo>
                <a:lnTo>
                  <a:pt x="262" y="254"/>
                </a:lnTo>
                <a:lnTo>
                  <a:pt x="242" y="254"/>
                </a:lnTo>
                <a:lnTo>
                  <a:pt x="224" y="243"/>
                </a:lnTo>
                <a:lnTo>
                  <a:pt x="167" y="280"/>
                </a:lnTo>
                <a:lnTo>
                  <a:pt x="118" y="243"/>
                </a:lnTo>
                <a:lnTo>
                  <a:pt x="87" y="243"/>
                </a:lnTo>
                <a:lnTo>
                  <a:pt x="61" y="227"/>
                </a:lnTo>
                <a:lnTo>
                  <a:pt x="37" y="243"/>
                </a:lnTo>
                <a:lnTo>
                  <a:pt x="19" y="174"/>
                </a:lnTo>
                <a:lnTo>
                  <a:pt x="0" y="159"/>
                </a:lnTo>
                <a:lnTo>
                  <a:pt x="49" y="36"/>
                </a:lnTo>
                <a:lnTo>
                  <a:pt x="80" y="0"/>
                </a:lnTo>
                <a:lnTo>
                  <a:pt x="98" y="53"/>
                </a:lnTo>
                <a:lnTo>
                  <a:pt x="118" y="64"/>
                </a:lnTo>
                <a:lnTo>
                  <a:pt x="136" y="64"/>
                </a:lnTo>
                <a:lnTo>
                  <a:pt x="174" y="90"/>
                </a:lnTo>
                <a:lnTo>
                  <a:pt x="322" y="90"/>
                </a:lnTo>
                <a:lnTo>
                  <a:pt x="322" y="174"/>
                </a:lnTo>
              </a:path>
            </a:pathLst>
          </a:custGeom>
          <a:solidFill>
            <a:schemeClr val="hlink"/>
          </a:solidFill>
          <a:ln w="25400" cap="rnd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30" name="Freeform 158" descr="Sphere"/>
          <p:cNvSpPr>
            <a:spLocks/>
          </p:cNvSpPr>
          <p:nvPr/>
        </p:nvSpPr>
        <p:spPr bwMode="auto">
          <a:xfrm>
            <a:off x="4787900" y="3378200"/>
            <a:ext cx="522288" cy="455613"/>
          </a:xfrm>
          <a:custGeom>
            <a:avLst/>
            <a:gdLst/>
            <a:ahLst/>
            <a:cxnLst>
              <a:cxn ang="0">
                <a:pos x="328" y="178"/>
              </a:cxn>
              <a:cxn ang="0">
                <a:pos x="317" y="286"/>
              </a:cxn>
              <a:cxn ang="0">
                <a:pos x="298" y="286"/>
              </a:cxn>
              <a:cxn ang="0">
                <a:pos x="267" y="259"/>
              </a:cxn>
              <a:cxn ang="0">
                <a:pos x="247" y="259"/>
              </a:cxn>
              <a:cxn ang="0">
                <a:pos x="228" y="248"/>
              </a:cxn>
              <a:cxn ang="0">
                <a:pos x="170" y="286"/>
              </a:cxn>
              <a:cxn ang="0">
                <a:pos x="120" y="248"/>
              </a:cxn>
              <a:cxn ang="0">
                <a:pos x="89" y="248"/>
              </a:cxn>
              <a:cxn ang="0">
                <a:pos x="62" y="232"/>
              </a:cxn>
              <a:cxn ang="0">
                <a:pos x="38" y="248"/>
              </a:cxn>
              <a:cxn ang="0">
                <a:pos x="19" y="178"/>
              </a:cxn>
              <a:cxn ang="0">
                <a:pos x="0" y="162"/>
              </a:cxn>
              <a:cxn ang="0">
                <a:pos x="50" y="37"/>
              </a:cxn>
              <a:cxn ang="0">
                <a:pos x="81" y="0"/>
              </a:cxn>
              <a:cxn ang="0">
                <a:pos x="100" y="54"/>
              </a:cxn>
              <a:cxn ang="0">
                <a:pos x="120" y="65"/>
              </a:cxn>
              <a:cxn ang="0">
                <a:pos x="139" y="65"/>
              </a:cxn>
              <a:cxn ang="0">
                <a:pos x="177" y="92"/>
              </a:cxn>
              <a:cxn ang="0">
                <a:pos x="328" y="92"/>
              </a:cxn>
              <a:cxn ang="0">
                <a:pos x="328" y="178"/>
              </a:cxn>
            </a:cxnLst>
            <a:rect l="0" t="0" r="r" b="b"/>
            <a:pathLst>
              <a:path w="329" h="287">
                <a:moveTo>
                  <a:pt x="328" y="178"/>
                </a:moveTo>
                <a:lnTo>
                  <a:pt x="317" y="286"/>
                </a:lnTo>
                <a:lnTo>
                  <a:pt x="298" y="286"/>
                </a:lnTo>
                <a:lnTo>
                  <a:pt x="267" y="259"/>
                </a:lnTo>
                <a:lnTo>
                  <a:pt x="247" y="259"/>
                </a:lnTo>
                <a:lnTo>
                  <a:pt x="228" y="248"/>
                </a:lnTo>
                <a:lnTo>
                  <a:pt x="170" y="286"/>
                </a:lnTo>
                <a:lnTo>
                  <a:pt x="120" y="248"/>
                </a:lnTo>
                <a:lnTo>
                  <a:pt x="89" y="248"/>
                </a:lnTo>
                <a:lnTo>
                  <a:pt x="62" y="232"/>
                </a:lnTo>
                <a:lnTo>
                  <a:pt x="38" y="248"/>
                </a:lnTo>
                <a:lnTo>
                  <a:pt x="19" y="178"/>
                </a:lnTo>
                <a:lnTo>
                  <a:pt x="0" y="162"/>
                </a:lnTo>
                <a:lnTo>
                  <a:pt x="50" y="37"/>
                </a:lnTo>
                <a:lnTo>
                  <a:pt x="81" y="0"/>
                </a:lnTo>
                <a:lnTo>
                  <a:pt x="100" y="54"/>
                </a:lnTo>
                <a:lnTo>
                  <a:pt x="120" y="65"/>
                </a:lnTo>
                <a:lnTo>
                  <a:pt x="139" y="65"/>
                </a:lnTo>
                <a:lnTo>
                  <a:pt x="177" y="92"/>
                </a:lnTo>
                <a:lnTo>
                  <a:pt x="328" y="92"/>
                </a:lnTo>
                <a:lnTo>
                  <a:pt x="328" y="178"/>
                </a:lnTo>
              </a:path>
            </a:pathLst>
          </a:custGeom>
          <a:pattFill prst="sphere">
            <a:fgClr>
              <a:schemeClr val="bg2"/>
            </a:fgClr>
            <a:bgClr>
              <a:srgbClr val="FFFFFF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31" name="Freeform 159"/>
          <p:cNvSpPr>
            <a:spLocks/>
          </p:cNvSpPr>
          <p:nvPr/>
        </p:nvSpPr>
        <p:spPr bwMode="auto">
          <a:xfrm>
            <a:off x="1698625" y="4360863"/>
            <a:ext cx="366713" cy="446087"/>
          </a:xfrm>
          <a:custGeom>
            <a:avLst/>
            <a:gdLst/>
            <a:ahLst/>
            <a:cxnLst>
              <a:cxn ang="0">
                <a:pos x="0" y="269"/>
              </a:cxn>
              <a:cxn ang="0">
                <a:pos x="0" y="107"/>
              </a:cxn>
              <a:cxn ang="0">
                <a:pos x="0" y="27"/>
              </a:cxn>
              <a:cxn ang="0">
                <a:pos x="37" y="12"/>
              </a:cxn>
              <a:cxn ang="0">
                <a:pos x="86" y="0"/>
              </a:cxn>
              <a:cxn ang="0">
                <a:pos x="113" y="12"/>
              </a:cxn>
              <a:cxn ang="0">
                <a:pos x="154" y="70"/>
              </a:cxn>
              <a:cxn ang="0">
                <a:pos x="192" y="107"/>
              </a:cxn>
              <a:cxn ang="0">
                <a:pos x="211" y="175"/>
              </a:cxn>
              <a:cxn ang="0">
                <a:pos x="230" y="280"/>
              </a:cxn>
              <a:cxn ang="0">
                <a:pos x="0" y="269"/>
              </a:cxn>
            </a:cxnLst>
            <a:rect l="0" t="0" r="r" b="b"/>
            <a:pathLst>
              <a:path w="231" h="281">
                <a:moveTo>
                  <a:pt x="0" y="269"/>
                </a:moveTo>
                <a:lnTo>
                  <a:pt x="0" y="107"/>
                </a:lnTo>
                <a:lnTo>
                  <a:pt x="0" y="27"/>
                </a:lnTo>
                <a:lnTo>
                  <a:pt x="37" y="12"/>
                </a:lnTo>
                <a:lnTo>
                  <a:pt x="86" y="0"/>
                </a:lnTo>
                <a:lnTo>
                  <a:pt x="113" y="12"/>
                </a:lnTo>
                <a:lnTo>
                  <a:pt x="154" y="70"/>
                </a:lnTo>
                <a:lnTo>
                  <a:pt x="192" y="107"/>
                </a:lnTo>
                <a:lnTo>
                  <a:pt x="211" y="175"/>
                </a:lnTo>
                <a:lnTo>
                  <a:pt x="230" y="280"/>
                </a:lnTo>
                <a:lnTo>
                  <a:pt x="0" y="269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32" name="Freeform 160" descr="Sphere"/>
          <p:cNvSpPr>
            <a:spLocks/>
          </p:cNvSpPr>
          <p:nvPr/>
        </p:nvSpPr>
        <p:spPr bwMode="auto">
          <a:xfrm>
            <a:off x="1698625" y="4360863"/>
            <a:ext cx="376238" cy="455612"/>
          </a:xfrm>
          <a:custGeom>
            <a:avLst/>
            <a:gdLst/>
            <a:ahLst/>
            <a:cxnLst>
              <a:cxn ang="0">
                <a:pos x="0" y="275"/>
              </a:cxn>
              <a:cxn ang="0">
                <a:pos x="0" y="109"/>
              </a:cxn>
              <a:cxn ang="0">
                <a:pos x="0" y="28"/>
              </a:cxn>
              <a:cxn ang="0">
                <a:pos x="38" y="12"/>
              </a:cxn>
              <a:cxn ang="0">
                <a:pos x="88" y="0"/>
              </a:cxn>
              <a:cxn ang="0">
                <a:pos x="116" y="12"/>
              </a:cxn>
              <a:cxn ang="0">
                <a:pos x="158" y="71"/>
              </a:cxn>
              <a:cxn ang="0">
                <a:pos x="197" y="109"/>
              </a:cxn>
              <a:cxn ang="0">
                <a:pos x="216" y="179"/>
              </a:cxn>
              <a:cxn ang="0">
                <a:pos x="236" y="286"/>
              </a:cxn>
              <a:cxn ang="0">
                <a:pos x="0" y="275"/>
              </a:cxn>
            </a:cxnLst>
            <a:rect l="0" t="0" r="r" b="b"/>
            <a:pathLst>
              <a:path w="237" h="287">
                <a:moveTo>
                  <a:pt x="0" y="275"/>
                </a:moveTo>
                <a:lnTo>
                  <a:pt x="0" y="109"/>
                </a:lnTo>
                <a:lnTo>
                  <a:pt x="0" y="28"/>
                </a:lnTo>
                <a:lnTo>
                  <a:pt x="38" y="12"/>
                </a:lnTo>
                <a:lnTo>
                  <a:pt x="88" y="0"/>
                </a:lnTo>
                <a:lnTo>
                  <a:pt x="116" y="12"/>
                </a:lnTo>
                <a:lnTo>
                  <a:pt x="158" y="71"/>
                </a:lnTo>
                <a:lnTo>
                  <a:pt x="197" y="109"/>
                </a:lnTo>
                <a:lnTo>
                  <a:pt x="216" y="179"/>
                </a:lnTo>
                <a:lnTo>
                  <a:pt x="236" y="286"/>
                </a:lnTo>
                <a:lnTo>
                  <a:pt x="0" y="275"/>
                </a:lnTo>
              </a:path>
            </a:pathLst>
          </a:custGeom>
          <a:pattFill prst="sphere">
            <a:fgClr>
              <a:schemeClr val="bg2"/>
            </a:fgClr>
            <a:bgClr>
              <a:schemeClr val="bg1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33" name="Freeform 161"/>
          <p:cNvSpPr>
            <a:spLocks/>
          </p:cNvSpPr>
          <p:nvPr/>
        </p:nvSpPr>
        <p:spPr bwMode="auto">
          <a:xfrm>
            <a:off x="7772400" y="3044825"/>
            <a:ext cx="366713" cy="428625"/>
          </a:xfrm>
          <a:custGeom>
            <a:avLst/>
            <a:gdLst/>
            <a:ahLst/>
            <a:cxnLst>
              <a:cxn ang="0">
                <a:pos x="125" y="53"/>
              </a:cxn>
              <a:cxn ang="0">
                <a:pos x="136" y="42"/>
              </a:cxn>
              <a:cxn ang="0">
                <a:pos x="173" y="85"/>
              </a:cxn>
              <a:cxn ang="0">
                <a:pos x="163" y="85"/>
              </a:cxn>
              <a:cxn ang="0">
                <a:pos x="181" y="137"/>
              </a:cxn>
              <a:cxn ang="0">
                <a:pos x="222" y="164"/>
              </a:cxn>
              <a:cxn ang="0">
                <a:pos x="222" y="174"/>
              </a:cxn>
              <a:cxn ang="0">
                <a:pos x="230" y="174"/>
              </a:cxn>
              <a:cxn ang="0">
                <a:pos x="222" y="190"/>
              </a:cxn>
              <a:cxn ang="0">
                <a:pos x="193" y="206"/>
              </a:cxn>
              <a:cxn ang="0">
                <a:pos x="163" y="216"/>
              </a:cxn>
              <a:cxn ang="0">
                <a:pos x="181" y="243"/>
              </a:cxn>
              <a:cxn ang="0">
                <a:pos x="173" y="258"/>
              </a:cxn>
              <a:cxn ang="0">
                <a:pos x="163" y="243"/>
              </a:cxn>
              <a:cxn ang="0">
                <a:pos x="144" y="269"/>
              </a:cxn>
              <a:cxn ang="0">
                <a:pos x="95" y="243"/>
              </a:cxn>
              <a:cxn ang="0">
                <a:pos x="68" y="243"/>
              </a:cxn>
              <a:cxn ang="0">
                <a:pos x="19" y="216"/>
              </a:cxn>
              <a:cxn ang="0">
                <a:pos x="8" y="164"/>
              </a:cxn>
              <a:cxn ang="0">
                <a:pos x="0" y="164"/>
              </a:cxn>
              <a:cxn ang="0">
                <a:pos x="19" y="112"/>
              </a:cxn>
              <a:cxn ang="0">
                <a:pos x="0" y="112"/>
              </a:cxn>
              <a:cxn ang="0">
                <a:pos x="38" y="85"/>
              </a:cxn>
              <a:cxn ang="0">
                <a:pos x="57" y="0"/>
              </a:cxn>
              <a:cxn ang="0">
                <a:pos x="87" y="0"/>
              </a:cxn>
              <a:cxn ang="0">
                <a:pos x="117" y="17"/>
              </a:cxn>
              <a:cxn ang="0">
                <a:pos x="125" y="53"/>
              </a:cxn>
            </a:cxnLst>
            <a:rect l="0" t="0" r="r" b="b"/>
            <a:pathLst>
              <a:path w="231" h="270">
                <a:moveTo>
                  <a:pt x="125" y="53"/>
                </a:moveTo>
                <a:lnTo>
                  <a:pt x="136" y="42"/>
                </a:lnTo>
                <a:lnTo>
                  <a:pt x="173" y="85"/>
                </a:lnTo>
                <a:lnTo>
                  <a:pt x="163" y="85"/>
                </a:lnTo>
                <a:lnTo>
                  <a:pt x="181" y="137"/>
                </a:lnTo>
                <a:lnTo>
                  <a:pt x="222" y="164"/>
                </a:lnTo>
                <a:lnTo>
                  <a:pt x="222" y="174"/>
                </a:lnTo>
                <a:lnTo>
                  <a:pt x="230" y="174"/>
                </a:lnTo>
                <a:lnTo>
                  <a:pt x="222" y="190"/>
                </a:lnTo>
                <a:lnTo>
                  <a:pt x="193" y="206"/>
                </a:lnTo>
                <a:lnTo>
                  <a:pt x="163" y="216"/>
                </a:lnTo>
                <a:lnTo>
                  <a:pt x="181" y="243"/>
                </a:lnTo>
                <a:lnTo>
                  <a:pt x="173" y="258"/>
                </a:lnTo>
                <a:lnTo>
                  <a:pt x="163" y="243"/>
                </a:lnTo>
                <a:lnTo>
                  <a:pt x="144" y="269"/>
                </a:lnTo>
                <a:lnTo>
                  <a:pt x="95" y="243"/>
                </a:lnTo>
                <a:lnTo>
                  <a:pt x="68" y="243"/>
                </a:lnTo>
                <a:lnTo>
                  <a:pt x="19" y="216"/>
                </a:lnTo>
                <a:lnTo>
                  <a:pt x="8" y="164"/>
                </a:lnTo>
                <a:lnTo>
                  <a:pt x="0" y="164"/>
                </a:lnTo>
                <a:lnTo>
                  <a:pt x="19" y="112"/>
                </a:lnTo>
                <a:lnTo>
                  <a:pt x="0" y="112"/>
                </a:lnTo>
                <a:lnTo>
                  <a:pt x="38" y="85"/>
                </a:lnTo>
                <a:lnTo>
                  <a:pt x="57" y="0"/>
                </a:lnTo>
                <a:lnTo>
                  <a:pt x="87" y="0"/>
                </a:lnTo>
                <a:lnTo>
                  <a:pt x="117" y="17"/>
                </a:lnTo>
                <a:lnTo>
                  <a:pt x="125" y="53"/>
                </a:lnTo>
              </a:path>
            </a:pathLst>
          </a:custGeom>
          <a:solidFill>
            <a:srgbClr val="FAFD00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34" name="Freeform 162" descr="Narrow vertical"/>
          <p:cNvSpPr>
            <a:spLocks/>
          </p:cNvSpPr>
          <p:nvPr/>
        </p:nvSpPr>
        <p:spPr bwMode="auto">
          <a:xfrm>
            <a:off x="7772400" y="3044825"/>
            <a:ext cx="376238" cy="438150"/>
          </a:xfrm>
          <a:custGeom>
            <a:avLst/>
            <a:gdLst/>
            <a:ahLst/>
            <a:cxnLst>
              <a:cxn ang="0">
                <a:pos x="128" y="54"/>
              </a:cxn>
              <a:cxn ang="0">
                <a:pos x="140" y="43"/>
              </a:cxn>
              <a:cxn ang="0">
                <a:pos x="178" y="87"/>
              </a:cxn>
              <a:cxn ang="0">
                <a:pos x="167" y="87"/>
              </a:cxn>
              <a:cxn ang="0">
                <a:pos x="186" y="140"/>
              </a:cxn>
              <a:cxn ang="0">
                <a:pos x="228" y="168"/>
              </a:cxn>
              <a:cxn ang="0">
                <a:pos x="228" y="178"/>
              </a:cxn>
              <a:cxn ang="0">
                <a:pos x="236" y="178"/>
              </a:cxn>
              <a:cxn ang="0">
                <a:pos x="228" y="194"/>
              </a:cxn>
              <a:cxn ang="0">
                <a:pos x="198" y="211"/>
              </a:cxn>
              <a:cxn ang="0">
                <a:pos x="167" y="221"/>
              </a:cxn>
              <a:cxn ang="0">
                <a:pos x="186" y="248"/>
              </a:cxn>
              <a:cxn ang="0">
                <a:pos x="178" y="264"/>
              </a:cxn>
              <a:cxn ang="0">
                <a:pos x="167" y="248"/>
              </a:cxn>
              <a:cxn ang="0">
                <a:pos x="148" y="275"/>
              </a:cxn>
              <a:cxn ang="0">
                <a:pos x="97" y="248"/>
              </a:cxn>
              <a:cxn ang="0">
                <a:pos x="70" y="248"/>
              </a:cxn>
              <a:cxn ang="0">
                <a:pos x="19" y="221"/>
              </a:cxn>
              <a:cxn ang="0">
                <a:pos x="8" y="168"/>
              </a:cxn>
              <a:cxn ang="0">
                <a:pos x="0" y="168"/>
              </a:cxn>
              <a:cxn ang="0">
                <a:pos x="19" y="114"/>
              </a:cxn>
              <a:cxn ang="0">
                <a:pos x="0" y="114"/>
              </a:cxn>
              <a:cxn ang="0">
                <a:pos x="39" y="87"/>
              </a:cxn>
              <a:cxn ang="0">
                <a:pos x="58" y="0"/>
              </a:cxn>
              <a:cxn ang="0">
                <a:pos x="89" y="0"/>
              </a:cxn>
              <a:cxn ang="0">
                <a:pos x="120" y="17"/>
              </a:cxn>
              <a:cxn ang="0">
                <a:pos x="128" y="54"/>
              </a:cxn>
            </a:cxnLst>
            <a:rect l="0" t="0" r="r" b="b"/>
            <a:pathLst>
              <a:path w="237" h="276">
                <a:moveTo>
                  <a:pt x="128" y="54"/>
                </a:moveTo>
                <a:lnTo>
                  <a:pt x="140" y="43"/>
                </a:lnTo>
                <a:lnTo>
                  <a:pt x="178" y="87"/>
                </a:lnTo>
                <a:lnTo>
                  <a:pt x="167" y="87"/>
                </a:lnTo>
                <a:lnTo>
                  <a:pt x="186" y="140"/>
                </a:lnTo>
                <a:lnTo>
                  <a:pt x="228" y="168"/>
                </a:lnTo>
                <a:lnTo>
                  <a:pt x="228" y="178"/>
                </a:lnTo>
                <a:lnTo>
                  <a:pt x="236" y="178"/>
                </a:lnTo>
                <a:lnTo>
                  <a:pt x="228" y="194"/>
                </a:lnTo>
                <a:lnTo>
                  <a:pt x="198" y="211"/>
                </a:lnTo>
                <a:lnTo>
                  <a:pt x="167" y="221"/>
                </a:lnTo>
                <a:lnTo>
                  <a:pt x="186" y="248"/>
                </a:lnTo>
                <a:lnTo>
                  <a:pt x="178" y="264"/>
                </a:lnTo>
                <a:lnTo>
                  <a:pt x="167" y="248"/>
                </a:lnTo>
                <a:lnTo>
                  <a:pt x="148" y="275"/>
                </a:lnTo>
                <a:lnTo>
                  <a:pt x="97" y="248"/>
                </a:lnTo>
                <a:lnTo>
                  <a:pt x="70" y="248"/>
                </a:lnTo>
                <a:lnTo>
                  <a:pt x="19" y="221"/>
                </a:lnTo>
                <a:lnTo>
                  <a:pt x="8" y="168"/>
                </a:lnTo>
                <a:lnTo>
                  <a:pt x="0" y="168"/>
                </a:lnTo>
                <a:lnTo>
                  <a:pt x="19" y="114"/>
                </a:lnTo>
                <a:lnTo>
                  <a:pt x="0" y="114"/>
                </a:lnTo>
                <a:lnTo>
                  <a:pt x="39" y="87"/>
                </a:lnTo>
                <a:lnTo>
                  <a:pt x="58" y="0"/>
                </a:lnTo>
                <a:lnTo>
                  <a:pt x="89" y="0"/>
                </a:lnTo>
                <a:lnTo>
                  <a:pt x="120" y="17"/>
                </a:lnTo>
                <a:lnTo>
                  <a:pt x="128" y="54"/>
                </a:lnTo>
              </a:path>
            </a:pathLst>
          </a:custGeom>
          <a:pattFill prst="narVert">
            <a:fgClr>
              <a:schemeClr val="bg2"/>
            </a:fgClr>
            <a:bgClr>
              <a:srgbClr val="FFFFFF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35" name="Freeform 163"/>
          <p:cNvSpPr>
            <a:spLocks/>
          </p:cNvSpPr>
          <p:nvPr/>
        </p:nvSpPr>
        <p:spPr bwMode="auto">
          <a:xfrm>
            <a:off x="6389688" y="1865313"/>
            <a:ext cx="385762" cy="454025"/>
          </a:xfrm>
          <a:custGeom>
            <a:avLst/>
            <a:gdLst/>
            <a:ahLst/>
            <a:cxnLst>
              <a:cxn ang="0">
                <a:pos x="87" y="16"/>
              </a:cxn>
              <a:cxn ang="0">
                <a:pos x="106" y="53"/>
              </a:cxn>
              <a:cxn ang="0">
                <a:pos x="137" y="69"/>
              </a:cxn>
              <a:cxn ang="0">
                <a:pos x="143" y="106"/>
              </a:cxn>
              <a:cxn ang="0">
                <a:pos x="212" y="137"/>
              </a:cxn>
              <a:cxn ang="0">
                <a:pos x="223" y="121"/>
              </a:cxn>
              <a:cxn ang="0">
                <a:pos x="242" y="137"/>
              </a:cxn>
              <a:cxn ang="0">
                <a:pos x="223" y="216"/>
              </a:cxn>
              <a:cxn ang="0">
                <a:pos x="87" y="285"/>
              </a:cxn>
              <a:cxn ang="0">
                <a:pos x="38" y="242"/>
              </a:cxn>
              <a:cxn ang="0">
                <a:pos x="20" y="216"/>
              </a:cxn>
              <a:cxn ang="0">
                <a:pos x="20" y="164"/>
              </a:cxn>
              <a:cxn ang="0">
                <a:pos x="0" y="164"/>
              </a:cxn>
              <a:cxn ang="0">
                <a:pos x="57" y="0"/>
              </a:cxn>
              <a:cxn ang="0">
                <a:pos x="87" y="16"/>
              </a:cxn>
            </a:cxnLst>
            <a:rect l="0" t="0" r="r" b="b"/>
            <a:pathLst>
              <a:path w="243" h="286">
                <a:moveTo>
                  <a:pt x="87" y="16"/>
                </a:moveTo>
                <a:lnTo>
                  <a:pt x="106" y="53"/>
                </a:lnTo>
                <a:lnTo>
                  <a:pt x="137" y="69"/>
                </a:lnTo>
                <a:lnTo>
                  <a:pt x="143" y="106"/>
                </a:lnTo>
                <a:lnTo>
                  <a:pt x="212" y="137"/>
                </a:lnTo>
                <a:lnTo>
                  <a:pt x="223" y="121"/>
                </a:lnTo>
                <a:lnTo>
                  <a:pt x="242" y="137"/>
                </a:lnTo>
                <a:lnTo>
                  <a:pt x="223" y="216"/>
                </a:lnTo>
                <a:lnTo>
                  <a:pt x="87" y="285"/>
                </a:lnTo>
                <a:lnTo>
                  <a:pt x="38" y="242"/>
                </a:lnTo>
                <a:lnTo>
                  <a:pt x="20" y="216"/>
                </a:lnTo>
                <a:lnTo>
                  <a:pt x="20" y="164"/>
                </a:lnTo>
                <a:lnTo>
                  <a:pt x="0" y="164"/>
                </a:lnTo>
                <a:lnTo>
                  <a:pt x="57" y="0"/>
                </a:lnTo>
                <a:lnTo>
                  <a:pt x="87" y="16"/>
                </a:lnTo>
              </a:path>
            </a:pathLst>
          </a:custGeom>
          <a:solidFill>
            <a:schemeClr val="accent2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36" name="Freeform 164"/>
          <p:cNvSpPr>
            <a:spLocks/>
          </p:cNvSpPr>
          <p:nvPr/>
        </p:nvSpPr>
        <p:spPr bwMode="auto">
          <a:xfrm>
            <a:off x="6389688" y="1865313"/>
            <a:ext cx="395287" cy="463550"/>
          </a:xfrm>
          <a:custGeom>
            <a:avLst/>
            <a:gdLst/>
            <a:ahLst/>
            <a:cxnLst>
              <a:cxn ang="0">
                <a:pos x="89" y="16"/>
              </a:cxn>
              <a:cxn ang="0">
                <a:pos x="109" y="54"/>
              </a:cxn>
              <a:cxn ang="0">
                <a:pos x="140" y="70"/>
              </a:cxn>
              <a:cxn ang="0">
                <a:pos x="147" y="108"/>
              </a:cxn>
              <a:cxn ang="0">
                <a:pos x="217" y="140"/>
              </a:cxn>
              <a:cxn ang="0">
                <a:pos x="229" y="124"/>
              </a:cxn>
              <a:cxn ang="0">
                <a:pos x="248" y="140"/>
              </a:cxn>
              <a:cxn ang="0">
                <a:pos x="229" y="221"/>
              </a:cxn>
              <a:cxn ang="0">
                <a:pos x="89" y="291"/>
              </a:cxn>
              <a:cxn ang="0">
                <a:pos x="39" y="247"/>
              </a:cxn>
              <a:cxn ang="0">
                <a:pos x="20" y="221"/>
              </a:cxn>
              <a:cxn ang="0">
                <a:pos x="20" y="167"/>
              </a:cxn>
              <a:cxn ang="0">
                <a:pos x="0" y="167"/>
              </a:cxn>
              <a:cxn ang="0">
                <a:pos x="58" y="0"/>
              </a:cxn>
              <a:cxn ang="0">
                <a:pos x="89" y="16"/>
              </a:cxn>
            </a:cxnLst>
            <a:rect l="0" t="0" r="r" b="b"/>
            <a:pathLst>
              <a:path w="249" h="292">
                <a:moveTo>
                  <a:pt x="89" y="16"/>
                </a:moveTo>
                <a:lnTo>
                  <a:pt x="109" y="54"/>
                </a:lnTo>
                <a:lnTo>
                  <a:pt x="140" y="70"/>
                </a:lnTo>
                <a:lnTo>
                  <a:pt x="147" y="108"/>
                </a:lnTo>
                <a:lnTo>
                  <a:pt x="217" y="140"/>
                </a:lnTo>
                <a:lnTo>
                  <a:pt x="229" y="124"/>
                </a:lnTo>
                <a:lnTo>
                  <a:pt x="248" y="140"/>
                </a:lnTo>
                <a:lnTo>
                  <a:pt x="229" y="221"/>
                </a:lnTo>
                <a:lnTo>
                  <a:pt x="89" y="291"/>
                </a:lnTo>
                <a:lnTo>
                  <a:pt x="39" y="247"/>
                </a:lnTo>
                <a:lnTo>
                  <a:pt x="20" y="221"/>
                </a:lnTo>
                <a:lnTo>
                  <a:pt x="20" y="167"/>
                </a:lnTo>
                <a:lnTo>
                  <a:pt x="0" y="167"/>
                </a:lnTo>
                <a:lnTo>
                  <a:pt x="58" y="0"/>
                </a:lnTo>
                <a:lnTo>
                  <a:pt x="89" y="16"/>
                </a:lnTo>
              </a:path>
            </a:pathLst>
          </a:custGeom>
          <a:solidFill>
            <a:srgbClr val="969696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37" name="Freeform 165"/>
          <p:cNvSpPr>
            <a:spLocks/>
          </p:cNvSpPr>
          <p:nvPr/>
        </p:nvSpPr>
        <p:spPr bwMode="auto">
          <a:xfrm>
            <a:off x="3767138" y="2695575"/>
            <a:ext cx="539750" cy="581025"/>
          </a:xfrm>
          <a:custGeom>
            <a:avLst/>
            <a:gdLst/>
            <a:ahLst/>
            <a:cxnLst>
              <a:cxn ang="0">
                <a:pos x="38" y="121"/>
              </a:cxn>
              <a:cxn ang="0">
                <a:pos x="38" y="111"/>
              </a:cxn>
              <a:cxn ang="0">
                <a:pos x="20" y="85"/>
              </a:cxn>
              <a:cxn ang="0">
                <a:pos x="31" y="68"/>
              </a:cxn>
              <a:cxn ang="0">
                <a:pos x="50" y="68"/>
              </a:cxn>
              <a:cxn ang="0">
                <a:pos x="57" y="85"/>
              </a:cxn>
              <a:cxn ang="0">
                <a:pos x="77" y="68"/>
              </a:cxn>
              <a:cxn ang="0">
                <a:pos x="118" y="52"/>
              </a:cxn>
              <a:cxn ang="0">
                <a:pos x="118" y="41"/>
              </a:cxn>
              <a:cxn ang="0">
                <a:pos x="77" y="26"/>
              </a:cxn>
              <a:cxn ang="0">
                <a:pos x="99" y="0"/>
              </a:cxn>
              <a:cxn ang="0">
                <a:pos x="144" y="52"/>
              </a:cxn>
              <a:cxn ang="0">
                <a:pos x="144" y="121"/>
              </a:cxn>
              <a:cxn ang="0">
                <a:pos x="187" y="163"/>
              </a:cxn>
              <a:cxn ang="0">
                <a:pos x="213" y="179"/>
              </a:cxn>
              <a:cxn ang="0">
                <a:pos x="252" y="163"/>
              </a:cxn>
              <a:cxn ang="0">
                <a:pos x="293" y="216"/>
              </a:cxn>
              <a:cxn ang="0">
                <a:pos x="301" y="190"/>
              </a:cxn>
              <a:cxn ang="0">
                <a:pos x="331" y="190"/>
              </a:cxn>
              <a:cxn ang="0">
                <a:pos x="339" y="301"/>
              </a:cxn>
              <a:cxn ang="0">
                <a:pos x="320" y="354"/>
              </a:cxn>
              <a:cxn ang="0">
                <a:pos x="225" y="365"/>
              </a:cxn>
              <a:cxn ang="0">
                <a:pos x="164" y="301"/>
              </a:cxn>
              <a:cxn ang="0">
                <a:pos x="0" y="138"/>
              </a:cxn>
              <a:cxn ang="0">
                <a:pos x="38" y="121"/>
              </a:cxn>
            </a:cxnLst>
            <a:rect l="0" t="0" r="r" b="b"/>
            <a:pathLst>
              <a:path w="340" h="366">
                <a:moveTo>
                  <a:pt x="38" y="121"/>
                </a:moveTo>
                <a:lnTo>
                  <a:pt x="38" y="111"/>
                </a:lnTo>
                <a:lnTo>
                  <a:pt x="20" y="85"/>
                </a:lnTo>
                <a:lnTo>
                  <a:pt x="31" y="68"/>
                </a:lnTo>
                <a:lnTo>
                  <a:pt x="50" y="68"/>
                </a:lnTo>
                <a:lnTo>
                  <a:pt x="57" y="85"/>
                </a:lnTo>
                <a:lnTo>
                  <a:pt x="77" y="68"/>
                </a:lnTo>
                <a:lnTo>
                  <a:pt x="118" y="52"/>
                </a:lnTo>
                <a:lnTo>
                  <a:pt x="118" y="41"/>
                </a:lnTo>
                <a:lnTo>
                  <a:pt x="77" y="26"/>
                </a:lnTo>
                <a:lnTo>
                  <a:pt x="99" y="0"/>
                </a:lnTo>
                <a:lnTo>
                  <a:pt x="144" y="52"/>
                </a:lnTo>
                <a:lnTo>
                  <a:pt x="144" y="121"/>
                </a:lnTo>
                <a:lnTo>
                  <a:pt x="187" y="163"/>
                </a:lnTo>
                <a:lnTo>
                  <a:pt x="213" y="179"/>
                </a:lnTo>
                <a:lnTo>
                  <a:pt x="252" y="163"/>
                </a:lnTo>
                <a:lnTo>
                  <a:pt x="293" y="216"/>
                </a:lnTo>
                <a:lnTo>
                  <a:pt x="301" y="190"/>
                </a:lnTo>
                <a:lnTo>
                  <a:pt x="331" y="190"/>
                </a:lnTo>
                <a:lnTo>
                  <a:pt x="339" y="301"/>
                </a:lnTo>
                <a:lnTo>
                  <a:pt x="320" y="354"/>
                </a:lnTo>
                <a:lnTo>
                  <a:pt x="225" y="365"/>
                </a:lnTo>
                <a:lnTo>
                  <a:pt x="164" y="301"/>
                </a:lnTo>
                <a:lnTo>
                  <a:pt x="0" y="138"/>
                </a:lnTo>
                <a:lnTo>
                  <a:pt x="38" y="121"/>
                </a:lnTo>
              </a:path>
            </a:pathLst>
          </a:custGeom>
          <a:solidFill>
            <a:srgbClr val="FFFFFF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38" name="Freeform 166"/>
          <p:cNvSpPr>
            <a:spLocks/>
          </p:cNvSpPr>
          <p:nvPr/>
        </p:nvSpPr>
        <p:spPr bwMode="auto">
          <a:xfrm>
            <a:off x="3767138" y="2695575"/>
            <a:ext cx="549275" cy="590550"/>
          </a:xfrm>
          <a:custGeom>
            <a:avLst/>
            <a:gdLst/>
            <a:ahLst/>
            <a:cxnLst>
              <a:cxn ang="0">
                <a:pos x="39" y="123"/>
              </a:cxn>
              <a:cxn ang="0">
                <a:pos x="39" y="113"/>
              </a:cxn>
              <a:cxn ang="0">
                <a:pos x="20" y="86"/>
              </a:cxn>
              <a:cxn ang="0">
                <a:pos x="32" y="69"/>
              </a:cxn>
              <a:cxn ang="0">
                <a:pos x="51" y="69"/>
              </a:cxn>
              <a:cxn ang="0">
                <a:pos x="58" y="86"/>
              </a:cxn>
              <a:cxn ang="0">
                <a:pos x="78" y="69"/>
              </a:cxn>
              <a:cxn ang="0">
                <a:pos x="120" y="53"/>
              </a:cxn>
              <a:cxn ang="0">
                <a:pos x="120" y="42"/>
              </a:cxn>
              <a:cxn ang="0">
                <a:pos x="78" y="26"/>
              </a:cxn>
              <a:cxn ang="0">
                <a:pos x="101" y="0"/>
              </a:cxn>
              <a:cxn ang="0">
                <a:pos x="147" y="53"/>
              </a:cxn>
              <a:cxn ang="0">
                <a:pos x="147" y="123"/>
              </a:cxn>
              <a:cxn ang="0">
                <a:pos x="190" y="166"/>
              </a:cxn>
              <a:cxn ang="0">
                <a:pos x="217" y="182"/>
              </a:cxn>
              <a:cxn ang="0">
                <a:pos x="256" y="166"/>
              </a:cxn>
              <a:cxn ang="0">
                <a:pos x="298" y="220"/>
              </a:cxn>
              <a:cxn ang="0">
                <a:pos x="306" y="193"/>
              </a:cxn>
              <a:cxn ang="0">
                <a:pos x="337" y="193"/>
              </a:cxn>
              <a:cxn ang="0">
                <a:pos x="345" y="306"/>
              </a:cxn>
              <a:cxn ang="0">
                <a:pos x="326" y="360"/>
              </a:cxn>
              <a:cxn ang="0">
                <a:pos x="229" y="371"/>
              </a:cxn>
              <a:cxn ang="0">
                <a:pos x="167" y="306"/>
              </a:cxn>
              <a:cxn ang="0">
                <a:pos x="0" y="140"/>
              </a:cxn>
              <a:cxn ang="0">
                <a:pos x="39" y="123"/>
              </a:cxn>
            </a:cxnLst>
            <a:rect l="0" t="0" r="r" b="b"/>
            <a:pathLst>
              <a:path w="346" h="372">
                <a:moveTo>
                  <a:pt x="39" y="123"/>
                </a:moveTo>
                <a:lnTo>
                  <a:pt x="39" y="113"/>
                </a:lnTo>
                <a:lnTo>
                  <a:pt x="20" y="86"/>
                </a:lnTo>
                <a:lnTo>
                  <a:pt x="32" y="69"/>
                </a:lnTo>
                <a:lnTo>
                  <a:pt x="51" y="69"/>
                </a:lnTo>
                <a:lnTo>
                  <a:pt x="58" y="86"/>
                </a:lnTo>
                <a:lnTo>
                  <a:pt x="78" y="69"/>
                </a:lnTo>
                <a:lnTo>
                  <a:pt x="120" y="53"/>
                </a:lnTo>
                <a:lnTo>
                  <a:pt x="120" y="42"/>
                </a:lnTo>
                <a:lnTo>
                  <a:pt x="78" y="26"/>
                </a:lnTo>
                <a:lnTo>
                  <a:pt x="101" y="0"/>
                </a:lnTo>
                <a:lnTo>
                  <a:pt x="147" y="53"/>
                </a:lnTo>
                <a:lnTo>
                  <a:pt x="147" y="123"/>
                </a:lnTo>
                <a:lnTo>
                  <a:pt x="190" y="166"/>
                </a:lnTo>
                <a:lnTo>
                  <a:pt x="217" y="182"/>
                </a:lnTo>
                <a:lnTo>
                  <a:pt x="256" y="166"/>
                </a:lnTo>
                <a:lnTo>
                  <a:pt x="298" y="220"/>
                </a:lnTo>
                <a:lnTo>
                  <a:pt x="306" y="193"/>
                </a:lnTo>
                <a:lnTo>
                  <a:pt x="337" y="193"/>
                </a:lnTo>
                <a:lnTo>
                  <a:pt x="345" y="306"/>
                </a:lnTo>
                <a:lnTo>
                  <a:pt x="326" y="360"/>
                </a:lnTo>
                <a:lnTo>
                  <a:pt x="229" y="371"/>
                </a:lnTo>
                <a:lnTo>
                  <a:pt x="167" y="306"/>
                </a:lnTo>
                <a:lnTo>
                  <a:pt x="0" y="140"/>
                </a:lnTo>
                <a:lnTo>
                  <a:pt x="39" y="123"/>
                </a:lnTo>
              </a:path>
            </a:pathLst>
          </a:custGeom>
          <a:solidFill>
            <a:srgbClr val="C0C0C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39" name="Freeform 167"/>
          <p:cNvSpPr>
            <a:spLocks/>
          </p:cNvSpPr>
          <p:nvPr/>
        </p:nvSpPr>
        <p:spPr bwMode="auto">
          <a:xfrm>
            <a:off x="6623050" y="2917825"/>
            <a:ext cx="336550" cy="341313"/>
          </a:xfrm>
          <a:custGeom>
            <a:avLst/>
            <a:gdLst/>
            <a:ahLst/>
            <a:cxnLst>
              <a:cxn ang="0">
                <a:pos x="80" y="26"/>
              </a:cxn>
              <a:cxn ang="0">
                <a:pos x="106" y="42"/>
              </a:cxn>
              <a:cxn ang="0">
                <a:pos x="124" y="26"/>
              </a:cxn>
              <a:cxn ang="0">
                <a:pos x="124" y="0"/>
              </a:cxn>
              <a:cxn ang="0">
                <a:pos x="173" y="0"/>
              </a:cxn>
              <a:cxn ang="0">
                <a:pos x="193" y="0"/>
              </a:cxn>
              <a:cxn ang="0">
                <a:pos x="193" y="11"/>
              </a:cxn>
              <a:cxn ang="0">
                <a:pos x="203" y="26"/>
              </a:cxn>
              <a:cxn ang="0">
                <a:pos x="193" y="26"/>
              </a:cxn>
              <a:cxn ang="0">
                <a:pos x="211" y="11"/>
              </a:cxn>
              <a:cxn ang="0">
                <a:pos x="211" y="94"/>
              </a:cxn>
              <a:cxn ang="0">
                <a:pos x="173" y="131"/>
              </a:cxn>
              <a:cxn ang="0">
                <a:pos x="173" y="162"/>
              </a:cxn>
              <a:cxn ang="0">
                <a:pos x="135" y="199"/>
              </a:cxn>
              <a:cxn ang="0">
                <a:pos x="117" y="214"/>
              </a:cxn>
              <a:cxn ang="0">
                <a:pos x="98" y="189"/>
              </a:cxn>
              <a:cxn ang="0">
                <a:pos x="88" y="199"/>
              </a:cxn>
              <a:cxn ang="0">
                <a:pos x="68" y="189"/>
              </a:cxn>
              <a:cxn ang="0">
                <a:pos x="68" y="173"/>
              </a:cxn>
              <a:cxn ang="0">
                <a:pos x="0" y="121"/>
              </a:cxn>
              <a:cxn ang="0">
                <a:pos x="0" y="68"/>
              </a:cxn>
              <a:cxn ang="0">
                <a:pos x="12" y="53"/>
              </a:cxn>
              <a:cxn ang="0">
                <a:pos x="80" y="26"/>
              </a:cxn>
            </a:cxnLst>
            <a:rect l="0" t="0" r="r" b="b"/>
            <a:pathLst>
              <a:path w="212" h="215">
                <a:moveTo>
                  <a:pt x="80" y="26"/>
                </a:moveTo>
                <a:lnTo>
                  <a:pt x="106" y="42"/>
                </a:lnTo>
                <a:lnTo>
                  <a:pt x="124" y="26"/>
                </a:lnTo>
                <a:lnTo>
                  <a:pt x="124" y="0"/>
                </a:lnTo>
                <a:lnTo>
                  <a:pt x="173" y="0"/>
                </a:lnTo>
                <a:lnTo>
                  <a:pt x="193" y="0"/>
                </a:lnTo>
                <a:lnTo>
                  <a:pt x="193" y="11"/>
                </a:lnTo>
                <a:lnTo>
                  <a:pt x="203" y="26"/>
                </a:lnTo>
                <a:lnTo>
                  <a:pt x="193" y="26"/>
                </a:lnTo>
                <a:lnTo>
                  <a:pt x="211" y="11"/>
                </a:lnTo>
                <a:lnTo>
                  <a:pt x="211" y="94"/>
                </a:lnTo>
                <a:lnTo>
                  <a:pt x="173" y="131"/>
                </a:lnTo>
                <a:lnTo>
                  <a:pt x="173" y="162"/>
                </a:lnTo>
                <a:lnTo>
                  <a:pt x="135" y="199"/>
                </a:lnTo>
                <a:lnTo>
                  <a:pt x="117" y="214"/>
                </a:lnTo>
                <a:lnTo>
                  <a:pt x="98" y="189"/>
                </a:lnTo>
                <a:lnTo>
                  <a:pt x="88" y="199"/>
                </a:lnTo>
                <a:lnTo>
                  <a:pt x="68" y="189"/>
                </a:lnTo>
                <a:lnTo>
                  <a:pt x="68" y="173"/>
                </a:lnTo>
                <a:lnTo>
                  <a:pt x="0" y="121"/>
                </a:lnTo>
                <a:lnTo>
                  <a:pt x="0" y="68"/>
                </a:lnTo>
                <a:lnTo>
                  <a:pt x="12" y="53"/>
                </a:lnTo>
                <a:lnTo>
                  <a:pt x="80" y="26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40" name="Freeform 168" descr="Narrow vertical"/>
          <p:cNvSpPr>
            <a:spLocks/>
          </p:cNvSpPr>
          <p:nvPr/>
        </p:nvSpPr>
        <p:spPr bwMode="auto">
          <a:xfrm>
            <a:off x="6623050" y="2917825"/>
            <a:ext cx="346075" cy="350838"/>
          </a:xfrm>
          <a:custGeom>
            <a:avLst/>
            <a:gdLst/>
            <a:ahLst/>
            <a:cxnLst>
              <a:cxn ang="0">
                <a:pos x="82" y="27"/>
              </a:cxn>
              <a:cxn ang="0">
                <a:pos x="109" y="43"/>
              </a:cxn>
              <a:cxn ang="0">
                <a:pos x="128" y="27"/>
              </a:cxn>
              <a:cxn ang="0">
                <a:pos x="128" y="0"/>
              </a:cxn>
              <a:cxn ang="0">
                <a:pos x="178" y="0"/>
              </a:cxn>
              <a:cxn ang="0">
                <a:pos x="198" y="0"/>
              </a:cxn>
              <a:cxn ang="0">
                <a:pos x="198" y="11"/>
              </a:cxn>
              <a:cxn ang="0">
                <a:pos x="209" y="27"/>
              </a:cxn>
              <a:cxn ang="0">
                <a:pos x="198" y="27"/>
              </a:cxn>
              <a:cxn ang="0">
                <a:pos x="217" y="11"/>
              </a:cxn>
              <a:cxn ang="0">
                <a:pos x="217" y="97"/>
              </a:cxn>
              <a:cxn ang="0">
                <a:pos x="178" y="135"/>
              </a:cxn>
              <a:cxn ang="0">
                <a:pos x="178" y="167"/>
              </a:cxn>
              <a:cxn ang="0">
                <a:pos x="139" y="205"/>
              </a:cxn>
              <a:cxn ang="0">
                <a:pos x="120" y="220"/>
              </a:cxn>
              <a:cxn ang="0">
                <a:pos x="101" y="194"/>
              </a:cxn>
              <a:cxn ang="0">
                <a:pos x="90" y="205"/>
              </a:cxn>
              <a:cxn ang="0">
                <a:pos x="70" y="194"/>
              </a:cxn>
              <a:cxn ang="0">
                <a:pos x="70" y="178"/>
              </a:cxn>
              <a:cxn ang="0">
                <a:pos x="0" y="124"/>
              </a:cxn>
              <a:cxn ang="0">
                <a:pos x="0" y="70"/>
              </a:cxn>
              <a:cxn ang="0">
                <a:pos x="12" y="54"/>
              </a:cxn>
              <a:cxn ang="0">
                <a:pos x="82" y="27"/>
              </a:cxn>
            </a:cxnLst>
            <a:rect l="0" t="0" r="r" b="b"/>
            <a:pathLst>
              <a:path w="218" h="221">
                <a:moveTo>
                  <a:pt x="82" y="27"/>
                </a:moveTo>
                <a:lnTo>
                  <a:pt x="109" y="43"/>
                </a:lnTo>
                <a:lnTo>
                  <a:pt x="128" y="27"/>
                </a:lnTo>
                <a:lnTo>
                  <a:pt x="128" y="0"/>
                </a:lnTo>
                <a:lnTo>
                  <a:pt x="178" y="0"/>
                </a:lnTo>
                <a:lnTo>
                  <a:pt x="198" y="0"/>
                </a:lnTo>
                <a:lnTo>
                  <a:pt x="198" y="11"/>
                </a:lnTo>
                <a:lnTo>
                  <a:pt x="209" y="27"/>
                </a:lnTo>
                <a:lnTo>
                  <a:pt x="198" y="27"/>
                </a:lnTo>
                <a:lnTo>
                  <a:pt x="217" y="11"/>
                </a:lnTo>
                <a:lnTo>
                  <a:pt x="217" y="97"/>
                </a:lnTo>
                <a:lnTo>
                  <a:pt x="178" y="135"/>
                </a:lnTo>
                <a:lnTo>
                  <a:pt x="178" y="167"/>
                </a:lnTo>
                <a:lnTo>
                  <a:pt x="139" y="205"/>
                </a:lnTo>
                <a:lnTo>
                  <a:pt x="120" y="220"/>
                </a:lnTo>
                <a:lnTo>
                  <a:pt x="101" y="194"/>
                </a:lnTo>
                <a:lnTo>
                  <a:pt x="90" y="205"/>
                </a:lnTo>
                <a:lnTo>
                  <a:pt x="70" y="194"/>
                </a:lnTo>
                <a:lnTo>
                  <a:pt x="70" y="178"/>
                </a:lnTo>
                <a:lnTo>
                  <a:pt x="0" y="124"/>
                </a:lnTo>
                <a:lnTo>
                  <a:pt x="0" y="70"/>
                </a:lnTo>
                <a:lnTo>
                  <a:pt x="12" y="54"/>
                </a:lnTo>
                <a:lnTo>
                  <a:pt x="82" y="27"/>
                </a:lnTo>
              </a:path>
            </a:pathLst>
          </a:custGeom>
          <a:pattFill prst="narVert">
            <a:fgClr>
              <a:schemeClr val="bg2"/>
            </a:fgClr>
            <a:bgClr>
              <a:schemeClr val="bg1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41" name="Freeform 169"/>
          <p:cNvSpPr>
            <a:spLocks/>
          </p:cNvSpPr>
          <p:nvPr/>
        </p:nvSpPr>
        <p:spPr bwMode="auto">
          <a:xfrm>
            <a:off x="5308600" y="3028950"/>
            <a:ext cx="349250" cy="428625"/>
          </a:xfrm>
          <a:custGeom>
            <a:avLst/>
            <a:gdLst/>
            <a:ahLst/>
            <a:cxnLst>
              <a:cxn ang="0">
                <a:pos x="19" y="64"/>
              </a:cxn>
              <a:cxn ang="0">
                <a:pos x="38" y="37"/>
              </a:cxn>
              <a:cxn ang="0">
                <a:pos x="56" y="11"/>
              </a:cxn>
              <a:cxn ang="0">
                <a:pos x="94" y="26"/>
              </a:cxn>
              <a:cxn ang="0">
                <a:pos x="151" y="0"/>
              </a:cxn>
              <a:cxn ang="0">
                <a:pos x="132" y="26"/>
              </a:cxn>
              <a:cxn ang="0">
                <a:pos x="151" y="37"/>
              </a:cxn>
              <a:cxn ang="0">
                <a:pos x="132" y="53"/>
              </a:cxn>
              <a:cxn ang="0">
                <a:pos x="151" y="53"/>
              </a:cxn>
              <a:cxn ang="0">
                <a:pos x="151" y="79"/>
              </a:cxn>
              <a:cxn ang="0">
                <a:pos x="163" y="64"/>
              </a:cxn>
              <a:cxn ang="0">
                <a:pos x="174" y="121"/>
              </a:cxn>
              <a:cxn ang="0">
                <a:pos x="211" y="95"/>
              </a:cxn>
              <a:cxn ang="0">
                <a:pos x="219" y="106"/>
              </a:cxn>
              <a:cxn ang="0">
                <a:pos x="201" y="121"/>
              </a:cxn>
              <a:cxn ang="0">
                <a:pos x="201" y="148"/>
              </a:cxn>
              <a:cxn ang="0">
                <a:pos x="219" y="216"/>
              </a:cxn>
              <a:cxn ang="0">
                <a:pos x="211" y="216"/>
              </a:cxn>
              <a:cxn ang="0">
                <a:pos x="219" y="227"/>
              </a:cxn>
              <a:cxn ang="0">
                <a:pos x="193" y="227"/>
              </a:cxn>
              <a:cxn ang="0">
                <a:pos x="181" y="227"/>
              </a:cxn>
              <a:cxn ang="0">
                <a:pos x="151" y="227"/>
              </a:cxn>
              <a:cxn ang="0">
                <a:pos x="144" y="243"/>
              </a:cxn>
              <a:cxn ang="0">
                <a:pos x="0" y="269"/>
              </a:cxn>
              <a:cxn ang="0">
                <a:pos x="19" y="106"/>
              </a:cxn>
              <a:cxn ang="0">
                <a:pos x="0" y="64"/>
              </a:cxn>
              <a:cxn ang="0">
                <a:pos x="19" y="64"/>
              </a:cxn>
            </a:cxnLst>
            <a:rect l="0" t="0" r="r" b="b"/>
            <a:pathLst>
              <a:path w="220" h="270">
                <a:moveTo>
                  <a:pt x="19" y="64"/>
                </a:moveTo>
                <a:lnTo>
                  <a:pt x="38" y="37"/>
                </a:lnTo>
                <a:lnTo>
                  <a:pt x="56" y="11"/>
                </a:lnTo>
                <a:lnTo>
                  <a:pt x="94" y="26"/>
                </a:lnTo>
                <a:lnTo>
                  <a:pt x="151" y="0"/>
                </a:lnTo>
                <a:lnTo>
                  <a:pt x="132" y="26"/>
                </a:lnTo>
                <a:lnTo>
                  <a:pt x="151" y="37"/>
                </a:lnTo>
                <a:lnTo>
                  <a:pt x="132" y="53"/>
                </a:lnTo>
                <a:lnTo>
                  <a:pt x="151" y="53"/>
                </a:lnTo>
                <a:lnTo>
                  <a:pt x="151" y="79"/>
                </a:lnTo>
                <a:lnTo>
                  <a:pt x="163" y="64"/>
                </a:lnTo>
                <a:lnTo>
                  <a:pt x="174" y="121"/>
                </a:lnTo>
                <a:lnTo>
                  <a:pt x="211" y="95"/>
                </a:lnTo>
                <a:lnTo>
                  <a:pt x="219" y="106"/>
                </a:lnTo>
                <a:lnTo>
                  <a:pt x="201" y="121"/>
                </a:lnTo>
                <a:lnTo>
                  <a:pt x="201" y="148"/>
                </a:lnTo>
                <a:lnTo>
                  <a:pt x="219" y="216"/>
                </a:lnTo>
                <a:lnTo>
                  <a:pt x="211" y="216"/>
                </a:lnTo>
                <a:lnTo>
                  <a:pt x="219" y="227"/>
                </a:lnTo>
                <a:lnTo>
                  <a:pt x="193" y="227"/>
                </a:lnTo>
                <a:lnTo>
                  <a:pt x="181" y="227"/>
                </a:lnTo>
                <a:lnTo>
                  <a:pt x="151" y="227"/>
                </a:lnTo>
                <a:lnTo>
                  <a:pt x="144" y="243"/>
                </a:lnTo>
                <a:lnTo>
                  <a:pt x="0" y="269"/>
                </a:lnTo>
                <a:lnTo>
                  <a:pt x="19" y="106"/>
                </a:lnTo>
                <a:lnTo>
                  <a:pt x="0" y="64"/>
                </a:lnTo>
                <a:lnTo>
                  <a:pt x="19" y="64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42" name="Freeform 170"/>
          <p:cNvSpPr>
            <a:spLocks/>
          </p:cNvSpPr>
          <p:nvPr/>
        </p:nvSpPr>
        <p:spPr bwMode="auto">
          <a:xfrm>
            <a:off x="5257800" y="3048000"/>
            <a:ext cx="434975" cy="438150"/>
          </a:xfrm>
          <a:custGeom>
            <a:avLst/>
            <a:gdLst/>
            <a:ahLst/>
            <a:cxnLst>
              <a:cxn ang="0">
                <a:pos x="20" y="65"/>
              </a:cxn>
              <a:cxn ang="0">
                <a:pos x="39" y="38"/>
              </a:cxn>
              <a:cxn ang="0">
                <a:pos x="58" y="11"/>
              </a:cxn>
              <a:cxn ang="0">
                <a:pos x="97" y="27"/>
              </a:cxn>
              <a:cxn ang="0">
                <a:pos x="155" y="0"/>
              </a:cxn>
              <a:cxn ang="0">
                <a:pos x="136" y="27"/>
              </a:cxn>
              <a:cxn ang="0">
                <a:pos x="155" y="38"/>
              </a:cxn>
              <a:cxn ang="0">
                <a:pos x="136" y="54"/>
              </a:cxn>
              <a:cxn ang="0">
                <a:pos x="155" y="54"/>
              </a:cxn>
              <a:cxn ang="0">
                <a:pos x="155" y="81"/>
              </a:cxn>
              <a:cxn ang="0">
                <a:pos x="167" y="65"/>
              </a:cxn>
              <a:cxn ang="0">
                <a:pos x="179" y="124"/>
              </a:cxn>
              <a:cxn ang="0">
                <a:pos x="217" y="97"/>
              </a:cxn>
              <a:cxn ang="0">
                <a:pos x="225" y="108"/>
              </a:cxn>
              <a:cxn ang="0">
                <a:pos x="206" y="124"/>
              </a:cxn>
              <a:cxn ang="0">
                <a:pos x="206" y="151"/>
              </a:cxn>
              <a:cxn ang="0">
                <a:pos x="225" y="221"/>
              </a:cxn>
              <a:cxn ang="0">
                <a:pos x="217" y="221"/>
              </a:cxn>
              <a:cxn ang="0">
                <a:pos x="225" y="232"/>
              </a:cxn>
              <a:cxn ang="0">
                <a:pos x="198" y="232"/>
              </a:cxn>
              <a:cxn ang="0">
                <a:pos x="186" y="232"/>
              </a:cxn>
              <a:cxn ang="0">
                <a:pos x="155" y="232"/>
              </a:cxn>
              <a:cxn ang="0">
                <a:pos x="148" y="248"/>
              </a:cxn>
              <a:cxn ang="0">
                <a:pos x="0" y="275"/>
              </a:cxn>
              <a:cxn ang="0">
                <a:pos x="20" y="108"/>
              </a:cxn>
              <a:cxn ang="0">
                <a:pos x="0" y="65"/>
              </a:cxn>
              <a:cxn ang="0">
                <a:pos x="20" y="65"/>
              </a:cxn>
            </a:cxnLst>
            <a:rect l="0" t="0" r="r" b="b"/>
            <a:pathLst>
              <a:path w="226" h="276">
                <a:moveTo>
                  <a:pt x="20" y="65"/>
                </a:moveTo>
                <a:lnTo>
                  <a:pt x="39" y="38"/>
                </a:lnTo>
                <a:lnTo>
                  <a:pt x="58" y="11"/>
                </a:lnTo>
                <a:lnTo>
                  <a:pt x="97" y="27"/>
                </a:lnTo>
                <a:lnTo>
                  <a:pt x="155" y="0"/>
                </a:lnTo>
                <a:lnTo>
                  <a:pt x="136" y="27"/>
                </a:lnTo>
                <a:lnTo>
                  <a:pt x="155" y="38"/>
                </a:lnTo>
                <a:lnTo>
                  <a:pt x="136" y="54"/>
                </a:lnTo>
                <a:lnTo>
                  <a:pt x="155" y="54"/>
                </a:lnTo>
                <a:lnTo>
                  <a:pt x="155" y="81"/>
                </a:lnTo>
                <a:lnTo>
                  <a:pt x="167" y="65"/>
                </a:lnTo>
                <a:lnTo>
                  <a:pt x="179" y="124"/>
                </a:lnTo>
                <a:lnTo>
                  <a:pt x="217" y="97"/>
                </a:lnTo>
                <a:lnTo>
                  <a:pt x="225" y="108"/>
                </a:lnTo>
                <a:lnTo>
                  <a:pt x="206" y="124"/>
                </a:lnTo>
                <a:lnTo>
                  <a:pt x="206" y="151"/>
                </a:lnTo>
                <a:lnTo>
                  <a:pt x="225" y="221"/>
                </a:lnTo>
                <a:lnTo>
                  <a:pt x="217" y="221"/>
                </a:lnTo>
                <a:lnTo>
                  <a:pt x="225" y="232"/>
                </a:lnTo>
                <a:lnTo>
                  <a:pt x="198" y="232"/>
                </a:lnTo>
                <a:lnTo>
                  <a:pt x="186" y="232"/>
                </a:lnTo>
                <a:lnTo>
                  <a:pt x="155" y="232"/>
                </a:lnTo>
                <a:lnTo>
                  <a:pt x="148" y="248"/>
                </a:lnTo>
                <a:lnTo>
                  <a:pt x="0" y="275"/>
                </a:lnTo>
                <a:lnTo>
                  <a:pt x="20" y="108"/>
                </a:lnTo>
                <a:lnTo>
                  <a:pt x="0" y="65"/>
                </a:lnTo>
                <a:lnTo>
                  <a:pt x="20" y="65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43" name="Freeform 171"/>
          <p:cNvSpPr>
            <a:spLocks/>
          </p:cNvSpPr>
          <p:nvPr/>
        </p:nvSpPr>
        <p:spPr bwMode="auto">
          <a:xfrm>
            <a:off x="4522788" y="4183063"/>
            <a:ext cx="336550" cy="522287"/>
          </a:xfrm>
          <a:custGeom>
            <a:avLst/>
            <a:gdLst/>
            <a:ahLst/>
            <a:cxnLst>
              <a:cxn ang="0">
                <a:pos x="173" y="164"/>
              </a:cxn>
              <a:cxn ang="0">
                <a:pos x="211" y="206"/>
              </a:cxn>
              <a:cxn ang="0">
                <a:pos x="211" y="217"/>
              </a:cxn>
              <a:cxn ang="0">
                <a:pos x="173" y="286"/>
              </a:cxn>
              <a:cxn ang="0">
                <a:pos x="136" y="301"/>
              </a:cxn>
              <a:cxn ang="0">
                <a:pos x="113" y="270"/>
              </a:cxn>
              <a:cxn ang="0">
                <a:pos x="136" y="312"/>
              </a:cxn>
              <a:cxn ang="0">
                <a:pos x="113" y="328"/>
              </a:cxn>
              <a:cxn ang="0">
                <a:pos x="105" y="312"/>
              </a:cxn>
              <a:cxn ang="0">
                <a:pos x="26" y="301"/>
              </a:cxn>
              <a:cxn ang="0">
                <a:pos x="19" y="69"/>
              </a:cxn>
              <a:cxn ang="0">
                <a:pos x="0" y="42"/>
              </a:cxn>
              <a:cxn ang="0">
                <a:pos x="19" y="16"/>
              </a:cxn>
              <a:cxn ang="0">
                <a:pos x="56" y="0"/>
              </a:cxn>
              <a:cxn ang="0">
                <a:pos x="94" y="58"/>
              </a:cxn>
              <a:cxn ang="0">
                <a:pos x="162" y="69"/>
              </a:cxn>
              <a:cxn ang="0">
                <a:pos x="173" y="164"/>
              </a:cxn>
            </a:cxnLst>
            <a:rect l="0" t="0" r="r" b="b"/>
            <a:pathLst>
              <a:path w="212" h="329">
                <a:moveTo>
                  <a:pt x="173" y="164"/>
                </a:moveTo>
                <a:lnTo>
                  <a:pt x="211" y="206"/>
                </a:lnTo>
                <a:lnTo>
                  <a:pt x="211" y="217"/>
                </a:lnTo>
                <a:lnTo>
                  <a:pt x="173" y="286"/>
                </a:lnTo>
                <a:lnTo>
                  <a:pt x="136" y="301"/>
                </a:lnTo>
                <a:lnTo>
                  <a:pt x="113" y="270"/>
                </a:lnTo>
                <a:lnTo>
                  <a:pt x="136" y="312"/>
                </a:lnTo>
                <a:lnTo>
                  <a:pt x="113" y="328"/>
                </a:lnTo>
                <a:lnTo>
                  <a:pt x="105" y="312"/>
                </a:lnTo>
                <a:lnTo>
                  <a:pt x="26" y="301"/>
                </a:lnTo>
                <a:lnTo>
                  <a:pt x="19" y="69"/>
                </a:lnTo>
                <a:lnTo>
                  <a:pt x="0" y="42"/>
                </a:lnTo>
                <a:lnTo>
                  <a:pt x="19" y="16"/>
                </a:lnTo>
                <a:lnTo>
                  <a:pt x="56" y="0"/>
                </a:lnTo>
                <a:lnTo>
                  <a:pt x="94" y="58"/>
                </a:lnTo>
                <a:lnTo>
                  <a:pt x="162" y="69"/>
                </a:lnTo>
                <a:lnTo>
                  <a:pt x="173" y="164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44" name="Freeform 172"/>
          <p:cNvSpPr>
            <a:spLocks/>
          </p:cNvSpPr>
          <p:nvPr/>
        </p:nvSpPr>
        <p:spPr bwMode="auto">
          <a:xfrm>
            <a:off x="4522788" y="4183063"/>
            <a:ext cx="346075" cy="531812"/>
          </a:xfrm>
          <a:custGeom>
            <a:avLst/>
            <a:gdLst/>
            <a:ahLst/>
            <a:cxnLst>
              <a:cxn ang="0">
                <a:pos x="178" y="167"/>
              </a:cxn>
              <a:cxn ang="0">
                <a:pos x="217" y="210"/>
              </a:cxn>
              <a:cxn ang="0">
                <a:pos x="217" y="221"/>
              </a:cxn>
              <a:cxn ang="0">
                <a:pos x="178" y="291"/>
              </a:cxn>
              <a:cxn ang="0">
                <a:pos x="140" y="307"/>
              </a:cxn>
              <a:cxn ang="0">
                <a:pos x="116" y="275"/>
              </a:cxn>
              <a:cxn ang="0">
                <a:pos x="140" y="318"/>
              </a:cxn>
              <a:cxn ang="0">
                <a:pos x="116" y="334"/>
              </a:cxn>
              <a:cxn ang="0">
                <a:pos x="108" y="318"/>
              </a:cxn>
              <a:cxn ang="0">
                <a:pos x="27" y="307"/>
              </a:cxn>
              <a:cxn ang="0">
                <a:pos x="20" y="70"/>
              </a:cxn>
              <a:cxn ang="0">
                <a:pos x="0" y="43"/>
              </a:cxn>
              <a:cxn ang="0">
                <a:pos x="20" y="16"/>
              </a:cxn>
              <a:cxn ang="0">
                <a:pos x="58" y="0"/>
              </a:cxn>
              <a:cxn ang="0">
                <a:pos x="97" y="59"/>
              </a:cxn>
              <a:cxn ang="0">
                <a:pos x="167" y="70"/>
              </a:cxn>
              <a:cxn ang="0">
                <a:pos x="178" y="167"/>
              </a:cxn>
            </a:cxnLst>
            <a:rect l="0" t="0" r="r" b="b"/>
            <a:pathLst>
              <a:path w="218" h="335">
                <a:moveTo>
                  <a:pt x="178" y="167"/>
                </a:moveTo>
                <a:lnTo>
                  <a:pt x="217" y="210"/>
                </a:lnTo>
                <a:lnTo>
                  <a:pt x="217" y="221"/>
                </a:lnTo>
                <a:lnTo>
                  <a:pt x="178" y="291"/>
                </a:lnTo>
                <a:lnTo>
                  <a:pt x="140" y="307"/>
                </a:lnTo>
                <a:lnTo>
                  <a:pt x="116" y="275"/>
                </a:lnTo>
                <a:lnTo>
                  <a:pt x="140" y="318"/>
                </a:lnTo>
                <a:lnTo>
                  <a:pt x="116" y="334"/>
                </a:lnTo>
                <a:lnTo>
                  <a:pt x="108" y="318"/>
                </a:lnTo>
                <a:lnTo>
                  <a:pt x="27" y="307"/>
                </a:lnTo>
                <a:lnTo>
                  <a:pt x="20" y="70"/>
                </a:lnTo>
                <a:lnTo>
                  <a:pt x="0" y="43"/>
                </a:lnTo>
                <a:lnTo>
                  <a:pt x="20" y="16"/>
                </a:lnTo>
                <a:lnTo>
                  <a:pt x="58" y="0"/>
                </a:lnTo>
                <a:lnTo>
                  <a:pt x="97" y="59"/>
                </a:lnTo>
                <a:lnTo>
                  <a:pt x="167" y="70"/>
                </a:lnTo>
                <a:lnTo>
                  <a:pt x="178" y="167"/>
                </a:lnTo>
              </a:path>
            </a:pathLst>
          </a:custGeom>
          <a:solidFill>
            <a:srgbClr val="C0C0C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45" name="Freeform 173"/>
          <p:cNvSpPr>
            <a:spLocks/>
          </p:cNvSpPr>
          <p:nvPr/>
        </p:nvSpPr>
        <p:spPr bwMode="auto">
          <a:xfrm>
            <a:off x="4314825" y="4670425"/>
            <a:ext cx="561975" cy="342900"/>
          </a:xfrm>
          <a:custGeom>
            <a:avLst/>
            <a:gdLst/>
            <a:ahLst/>
            <a:cxnLst>
              <a:cxn ang="0">
                <a:pos x="0" y="199"/>
              </a:cxn>
              <a:cxn ang="0">
                <a:pos x="23" y="157"/>
              </a:cxn>
              <a:cxn ang="0">
                <a:pos x="0" y="105"/>
              </a:cxn>
              <a:cxn ang="0">
                <a:pos x="110" y="26"/>
              </a:cxn>
              <a:cxn ang="0">
                <a:pos x="155" y="0"/>
              </a:cxn>
              <a:cxn ang="0">
                <a:pos x="235" y="11"/>
              </a:cxn>
              <a:cxn ang="0">
                <a:pos x="243" y="26"/>
              </a:cxn>
              <a:cxn ang="0">
                <a:pos x="255" y="63"/>
              </a:cxn>
              <a:cxn ang="0">
                <a:pos x="285" y="63"/>
              </a:cxn>
              <a:cxn ang="0">
                <a:pos x="304" y="105"/>
              </a:cxn>
              <a:cxn ang="0">
                <a:pos x="323" y="105"/>
              </a:cxn>
              <a:cxn ang="0">
                <a:pos x="312" y="131"/>
              </a:cxn>
              <a:cxn ang="0">
                <a:pos x="353" y="215"/>
              </a:cxn>
              <a:cxn ang="0">
                <a:pos x="0" y="199"/>
              </a:cxn>
            </a:cxnLst>
            <a:rect l="0" t="0" r="r" b="b"/>
            <a:pathLst>
              <a:path w="354" h="216">
                <a:moveTo>
                  <a:pt x="0" y="199"/>
                </a:moveTo>
                <a:lnTo>
                  <a:pt x="23" y="157"/>
                </a:lnTo>
                <a:lnTo>
                  <a:pt x="0" y="105"/>
                </a:lnTo>
                <a:lnTo>
                  <a:pt x="110" y="26"/>
                </a:lnTo>
                <a:lnTo>
                  <a:pt x="155" y="0"/>
                </a:lnTo>
                <a:lnTo>
                  <a:pt x="235" y="11"/>
                </a:lnTo>
                <a:lnTo>
                  <a:pt x="243" y="26"/>
                </a:lnTo>
                <a:lnTo>
                  <a:pt x="255" y="63"/>
                </a:lnTo>
                <a:lnTo>
                  <a:pt x="285" y="63"/>
                </a:lnTo>
                <a:lnTo>
                  <a:pt x="304" y="105"/>
                </a:lnTo>
                <a:lnTo>
                  <a:pt x="323" y="105"/>
                </a:lnTo>
                <a:lnTo>
                  <a:pt x="312" y="131"/>
                </a:lnTo>
                <a:lnTo>
                  <a:pt x="353" y="215"/>
                </a:lnTo>
                <a:lnTo>
                  <a:pt x="0" y="199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46" name="Freeform 174"/>
          <p:cNvSpPr>
            <a:spLocks/>
          </p:cNvSpPr>
          <p:nvPr/>
        </p:nvSpPr>
        <p:spPr bwMode="auto">
          <a:xfrm>
            <a:off x="4314825" y="4670425"/>
            <a:ext cx="571500" cy="352425"/>
          </a:xfrm>
          <a:custGeom>
            <a:avLst/>
            <a:gdLst/>
            <a:ahLst/>
            <a:cxnLst>
              <a:cxn ang="0">
                <a:pos x="0" y="205"/>
              </a:cxn>
              <a:cxn ang="0">
                <a:pos x="23" y="161"/>
              </a:cxn>
              <a:cxn ang="0">
                <a:pos x="0" y="108"/>
              </a:cxn>
              <a:cxn ang="0">
                <a:pos x="112" y="27"/>
              </a:cxn>
              <a:cxn ang="0">
                <a:pos x="158" y="0"/>
              </a:cxn>
              <a:cxn ang="0">
                <a:pos x="239" y="11"/>
              </a:cxn>
              <a:cxn ang="0">
                <a:pos x="247" y="27"/>
              </a:cxn>
              <a:cxn ang="0">
                <a:pos x="259" y="65"/>
              </a:cxn>
              <a:cxn ang="0">
                <a:pos x="290" y="65"/>
              </a:cxn>
              <a:cxn ang="0">
                <a:pos x="309" y="108"/>
              </a:cxn>
              <a:cxn ang="0">
                <a:pos x="328" y="108"/>
              </a:cxn>
              <a:cxn ang="0">
                <a:pos x="317" y="135"/>
              </a:cxn>
              <a:cxn ang="0">
                <a:pos x="359" y="221"/>
              </a:cxn>
              <a:cxn ang="0">
                <a:pos x="0" y="205"/>
              </a:cxn>
            </a:cxnLst>
            <a:rect l="0" t="0" r="r" b="b"/>
            <a:pathLst>
              <a:path w="360" h="222">
                <a:moveTo>
                  <a:pt x="0" y="205"/>
                </a:moveTo>
                <a:lnTo>
                  <a:pt x="23" y="161"/>
                </a:lnTo>
                <a:lnTo>
                  <a:pt x="0" y="108"/>
                </a:lnTo>
                <a:lnTo>
                  <a:pt x="112" y="27"/>
                </a:lnTo>
                <a:lnTo>
                  <a:pt x="158" y="0"/>
                </a:lnTo>
                <a:lnTo>
                  <a:pt x="239" y="11"/>
                </a:lnTo>
                <a:lnTo>
                  <a:pt x="247" y="27"/>
                </a:lnTo>
                <a:lnTo>
                  <a:pt x="259" y="65"/>
                </a:lnTo>
                <a:lnTo>
                  <a:pt x="290" y="65"/>
                </a:lnTo>
                <a:lnTo>
                  <a:pt x="309" y="108"/>
                </a:lnTo>
                <a:lnTo>
                  <a:pt x="328" y="108"/>
                </a:lnTo>
                <a:lnTo>
                  <a:pt x="317" y="135"/>
                </a:lnTo>
                <a:lnTo>
                  <a:pt x="359" y="221"/>
                </a:lnTo>
                <a:lnTo>
                  <a:pt x="0" y="205"/>
                </a:lnTo>
              </a:path>
            </a:pathLst>
          </a:custGeom>
          <a:solidFill>
            <a:srgbClr val="C0C0C0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47" name="Freeform 175"/>
          <p:cNvSpPr>
            <a:spLocks/>
          </p:cNvSpPr>
          <p:nvPr/>
        </p:nvSpPr>
        <p:spPr bwMode="auto">
          <a:xfrm>
            <a:off x="6297613" y="2695575"/>
            <a:ext cx="334962" cy="427038"/>
          </a:xfrm>
          <a:custGeom>
            <a:avLst/>
            <a:gdLst/>
            <a:ahLst/>
            <a:cxnLst>
              <a:cxn ang="0">
                <a:pos x="75" y="41"/>
              </a:cxn>
              <a:cxn ang="0">
                <a:pos x="87" y="26"/>
              </a:cxn>
              <a:cxn ang="0">
                <a:pos x="131" y="52"/>
              </a:cxn>
              <a:cxn ang="0">
                <a:pos x="210" y="189"/>
              </a:cxn>
              <a:cxn ang="0">
                <a:pos x="199" y="204"/>
              </a:cxn>
              <a:cxn ang="0">
                <a:pos x="199" y="257"/>
              </a:cxn>
              <a:cxn ang="0">
                <a:pos x="180" y="268"/>
              </a:cxn>
              <a:cxn ang="0">
                <a:pos x="143" y="268"/>
              </a:cxn>
              <a:cxn ang="0">
                <a:pos x="75" y="242"/>
              </a:cxn>
              <a:cxn ang="0">
                <a:pos x="0" y="84"/>
              </a:cxn>
              <a:cxn ang="0">
                <a:pos x="64" y="0"/>
              </a:cxn>
              <a:cxn ang="0">
                <a:pos x="75" y="41"/>
              </a:cxn>
            </a:cxnLst>
            <a:rect l="0" t="0" r="r" b="b"/>
            <a:pathLst>
              <a:path w="211" h="269">
                <a:moveTo>
                  <a:pt x="75" y="41"/>
                </a:moveTo>
                <a:lnTo>
                  <a:pt x="87" y="26"/>
                </a:lnTo>
                <a:lnTo>
                  <a:pt x="131" y="52"/>
                </a:lnTo>
                <a:lnTo>
                  <a:pt x="210" y="189"/>
                </a:lnTo>
                <a:lnTo>
                  <a:pt x="199" y="204"/>
                </a:lnTo>
                <a:lnTo>
                  <a:pt x="199" y="257"/>
                </a:lnTo>
                <a:lnTo>
                  <a:pt x="180" y="268"/>
                </a:lnTo>
                <a:lnTo>
                  <a:pt x="143" y="268"/>
                </a:lnTo>
                <a:lnTo>
                  <a:pt x="75" y="242"/>
                </a:lnTo>
                <a:lnTo>
                  <a:pt x="0" y="84"/>
                </a:lnTo>
                <a:lnTo>
                  <a:pt x="64" y="0"/>
                </a:lnTo>
                <a:lnTo>
                  <a:pt x="75" y="41"/>
                </a:lnTo>
              </a:path>
            </a:pathLst>
          </a:custGeom>
          <a:solidFill>
            <a:srgbClr val="FAFD00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48" name="Freeform 176" descr="Narrow vertical"/>
          <p:cNvSpPr>
            <a:spLocks/>
          </p:cNvSpPr>
          <p:nvPr/>
        </p:nvSpPr>
        <p:spPr bwMode="auto">
          <a:xfrm>
            <a:off x="6297613" y="2695575"/>
            <a:ext cx="344487" cy="436563"/>
          </a:xfrm>
          <a:custGeom>
            <a:avLst/>
            <a:gdLst/>
            <a:ahLst/>
            <a:cxnLst>
              <a:cxn ang="0">
                <a:pos x="77" y="42"/>
              </a:cxn>
              <a:cxn ang="0">
                <a:pos x="89" y="27"/>
              </a:cxn>
              <a:cxn ang="0">
                <a:pos x="135" y="53"/>
              </a:cxn>
              <a:cxn ang="0">
                <a:pos x="216" y="193"/>
              </a:cxn>
              <a:cxn ang="0">
                <a:pos x="205" y="209"/>
              </a:cxn>
              <a:cxn ang="0">
                <a:pos x="205" y="263"/>
              </a:cxn>
              <a:cxn ang="0">
                <a:pos x="185" y="274"/>
              </a:cxn>
              <a:cxn ang="0">
                <a:pos x="147" y="274"/>
              </a:cxn>
              <a:cxn ang="0">
                <a:pos x="77" y="247"/>
              </a:cxn>
              <a:cxn ang="0">
                <a:pos x="0" y="86"/>
              </a:cxn>
              <a:cxn ang="0">
                <a:pos x="66" y="0"/>
              </a:cxn>
              <a:cxn ang="0">
                <a:pos x="77" y="42"/>
              </a:cxn>
            </a:cxnLst>
            <a:rect l="0" t="0" r="r" b="b"/>
            <a:pathLst>
              <a:path w="217" h="275">
                <a:moveTo>
                  <a:pt x="77" y="42"/>
                </a:moveTo>
                <a:lnTo>
                  <a:pt x="89" y="27"/>
                </a:lnTo>
                <a:lnTo>
                  <a:pt x="135" y="53"/>
                </a:lnTo>
                <a:lnTo>
                  <a:pt x="216" y="193"/>
                </a:lnTo>
                <a:lnTo>
                  <a:pt x="205" y="209"/>
                </a:lnTo>
                <a:lnTo>
                  <a:pt x="205" y="263"/>
                </a:lnTo>
                <a:lnTo>
                  <a:pt x="185" y="274"/>
                </a:lnTo>
                <a:lnTo>
                  <a:pt x="147" y="274"/>
                </a:lnTo>
                <a:lnTo>
                  <a:pt x="77" y="247"/>
                </a:lnTo>
                <a:lnTo>
                  <a:pt x="0" y="86"/>
                </a:lnTo>
                <a:lnTo>
                  <a:pt x="66" y="0"/>
                </a:lnTo>
                <a:lnTo>
                  <a:pt x="77" y="42"/>
                </a:lnTo>
              </a:path>
            </a:pathLst>
          </a:custGeom>
          <a:pattFill prst="narVert">
            <a:fgClr>
              <a:srgbClr val="969696"/>
            </a:fgClr>
            <a:bgClr>
              <a:srgbClr val="FFFFFF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49" name="Freeform 177"/>
          <p:cNvSpPr>
            <a:spLocks/>
          </p:cNvSpPr>
          <p:nvPr/>
        </p:nvSpPr>
        <p:spPr bwMode="auto">
          <a:xfrm>
            <a:off x="6905625" y="2832100"/>
            <a:ext cx="557213" cy="555625"/>
          </a:xfrm>
          <a:custGeom>
            <a:avLst/>
            <a:gdLst/>
            <a:ahLst/>
            <a:cxnLst>
              <a:cxn ang="0">
                <a:pos x="156" y="53"/>
              </a:cxn>
              <a:cxn ang="0">
                <a:pos x="175" y="53"/>
              </a:cxn>
              <a:cxn ang="0">
                <a:pos x="195" y="79"/>
              </a:cxn>
              <a:cxn ang="0">
                <a:pos x="217" y="79"/>
              </a:cxn>
              <a:cxn ang="0">
                <a:pos x="236" y="105"/>
              </a:cxn>
              <a:cxn ang="0">
                <a:pos x="255" y="94"/>
              </a:cxn>
              <a:cxn ang="0">
                <a:pos x="294" y="105"/>
              </a:cxn>
              <a:cxn ang="0">
                <a:pos x="313" y="94"/>
              </a:cxn>
              <a:cxn ang="0">
                <a:pos x="313" y="121"/>
              </a:cxn>
              <a:cxn ang="0">
                <a:pos x="331" y="132"/>
              </a:cxn>
              <a:cxn ang="0">
                <a:pos x="350" y="185"/>
              </a:cxn>
              <a:cxn ang="0">
                <a:pos x="331" y="185"/>
              </a:cxn>
              <a:cxn ang="0">
                <a:pos x="323" y="227"/>
              </a:cxn>
              <a:cxn ang="0">
                <a:pos x="305" y="202"/>
              </a:cxn>
              <a:cxn ang="0">
                <a:pos x="294" y="216"/>
              </a:cxn>
              <a:cxn ang="0">
                <a:pos x="263" y="185"/>
              </a:cxn>
              <a:cxn ang="0">
                <a:pos x="236" y="185"/>
              </a:cxn>
              <a:cxn ang="0">
                <a:pos x="255" y="216"/>
              </a:cxn>
              <a:cxn ang="0">
                <a:pos x="205" y="254"/>
              </a:cxn>
              <a:cxn ang="0">
                <a:pos x="195" y="254"/>
              </a:cxn>
              <a:cxn ang="0">
                <a:pos x="175" y="280"/>
              </a:cxn>
              <a:cxn ang="0">
                <a:pos x="156" y="307"/>
              </a:cxn>
              <a:cxn ang="0">
                <a:pos x="167" y="322"/>
              </a:cxn>
              <a:cxn ang="0">
                <a:pos x="156" y="349"/>
              </a:cxn>
              <a:cxn ang="0">
                <a:pos x="138" y="322"/>
              </a:cxn>
              <a:cxn ang="0">
                <a:pos x="107" y="322"/>
              </a:cxn>
              <a:cxn ang="0">
                <a:pos x="107" y="296"/>
              </a:cxn>
              <a:cxn ang="0">
                <a:pos x="88" y="269"/>
              </a:cxn>
              <a:cxn ang="0">
                <a:pos x="81" y="269"/>
              </a:cxn>
              <a:cxn ang="0">
                <a:pos x="38" y="254"/>
              </a:cxn>
              <a:cxn ang="0">
                <a:pos x="30" y="244"/>
              </a:cxn>
              <a:cxn ang="0">
                <a:pos x="20" y="244"/>
              </a:cxn>
              <a:cxn ang="0">
                <a:pos x="0" y="216"/>
              </a:cxn>
              <a:cxn ang="0">
                <a:pos x="0" y="185"/>
              </a:cxn>
              <a:cxn ang="0">
                <a:pos x="38" y="147"/>
              </a:cxn>
              <a:cxn ang="0">
                <a:pos x="38" y="63"/>
              </a:cxn>
              <a:cxn ang="0">
                <a:pos x="50" y="53"/>
              </a:cxn>
              <a:cxn ang="0">
                <a:pos x="69" y="53"/>
              </a:cxn>
              <a:cxn ang="0">
                <a:pos x="107" y="27"/>
              </a:cxn>
              <a:cxn ang="0">
                <a:pos x="126" y="27"/>
              </a:cxn>
              <a:cxn ang="0">
                <a:pos x="156" y="0"/>
              </a:cxn>
              <a:cxn ang="0">
                <a:pos x="156" y="53"/>
              </a:cxn>
            </a:cxnLst>
            <a:rect l="0" t="0" r="r" b="b"/>
            <a:pathLst>
              <a:path w="351" h="350">
                <a:moveTo>
                  <a:pt x="156" y="53"/>
                </a:moveTo>
                <a:lnTo>
                  <a:pt x="175" y="53"/>
                </a:lnTo>
                <a:lnTo>
                  <a:pt x="195" y="79"/>
                </a:lnTo>
                <a:lnTo>
                  <a:pt x="217" y="79"/>
                </a:lnTo>
                <a:lnTo>
                  <a:pt x="236" y="105"/>
                </a:lnTo>
                <a:lnTo>
                  <a:pt x="255" y="94"/>
                </a:lnTo>
                <a:lnTo>
                  <a:pt x="294" y="105"/>
                </a:lnTo>
                <a:lnTo>
                  <a:pt x="313" y="94"/>
                </a:lnTo>
                <a:lnTo>
                  <a:pt x="313" y="121"/>
                </a:lnTo>
                <a:lnTo>
                  <a:pt x="331" y="132"/>
                </a:lnTo>
                <a:lnTo>
                  <a:pt x="350" y="185"/>
                </a:lnTo>
                <a:lnTo>
                  <a:pt x="331" y="185"/>
                </a:lnTo>
                <a:lnTo>
                  <a:pt x="323" y="227"/>
                </a:lnTo>
                <a:lnTo>
                  <a:pt x="305" y="202"/>
                </a:lnTo>
                <a:lnTo>
                  <a:pt x="294" y="216"/>
                </a:lnTo>
                <a:lnTo>
                  <a:pt x="263" y="185"/>
                </a:lnTo>
                <a:lnTo>
                  <a:pt x="236" y="185"/>
                </a:lnTo>
                <a:lnTo>
                  <a:pt x="255" y="216"/>
                </a:lnTo>
                <a:lnTo>
                  <a:pt x="205" y="254"/>
                </a:lnTo>
                <a:lnTo>
                  <a:pt x="195" y="254"/>
                </a:lnTo>
                <a:lnTo>
                  <a:pt x="175" y="280"/>
                </a:lnTo>
                <a:lnTo>
                  <a:pt x="156" y="307"/>
                </a:lnTo>
                <a:lnTo>
                  <a:pt x="167" y="322"/>
                </a:lnTo>
                <a:lnTo>
                  <a:pt x="156" y="349"/>
                </a:lnTo>
                <a:lnTo>
                  <a:pt x="138" y="322"/>
                </a:lnTo>
                <a:lnTo>
                  <a:pt x="107" y="322"/>
                </a:lnTo>
                <a:lnTo>
                  <a:pt x="107" y="296"/>
                </a:lnTo>
                <a:lnTo>
                  <a:pt x="88" y="269"/>
                </a:lnTo>
                <a:lnTo>
                  <a:pt x="81" y="269"/>
                </a:lnTo>
                <a:lnTo>
                  <a:pt x="38" y="254"/>
                </a:lnTo>
                <a:lnTo>
                  <a:pt x="30" y="244"/>
                </a:lnTo>
                <a:lnTo>
                  <a:pt x="20" y="244"/>
                </a:lnTo>
                <a:lnTo>
                  <a:pt x="0" y="216"/>
                </a:lnTo>
                <a:lnTo>
                  <a:pt x="0" y="185"/>
                </a:lnTo>
                <a:lnTo>
                  <a:pt x="38" y="147"/>
                </a:lnTo>
                <a:lnTo>
                  <a:pt x="38" y="63"/>
                </a:lnTo>
                <a:lnTo>
                  <a:pt x="50" y="53"/>
                </a:lnTo>
                <a:lnTo>
                  <a:pt x="69" y="53"/>
                </a:lnTo>
                <a:lnTo>
                  <a:pt x="107" y="27"/>
                </a:lnTo>
                <a:lnTo>
                  <a:pt x="126" y="27"/>
                </a:lnTo>
                <a:lnTo>
                  <a:pt x="156" y="0"/>
                </a:lnTo>
                <a:lnTo>
                  <a:pt x="156" y="53"/>
                </a:lnTo>
              </a:path>
            </a:pathLst>
          </a:custGeom>
          <a:solidFill>
            <a:srgbClr val="FFFFFF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50" name="Freeform 178" descr="Narrow vertical"/>
          <p:cNvSpPr>
            <a:spLocks/>
          </p:cNvSpPr>
          <p:nvPr/>
        </p:nvSpPr>
        <p:spPr bwMode="auto">
          <a:xfrm>
            <a:off x="6905625" y="2832100"/>
            <a:ext cx="566738" cy="565150"/>
          </a:xfrm>
          <a:custGeom>
            <a:avLst/>
            <a:gdLst/>
            <a:ahLst/>
            <a:cxnLst>
              <a:cxn ang="0">
                <a:pos x="159" y="54"/>
              </a:cxn>
              <a:cxn ang="0">
                <a:pos x="178" y="54"/>
              </a:cxn>
              <a:cxn ang="0">
                <a:pos x="198" y="80"/>
              </a:cxn>
              <a:cxn ang="0">
                <a:pos x="221" y="80"/>
              </a:cxn>
              <a:cxn ang="0">
                <a:pos x="240" y="107"/>
              </a:cxn>
              <a:cxn ang="0">
                <a:pos x="259" y="96"/>
              </a:cxn>
              <a:cxn ang="0">
                <a:pos x="299" y="107"/>
              </a:cxn>
              <a:cxn ang="0">
                <a:pos x="318" y="96"/>
              </a:cxn>
              <a:cxn ang="0">
                <a:pos x="318" y="123"/>
              </a:cxn>
              <a:cxn ang="0">
                <a:pos x="337" y="134"/>
              </a:cxn>
              <a:cxn ang="0">
                <a:pos x="356" y="188"/>
              </a:cxn>
              <a:cxn ang="0">
                <a:pos x="337" y="188"/>
              </a:cxn>
              <a:cxn ang="0">
                <a:pos x="329" y="231"/>
              </a:cxn>
              <a:cxn ang="0">
                <a:pos x="310" y="205"/>
              </a:cxn>
              <a:cxn ang="0">
                <a:pos x="299" y="220"/>
              </a:cxn>
              <a:cxn ang="0">
                <a:pos x="267" y="188"/>
              </a:cxn>
              <a:cxn ang="0">
                <a:pos x="240" y="188"/>
              </a:cxn>
              <a:cxn ang="0">
                <a:pos x="259" y="220"/>
              </a:cxn>
              <a:cxn ang="0">
                <a:pos x="209" y="258"/>
              </a:cxn>
              <a:cxn ang="0">
                <a:pos x="198" y="258"/>
              </a:cxn>
              <a:cxn ang="0">
                <a:pos x="178" y="285"/>
              </a:cxn>
              <a:cxn ang="0">
                <a:pos x="159" y="312"/>
              </a:cxn>
              <a:cxn ang="0">
                <a:pos x="170" y="328"/>
              </a:cxn>
              <a:cxn ang="0">
                <a:pos x="159" y="355"/>
              </a:cxn>
              <a:cxn ang="0">
                <a:pos x="140" y="328"/>
              </a:cxn>
              <a:cxn ang="0">
                <a:pos x="109" y="328"/>
              </a:cxn>
              <a:cxn ang="0">
                <a:pos x="109" y="301"/>
              </a:cxn>
              <a:cxn ang="0">
                <a:pos x="90" y="274"/>
              </a:cxn>
              <a:cxn ang="0">
                <a:pos x="82" y="274"/>
              </a:cxn>
              <a:cxn ang="0">
                <a:pos x="39" y="258"/>
              </a:cxn>
              <a:cxn ang="0">
                <a:pos x="31" y="248"/>
              </a:cxn>
              <a:cxn ang="0">
                <a:pos x="20" y="248"/>
              </a:cxn>
              <a:cxn ang="0">
                <a:pos x="0" y="220"/>
              </a:cxn>
              <a:cxn ang="0">
                <a:pos x="0" y="188"/>
              </a:cxn>
              <a:cxn ang="0">
                <a:pos x="39" y="150"/>
              </a:cxn>
              <a:cxn ang="0">
                <a:pos x="39" y="64"/>
              </a:cxn>
              <a:cxn ang="0">
                <a:pos x="51" y="54"/>
              </a:cxn>
              <a:cxn ang="0">
                <a:pos x="70" y="54"/>
              </a:cxn>
              <a:cxn ang="0">
                <a:pos x="109" y="27"/>
              </a:cxn>
              <a:cxn ang="0">
                <a:pos x="128" y="27"/>
              </a:cxn>
              <a:cxn ang="0">
                <a:pos x="159" y="0"/>
              </a:cxn>
              <a:cxn ang="0">
                <a:pos x="159" y="54"/>
              </a:cxn>
            </a:cxnLst>
            <a:rect l="0" t="0" r="r" b="b"/>
            <a:pathLst>
              <a:path w="357" h="356">
                <a:moveTo>
                  <a:pt x="159" y="54"/>
                </a:moveTo>
                <a:lnTo>
                  <a:pt x="178" y="54"/>
                </a:lnTo>
                <a:lnTo>
                  <a:pt x="198" y="80"/>
                </a:lnTo>
                <a:lnTo>
                  <a:pt x="221" y="80"/>
                </a:lnTo>
                <a:lnTo>
                  <a:pt x="240" y="107"/>
                </a:lnTo>
                <a:lnTo>
                  <a:pt x="259" y="96"/>
                </a:lnTo>
                <a:lnTo>
                  <a:pt x="299" y="107"/>
                </a:lnTo>
                <a:lnTo>
                  <a:pt x="318" y="96"/>
                </a:lnTo>
                <a:lnTo>
                  <a:pt x="318" y="123"/>
                </a:lnTo>
                <a:lnTo>
                  <a:pt x="337" y="134"/>
                </a:lnTo>
                <a:lnTo>
                  <a:pt x="356" y="188"/>
                </a:lnTo>
                <a:lnTo>
                  <a:pt x="337" y="188"/>
                </a:lnTo>
                <a:lnTo>
                  <a:pt x="329" y="231"/>
                </a:lnTo>
                <a:lnTo>
                  <a:pt x="310" y="205"/>
                </a:lnTo>
                <a:lnTo>
                  <a:pt x="299" y="220"/>
                </a:lnTo>
                <a:lnTo>
                  <a:pt x="267" y="188"/>
                </a:lnTo>
                <a:lnTo>
                  <a:pt x="240" y="188"/>
                </a:lnTo>
                <a:lnTo>
                  <a:pt x="259" y="220"/>
                </a:lnTo>
                <a:lnTo>
                  <a:pt x="209" y="258"/>
                </a:lnTo>
                <a:lnTo>
                  <a:pt x="198" y="258"/>
                </a:lnTo>
                <a:lnTo>
                  <a:pt x="178" y="285"/>
                </a:lnTo>
                <a:lnTo>
                  <a:pt x="159" y="312"/>
                </a:lnTo>
                <a:lnTo>
                  <a:pt x="170" y="328"/>
                </a:lnTo>
                <a:lnTo>
                  <a:pt x="159" y="355"/>
                </a:lnTo>
                <a:lnTo>
                  <a:pt x="140" y="328"/>
                </a:lnTo>
                <a:lnTo>
                  <a:pt x="109" y="328"/>
                </a:lnTo>
                <a:lnTo>
                  <a:pt x="109" y="301"/>
                </a:lnTo>
                <a:lnTo>
                  <a:pt x="90" y="274"/>
                </a:lnTo>
                <a:lnTo>
                  <a:pt x="82" y="274"/>
                </a:lnTo>
                <a:lnTo>
                  <a:pt x="39" y="258"/>
                </a:lnTo>
                <a:lnTo>
                  <a:pt x="31" y="248"/>
                </a:lnTo>
                <a:lnTo>
                  <a:pt x="20" y="248"/>
                </a:lnTo>
                <a:lnTo>
                  <a:pt x="0" y="220"/>
                </a:lnTo>
                <a:lnTo>
                  <a:pt x="0" y="188"/>
                </a:lnTo>
                <a:lnTo>
                  <a:pt x="39" y="150"/>
                </a:lnTo>
                <a:lnTo>
                  <a:pt x="39" y="64"/>
                </a:lnTo>
                <a:lnTo>
                  <a:pt x="51" y="54"/>
                </a:lnTo>
                <a:lnTo>
                  <a:pt x="70" y="54"/>
                </a:lnTo>
                <a:lnTo>
                  <a:pt x="109" y="27"/>
                </a:lnTo>
                <a:lnTo>
                  <a:pt x="128" y="27"/>
                </a:lnTo>
                <a:lnTo>
                  <a:pt x="159" y="0"/>
                </a:lnTo>
                <a:lnTo>
                  <a:pt x="159" y="54"/>
                </a:lnTo>
              </a:path>
            </a:pathLst>
          </a:custGeom>
          <a:pattFill prst="narVert">
            <a:fgClr>
              <a:schemeClr val="bg2"/>
            </a:fgClr>
            <a:bgClr>
              <a:schemeClr val="bg1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51" name="Freeform 179"/>
          <p:cNvSpPr>
            <a:spLocks/>
          </p:cNvSpPr>
          <p:nvPr/>
        </p:nvSpPr>
        <p:spPr bwMode="auto">
          <a:xfrm>
            <a:off x="2840038" y="3832225"/>
            <a:ext cx="514350" cy="539750"/>
          </a:xfrm>
          <a:custGeom>
            <a:avLst/>
            <a:gdLst/>
            <a:ahLst/>
            <a:cxnLst>
              <a:cxn ang="0">
                <a:pos x="323" y="217"/>
              </a:cxn>
              <a:cxn ang="0">
                <a:pos x="300" y="217"/>
              </a:cxn>
              <a:cxn ang="0">
                <a:pos x="293" y="260"/>
              </a:cxn>
              <a:cxn ang="0">
                <a:pos x="300" y="244"/>
              </a:cxn>
              <a:cxn ang="0">
                <a:pos x="312" y="275"/>
              </a:cxn>
              <a:cxn ang="0">
                <a:pos x="323" y="260"/>
              </a:cxn>
              <a:cxn ang="0">
                <a:pos x="323" y="275"/>
              </a:cxn>
              <a:cxn ang="0">
                <a:pos x="312" y="286"/>
              </a:cxn>
              <a:cxn ang="0">
                <a:pos x="323" y="302"/>
              </a:cxn>
              <a:cxn ang="0">
                <a:pos x="281" y="312"/>
              </a:cxn>
              <a:cxn ang="0">
                <a:pos x="281" y="328"/>
              </a:cxn>
              <a:cxn ang="0">
                <a:pos x="262" y="312"/>
              </a:cxn>
              <a:cxn ang="0">
                <a:pos x="213" y="328"/>
              </a:cxn>
              <a:cxn ang="0">
                <a:pos x="176" y="339"/>
              </a:cxn>
              <a:cxn ang="0">
                <a:pos x="88" y="339"/>
              </a:cxn>
              <a:cxn ang="0">
                <a:pos x="88" y="312"/>
              </a:cxn>
              <a:cxn ang="0">
                <a:pos x="69" y="312"/>
              </a:cxn>
              <a:cxn ang="0">
                <a:pos x="69" y="286"/>
              </a:cxn>
              <a:cxn ang="0">
                <a:pos x="49" y="275"/>
              </a:cxn>
              <a:cxn ang="0">
                <a:pos x="30" y="244"/>
              </a:cxn>
              <a:cxn ang="0">
                <a:pos x="49" y="206"/>
              </a:cxn>
              <a:cxn ang="0">
                <a:pos x="0" y="148"/>
              </a:cxn>
              <a:cxn ang="0">
                <a:pos x="0" y="112"/>
              </a:cxn>
              <a:cxn ang="0">
                <a:pos x="12" y="96"/>
              </a:cxn>
              <a:cxn ang="0">
                <a:pos x="30" y="96"/>
              </a:cxn>
              <a:cxn ang="0">
                <a:pos x="61" y="27"/>
              </a:cxn>
              <a:cxn ang="0">
                <a:pos x="107" y="27"/>
              </a:cxn>
              <a:cxn ang="0">
                <a:pos x="136" y="0"/>
              </a:cxn>
              <a:cxn ang="0">
                <a:pos x="187" y="0"/>
              </a:cxn>
              <a:cxn ang="0">
                <a:pos x="187" y="42"/>
              </a:cxn>
              <a:cxn ang="0">
                <a:pos x="168" y="85"/>
              </a:cxn>
              <a:cxn ang="0">
                <a:pos x="176" y="85"/>
              </a:cxn>
              <a:cxn ang="0">
                <a:pos x="187" y="85"/>
              </a:cxn>
              <a:cxn ang="0">
                <a:pos x="205" y="59"/>
              </a:cxn>
              <a:cxn ang="0">
                <a:pos x="236" y="59"/>
              </a:cxn>
              <a:cxn ang="0">
                <a:pos x="262" y="85"/>
              </a:cxn>
              <a:cxn ang="0">
                <a:pos x="262" y="139"/>
              </a:cxn>
              <a:cxn ang="0">
                <a:pos x="281" y="164"/>
              </a:cxn>
              <a:cxn ang="0">
                <a:pos x="300" y="164"/>
              </a:cxn>
              <a:cxn ang="0">
                <a:pos x="323" y="191"/>
              </a:cxn>
              <a:cxn ang="0">
                <a:pos x="323" y="217"/>
              </a:cxn>
            </a:cxnLst>
            <a:rect l="0" t="0" r="r" b="b"/>
            <a:pathLst>
              <a:path w="324" h="340">
                <a:moveTo>
                  <a:pt x="323" y="217"/>
                </a:moveTo>
                <a:lnTo>
                  <a:pt x="300" y="217"/>
                </a:lnTo>
                <a:lnTo>
                  <a:pt x="293" y="260"/>
                </a:lnTo>
                <a:lnTo>
                  <a:pt x="300" y="244"/>
                </a:lnTo>
                <a:lnTo>
                  <a:pt x="312" y="275"/>
                </a:lnTo>
                <a:lnTo>
                  <a:pt x="323" y="260"/>
                </a:lnTo>
                <a:lnTo>
                  <a:pt x="323" y="275"/>
                </a:lnTo>
                <a:lnTo>
                  <a:pt x="312" y="286"/>
                </a:lnTo>
                <a:lnTo>
                  <a:pt x="323" y="302"/>
                </a:lnTo>
                <a:lnTo>
                  <a:pt x="281" y="312"/>
                </a:lnTo>
                <a:lnTo>
                  <a:pt x="281" y="328"/>
                </a:lnTo>
                <a:lnTo>
                  <a:pt x="262" y="312"/>
                </a:lnTo>
                <a:lnTo>
                  <a:pt x="213" y="328"/>
                </a:lnTo>
                <a:lnTo>
                  <a:pt x="176" y="339"/>
                </a:lnTo>
                <a:lnTo>
                  <a:pt x="88" y="339"/>
                </a:lnTo>
                <a:lnTo>
                  <a:pt x="88" y="312"/>
                </a:lnTo>
                <a:lnTo>
                  <a:pt x="69" y="312"/>
                </a:lnTo>
                <a:lnTo>
                  <a:pt x="69" y="286"/>
                </a:lnTo>
                <a:lnTo>
                  <a:pt x="49" y="275"/>
                </a:lnTo>
                <a:lnTo>
                  <a:pt x="30" y="244"/>
                </a:lnTo>
                <a:lnTo>
                  <a:pt x="49" y="206"/>
                </a:lnTo>
                <a:lnTo>
                  <a:pt x="0" y="148"/>
                </a:lnTo>
                <a:lnTo>
                  <a:pt x="0" y="112"/>
                </a:lnTo>
                <a:lnTo>
                  <a:pt x="12" y="96"/>
                </a:lnTo>
                <a:lnTo>
                  <a:pt x="30" y="96"/>
                </a:lnTo>
                <a:lnTo>
                  <a:pt x="61" y="27"/>
                </a:lnTo>
                <a:lnTo>
                  <a:pt x="107" y="27"/>
                </a:lnTo>
                <a:lnTo>
                  <a:pt x="136" y="0"/>
                </a:lnTo>
                <a:lnTo>
                  <a:pt x="187" y="0"/>
                </a:lnTo>
                <a:lnTo>
                  <a:pt x="187" y="42"/>
                </a:lnTo>
                <a:lnTo>
                  <a:pt x="168" y="85"/>
                </a:lnTo>
                <a:lnTo>
                  <a:pt x="176" y="85"/>
                </a:lnTo>
                <a:lnTo>
                  <a:pt x="187" y="85"/>
                </a:lnTo>
                <a:lnTo>
                  <a:pt x="205" y="59"/>
                </a:lnTo>
                <a:lnTo>
                  <a:pt x="236" y="59"/>
                </a:lnTo>
                <a:lnTo>
                  <a:pt x="262" y="85"/>
                </a:lnTo>
                <a:lnTo>
                  <a:pt x="262" y="139"/>
                </a:lnTo>
                <a:lnTo>
                  <a:pt x="281" y="164"/>
                </a:lnTo>
                <a:lnTo>
                  <a:pt x="300" y="164"/>
                </a:lnTo>
                <a:lnTo>
                  <a:pt x="323" y="191"/>
                </a:lnTo>
                <a:lnTo>
                  <a:pt x="323" y="217"/>
                </a:lnTo>
              </a:path>
            </a:pathLst>
          </a:custGeom>
          <a:solidFill>
            <a:schemeClr val="bg2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52" name="Freeform 180" descr="20%"/>
          <p:cNvSpPr>
            <a:spLocks/>
          </p:cNvSpPr>
          <p:nvPr/>
        </p:nvSpPr>
        <p:spPr bwMode="auto">
          <a:xfrm>
            <a:off x="2840038" y="3832225"/>
            <a:ext cx="523875" cy="549275"/>
          </a:xfrm>
          <a:custGeom>
            <a:avLst/>
            <a:gdLst/>
            <a:ahLst/>
            <a:cxnLst>
              <a:cxn ang="0">
                <a:pos x="329" y="221"/>
              </a:cxn>
              <a:cxn ang="0">
                <a:pos x="306" y="221"/>
              </a:cxn>
              <a:cxn ang="0">
                <a:pos x="298" y="265"/>
              </a:cxn>
              <a:cxn ang="0">
                <a:pos x="306" y="248"/>
              </a:cxn>
              <a:cxn ang="0">
                <a:pos x="318" y="280"/>
              </a:cxn>
              <a:cxn ang="0">
                <a:pos x="329" y="265"/>
              </a:cxn>
              <a:cxn ang="0">
                <a:pos x="329" y="280"/>
              </a:cxn>
              <a:cxn ang="0">
                <a:pos x="318" y="291"/>
              </a:cxn>
              <a:cxn ang="0">
                <a:pos x="329" y="307"/>
              </a:cxn>
              <a:cxn ang="0">
                <a:pos x="286" y="318"/>
              </a:cxn>
              <a:cxn ang="0">
                <a:pos x="286" y="334"/>
              </a:cxn>
              <a:cxn ang="0">
                <a:pos x="267" y="318"/>
              </a:cxn>
              <a:cxn ang="0">
                <a:pos x="217" y="334"/>
              </a:cxn>
              <a:cxn ang="0">
                <a:pos x="179" y="345"/>
              </a:cxn>
              <a:cxn ang="0">
                <a:pos x="90" y="345"/>
              </a:cxn>
              <a:cxn ang="0">
                <a:pos x="90" y="318"/>
              </a:cxn>
              <a:cxn ang="0">
                <a:pos x="70" y="318"/>
              </a:cxn>
              <a:cxn ang="0">
                <a:pos x="70" y="291"/>
              </a:cxn>
              <a:cxn ang="0">
                <a:pos x="50" y="280"/>
              </a:cxn>
              <a:cxn ang="0">
                <a:pos x="31" y="248"/>
              </a:cxn>
              <a:cxn ang="0">
                <a:pos x="50" y="210"/>
              </a:cxn>
              <a:cxn ang="0">
                <a:pos x="0" y="151"/>
              </a:cxn>
              <a:cxn ang="0">
                <a:pos x="0" y="114"/>
              </a:cxn>
              <a:cxn ang="0">
                <a:pos x="12" y="98"/>
              </a:cxn>
              <a:cxn ang="0">
                <a:pos x="31" y="98"/>
              </a:cxn>
              <a:cxn ang="0">
                <a:pos x="62" y="27"/>
              </a:cxn>
              <a:cxn ang="0">
                <a:pos x="109" y="27"/>
              </a:cxn>
              <a:cxn ang="0">
                <a:pos x="139" y="0"/>
              </a:cxn>
              <a:cxn ang="0">
                <a:pos x="190" y="0"/>
              </a:cxn>
              <a:cxn ang="0">
                <a:pos x="190" y="43"/>
              </a:cxn>
              <a:cxn ang="0">
                <a:pos x="171" y="87"/>
              </a:cxn>
              <a:cxn ang="0">
                <a:pos x="179" y="87"/>
              </a:cxn>
              <a:cxn ang="0">
                <a:pos x="190" y="87"/>
              </a:cxn>
              <a:cxn ang="0">
                <a:pos x="209" y="60"/>
              </a:cxn>
              <a:cxn ang="0">
                <a:pos x="240" y="60"/>
              </a:cxn>
              <a:cxn ang="0">
                <a:pos x="267" y="87"/>
              </a:cxn>
              <a:cxn ang="0">
                <a:pos x="267" y="141"/>
              </a:cxn>
              <a:cxn ang="0">
                <a:pos x="286" y="167"/>
              </a:cxn>
              <a:cxn ang="0">
                <a:pos x="306" y="167"/>
              </a:cxn>
              <a:cxn ang="0">
                <a:pos x="329" y="194"/>
              </a:cxn>
              <a:cxn ang="0">
                <a:pos x="329" y="221"/>
              </a:cxn>
            </a:cxnLst>
            <a:rect l="0" t="0" r="r" b="b"/>
            <a:pathLst>
              <a:path w="330" h="346">
                <a:moveTo>
                  <a:pt x="329" y="221"/>
                </a:moveTo>
                <a:lnTo>
                  <a:pt x="306" y="221"/>
                </a:lnTo>
                <a:lnTo>
                  <a:pt x="298" y="265"/>
                </a:lnTo>
                <a:lnTo>
                  <a:pt x="306" y="248"/>
                </a:lnTo>
                <a:lnTo>
                  <a:pt x="318" y="280"/>
                </a:lnTo>
                <a:lnTo>
                  <a:pt x="329" y="265"/>
                </a:lnTo>
                <a:lnTo>
                  <a:pt x="329" y="280"/>
                </a:lnTo>
                <a:lnTo>
                  <a:pt x="318" y="291"/>
                </a:lnTo>
                <a:lnTo>
                  <a:pt x="329" y="307"/>
                </a:lnTo>
                <a:lnTo>
                  <a:pt x="286" y="318"/>
                </a:lnTo>
                <a:lnTo>
                  <a:pt x="286" y="334"/>
                </a:lnTo>
                <a:lnTo>
                  <a:pt x="267" y="318"/>
                </a:lnTo>
                <a:lnTo>
                  <a:pt x="217" y="334"/>
                </a:lnTo>
                <a:lnTo>
                  <a:pt x="179" y="345"/>
                </a:lnTo>
                <a:lnTo>
                  <a:pt x="90" y="345"/>
                </a:lnTo>
                <a:lnTo>
                  <a:pt x="90" y="318"/>
                </a:lnTo>
                <a:lnTo>
                  <a:pt x="70" y="318"/>
                </a:lnTo>
                <a:lnTo>
                  <a:pt x="70" y="291"/>
                </a:lnTo>
                <a:lnTo>
                  <a:pt x="50" y="280"/>
                </a:lnTo>
                <a:lnTo>
                  <a:pt x="31" y="248"/>
                </a:lnTo>
                <a:lnTo>
                  <a:pt x="50" y="210"/>
                </a:lnTo>
                <a:lnTo>
                  <a:pt x="0" y="151"/>
                </a:lnTo>
                <a:lnTo>
                  <a:pt x="0" y="114"/>
                </a:lnTo>
                <a:lnTo>
                  <a:pt x="12" y="98"/>
                </a:lnTo>
                <a:lnTo>
                  <a:pt x="31" y="98"/>
                </a:lnTo>
                <a:lnTo>
                  <a:pt x="62" y="27"/>
                </a:lnTo>
                <a:lnTo>
                  <a:pt x="109" y="27"/>
                </a:lnTo>
                <a:lnTo>
                  <a:pt x="139" y="0"/>
                </a:lnTo>
                <a:lnTo>
                  <a:pt x="190" y="0"/>
                </a:lnTo>
                <a:lnTo>
                  <a:pt x="190" y="43"/>
                </a:lnTo>
                <a:lnTo>
                  <a:pt x="171" y="87"/>
                </a:lnTo>
                <a:lnTo>
                  <a:pt x="179" y="87"/>
                </a:lnTo>
                <a:lnTo>
                  <a:pt x="190" y="87"/>
                </a:lnTo>
                <a:lnTo>
                  <a:pt x="209" y="60"/>
                </a:lnTo>
                <a:lnTo>
                  <a:pt x="240" y="60"/>
                </a:lnTo>
                <a:lnTo>
                  <a:pt x="267" y="87"/>
                </a:lnTo>
                <a:lnTo>
                  <a:pt x="267" y="141"/>
                </a:lnTo>
                <a:lnTo>
                  <a:pt x="286" y="167"/>
                </a:lnTo>
                <a:lnTo>
                  <a:pt x="306" y="167"/>
                </a:lnTo>
                <a:lnTo>
                  <a:pt x="329" y="194"/>
                </a:lnTo>
                <a:lnTo>
                  <a:pt x="329" y="221"/>
                </a:lnTo>
              </a:path>
            </a:pathLst>
          </a:custGeom>
          <a:pattFill prst="pct20">
            <a:fgClr>
              <a:schemeClr val="tx2"/>
            </a:fgClr>
            <a:bgClr>
              <a:srgbClr val="FFFFFF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53" name="Freeform 181"/>
          <p:cNvSpPr>
            <a:spLocks/>
          </p:cNvSpPr>
          <p:nvPr/>
        </p:nvSpPr>
        <p:spPr bwMode="auto">
          <a:xfrm>
            <a:off x="4565650" y="3001963"/>
            <a:ext cx="606425" cy="668337"/>
          </a:xfrm>
          <a:custGeom>
            <a:avLst/>
            <a:gdLst/>
            <a:ahLst/>
            <a:cxnLst>
              <a:cxn ang="0">
                <a:pos x="381" y="80"/>
              </a:cxn>
              <a:cxn ang="0">
                <a:pos x="381" y="97"/>
              </a:cxn>
              <a:cxn ang="0">
                <a:pos x="350" y="97"/>
              </a:cxn>
              <a:cxn ang="0">
                <a:pos x="350" y="80"/>
              </a:cxn>
              <a:cxn ang="0">
                <a:pos x="343" y="139"/>
              </a:cxn>
              <a:cxn ang="0">
                <a:pos x="343" y="112"/>
              </a:cxn>
              <a:cxn ang="0">
                <a:pos x="332" y="122"/>
              </a:cxn>
              <a:cxn ang="0">
                <a:pos x="324" y="112"/>
              </a:cxn>
              <a:cxn ang="0">
                <a:pos x="312" y="112"/>
              </a:cxn>
              <a:cxn ang="0">
                <a:pos x="324" y="139"/>
              </a:cxn>
              <a:cxn ang="0">
                <a:pos x="304" y="139"/>
              </a:cxn>
              <a:cxn ang="0">
                <a:pos x="274" y="165"/>
              </a:cxn>
              <a:cxn ang="0">
                <a:pos x="286" y="176"/>
              </a:cxn>
              <a:cxn ang="0">
                <a:pos x="244" y="191"/>
              </a:cxn>
              <a:cxn ang="0">
                <a:pos x="255" y="202"/>
              </a:cxn>
              <a:cxn ang="0">
                <a:pos x="236" y="202"/>
              </a:cxn>
              <a:cxn ang="0">
                <a:pos x="236" y="235"/>
              </a:cxn>
              <a:cxn ang="0">
                <a:pos x="217" y="235"/>
              </a:cxn>
              <a:cxn ang="0">
                <a:pos x="187" y="271"/>
              </a:cxn>
              <a:cxn ang="0">
                <a:pos x="137" y="393"/>
              </a:cxn>
              <a:cxn ang="0">
                <a:pos x="129" y="383"/>
              </a:cxn>
              <a:cxn ang="0">
                <a:pos x="110" y="420"/>
              </a:cxn>
              <a:cxn ang="0">
                <a:pos x="88" y="409"/>
              </a:cxn>
              <a:cxn ang="0">
                <a:pos x="68" y="409"/>
              </a:cxn>
              <a:cxn ang="0">
                <a:pos x="99" y="356"/>
              </a:cxn>
              <a:cxn ang="0">
                <a:pos x="80" y="340"/>
              </a:cxn>
              <a:cxn ang="0">
                <a:pos x="110" y="324"/>
              </a:cxn>
              <a:cxn ang="0">
                <a:pos x="88" y="315"/>
              </a:cxn>
              <a:cxn ang="0">
                <a:pos x="88" y="271"/>
              </a:cxn>
              <a:cxn ang="0">
                <a:pos x="68" y="271"/>
              </a:cxn>
              <a:cxn ang="0">
                <a:pos x="31" y="235"/>
              </a:cxn>
              <a:cxn ang="0">
                <a:pos x="31" y="218"/>
              </a:cxn>
              <a:cxn ang="0">
                <a:pos x="0" y="191"/>
              </a:cxn>
              <a:cxn ang="0">
                <a:pos x="0" y="165"/>
              </a:cxn>
              <a:cxn ang="0">
                <a:pos x="12" y="165"/>
              </a:cxn>
              <a:cxn ang="0">
                <a:pos x="42" y="165"/>
              </a:cxn>
              <a:cxn ang="0">
                <a:pos x="80" y="122"/>
              </a:cxn>
              <a:cxn ang="0">
                <a:pos x="80" y="112"/>
              </a:cxn>
              <a:cxn ang="0">
                <a:pos x="99" y="97"/>
              </a:cxn>
              <a:cxn ang="0">
                <a:pos x="99" y="69"/>
              </a:cxn>
              <a:cxn ang="0">
                <a:pos x="137" y="27"/>
              </a:cxn>
              <a:cxn ang="0">
                <a:pos x="129" y="27"/>
              </a:cxn>
              <a:cxn ang="0">
                <a:pos x="167" y="0"/>
              </a:cxn>
              <a:cxn ang="0">
                <a:pos x="224" y="54"/>
              </a:cxn>
              <a:cxn ang="0">
                <a:pos x="373" y="16"/>
              </a:cxn>
              <a:cxn ang="0">
                <a:pos x="381" y="80"/>
              </a:cxn>
            </a:cxnLst>
            <a:rect l="0" t="0" r="r" b="b"/>
            <a:pathLst>
              <a:path w="382" h="421">
                <a:moveTo>
                  <a:pt x="381" y="80"/>
                </a:moveTo>
                <a:lnTo>
                  <a:pt x="381" y="97"/>
                </a:lnTo>
                <a:lnTo>
                  <a:pt x="350" y="97"/>
                </a:lnTo>
                <a:lnTo>
                  <a:pt x="350" y="80"/>
                </a:lnTo>
                <a:lnTo>
                  <a:pt x="343" y="139"/>
                </a:lnTo>
                <a:lnTo>
                  <a:pt x="343" y="112"/>
                </a:lnTo>
                <a:lnTo>
                  <a:pt x="332" y="122"/>
                </a:lnTo>
                <a:lnTo>
                  <a:pt x="324" y="112"/>
                </a:lnTo>
                <a:lnTo>
                  <a:pt x="312" y="112"/>
                </a:lnTo>
                <a:lnTo>
                  <a:pt x="324" y="139"/>
                </a:lnTo>
                <a:lnTo>
                  <a:pt x="304" y="139"/>
                </a:lnTo>
                <a:lnTo>
                  <a:pt x="274" y="165"/>
                </a:lnTo>
                <a:lnTo>
                  <a:pt x="286" y="176"/>
                </a:lnTo>
                <a:lnTo>
                  <a:pt x="244" y="191"/>
                </a:lnTo>
                <a:lnTo>
                  <a:pt x="255" y="202"/>
                </a:lnTo>
                <a:lnTo>
                  <a:pt x="236" y="202"/>
                </a:lnTo>
                <a:lnTo>
                  <a:pt x="236" y="235"/>
                </a:lnTo>
                <a:lnTo>
                  <a:pt x="217" y="235"/>
                </a:lnTo>
                <a:lnTo>
                  <a:pt x="187" y="271"/>
                </a:lnTo>
                <a:lnTo>
                  <a:pt x="137" y="393"/>
                </a:lnTo>
                <a:lnTo>
                  <a:pt x="129" y="383"/>
                </a:lnTo>
                <a:lnTo>
                  <a:pt x="110" y="420"/>
                </a:lnTo>
                <a:lnTo>
                  <a:pt x="88" y="409"/>
                </a:lnTo>
                <a:lnTo>
                  <a:pt x="68" y="409"/>
                </a:lnTo>
                <a:lnTo>
                  <a:pt x="99" y="356"/>
                </a:lnTo>
                <a:lnTo>
                  <a:pt x="80" y="340"/>
                </a:lnTo>
                <a:lnTo>
                  <a:pt x="110" y="324"/>
                </a:lnTo>
                <a:lnTo>
                  <a:pt x="88" y="315"/>
                </a:lnTo>
                <a:lnTo>
                  <a:pt x="88" y="271"/>
                </a:lnTo>
                <a:lnTo>
                  <a:pt x="68" y="271"/>
                </a:lnTo>
                <a:lnTo>
                  <a:pt x="31" y="235"/>
                </a:lnTo>
                <a:lnTo>
                  <a:pt x="31" y="218"/>
                </a:lnTo>
                <a:lnTo>
                  <a:pt x="0" y="191"/>
                </a:lnTo>
                <a:lnTo>
                  <a:pt x="0" y="165"/>
                </a:lnTo>
                <a:lnTo>
                  <a:pt x="12" y="165"/>
                </a:lnTo>
                <a:lnTo>
                  <a:pt x="42" y="165"/>
                </a:lnTo>
                <a:lnTo>
                  <a:pt x="80" y="122"/>
                </a:lnTo>
                <a:lnTo>
                  <a:pt x="80" y="112"/>
                </a:lnTo>
                <a:lnTo>
                  <a:pt x="99" y="97"/>
                </a:lnTo>
                <a:lnTo>
                  <a:pt x="99" y="69"/>
                </a:lnTo>
                <a:lnTo>
                  <a:pt x="137" y="27"/>
                </a:lnTo>
                <a:lnTo>
                  <a:pt x="129" y="27"/>
                </a:lnTo>
                <a:lnTo>
                  <a:pt x="167" y="0"/>
                </a:lnTo>
                <a:lnTo>
                  <a:pt x="224" y="54"/>
                </a:lnTo>
                <a:lnTo>
                  <a:pt x="373" y="16"/>
                </a:lnTo>
                <a:lnTo>
                  <a:pt x="381" y="80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54" name="Freeform 182" descr="Sphere"/>
          <p:cNvSpPr>
            <a:spLocks/>
          </p:cNvSpPr>
          <p:nvPr/>
        </p:nvSpPr>
        <p:spPr bwMode="auto">
          <a:xfrm>
            <a:off x="4565650" y="3001963"/>
            <a:ext cx="615950" cy="677862"/>
          </a:xfrm>
          <a:custGeom>
            <a:avLst/>
            <a:gdLst/>
            <a:ahLst/>
            <a:cxnLst>
              <a:cxn ang="0">
                <a:pos x="387" y="81"/>
              </a:cxn>
              <a:cxn ang="0">
                <a:pos x="387" y="98"/>
              </a:cxn>
              <a:cxn ang="0">
                <a:pos x="356" y="98"/>
              </a:cxn>
              <a:cxn ang="0">
                <a:pos x="356" y="81"/>
              </a:cxn>
              <a:cxn ang="0">
                <a:pos x="348" y="141"/>
              </a:cxn>
              <a:cxn ang="0">
                <a:pos x="348" y="114"/>
              </a:cxn>
              <a:cxn ang="0">
                <a:pos x="337" y="124"/>
              </a:cxn>
              <a:cxn ang="0">
                <a:pos x="329" y="114"/>
              </a:cxn>
              <a:cxn ang="0">
                <a:pos x="317" y="114"/>
              </a:cxn>
              <a:cxn ang="0">
                <a:pos x="329" y="141"/>
              </a:cxn>
              <a:cxn ang="0">
                <a:pos x="309" y="141"/>
              </a:cxn>
              <a:cxn ang="0">
                <a:pos x="278" y="167"/>
              </a:cxn>
              <a:cxn ang="0">
                <a:pos x="290" y="179"/>
              </a:cxn>
              <a:cxn ang="0">
                <a:pos x="248" y="194"/>
              </a:cxn>
              <a:cxn ang="0">
                <a:pos x="259" y="205"/>
              </a:cxn>
              <a:cxn ang="0">
                <a:pos x="240" y="205"/>
              </a:cxn>
              <a:cxn ang="0">
                <a:pos x="240" y="238"/>
              </a:cxn>
              <a:cxn ang="0">
                <a:pos x="220" y="238"/>
              </a:cxn>
              <a:cxn ang="0">
                <a:pos x="190" y="275"/>
              </a:cxn>
              <a:cxn ang="0">
                <a:pos x="139" y="399"/>
              </a:cxn>
              <a:cxn ang="0">
                <a:pos x="131" y="388"/>
              </a:cxn>
              <a:cxn ang="0">
                <a:pos x="112" y="426"/>
              </a:cxn>
              <a:cxn ang="0">
                <a:pos x="89" y="415"/>
              </a:cxn>
              <a:cxn ang="0">
                <a:pos x="69" y="415"/>
              </a:cxn>
              <a:cxn ang="0">
                <a:pos x="101" y="361"/>
              </a:cxn>
              <a:cxn ang="0">
                <a:pos x="81" y="345"/>
              </a:cxn>
              <a:cxn ang="0">
                <a:pos x="112" y="329"/>
              </a:cxn>
              <a:cxn ang="0">
                <a:pos x="89" y="319"/>
              </a:cxn>
              <a:cxn ang="0">
                <a:pos x="89" y="275"/>
              </a:cxn>
              <a:cxn ang="0">
                <a:pos x="69" y="275"/>
              </a:cxn>
              <a:cxn ang="0">
                <a:pos x="31" y="238"/>
              </a:cxn>
              <a:cxn ang="0">
                <a:pos x="31" y="221"/>
              </a:cxn>
              <a:cxn ang="0">
                <a:pos x="0" y="194"/>
              </a:cxn>
              <a:cxn ang="0">
                <a:pos x="0" y="167"/>
              </a:cxn>
              <a:cxn ang="0">
                <a:pos x="12" y="167"/>
              </a:cxn>
              <a:cxn ang="0">
                <a:pos x="43" y="167"/>
              </a:cxn>
              <a:cxn ang="0">
                <a:pos x="81" y="124"/>
              </a:cxn>
              <a:cxn ang="0">
                <a:pos x="81" y="114"/>
              </a:cxn>
              <a:cxn ang="0">
                <a:pos x="101" y="98"/>
              </a:cxn>
              <a:cxn ang="0">
                <a:pos x="101" y="70"/>
              </a:cxn>
              <a:cxn ang="0">
                <a:pos x="139" y="27"/>
              </a:cxn>
              <a:cxn ang="0">
                <a:pos x="131" y="27"/>
              </a:cxn>
              <a:cxn ang="0">
                <a:pos x="170" y="0"/>
              </a:cxn>
              <a:cxn ang="0">
                <a:pos x="228" y="55"/>
              </a:cxn>
              <a:cxn ang="0">
                <a:pos x="379" y="16"/>
              </a:cxn>
              <a:cxn ang="0">
                <a:pos x="387" y="81"/>
              </a:cxn>
            </a:cxnLst>
            <a:rect l="0" t="0" r="r" b="b"/>
            <a:pathLst>
              <a:path w="388" h="427">
                <a:moveTo>
                  <a:pt x="387" y="81"/>
                </a:moveTo>
                <a:lnTo>
                  <a:pt x="387" y="98"/>
                </a:lnTo>
                <a:lnTo>
                  <a:pt x="356" y="98"/>
                </a:lnTo>
                <a:lnTo>
                  <a:pt x="356" y="81"/>
                </a:lnTo>
                <a:lnTo>
                  <a:pt x="348" y="141"/>
                </a:lnTo>
                <a:lnTo>
                  <a:pt x="348" y="114"/>
                </a:lnTo>
                <a:lnTo>
                  <a:pt x="337" y="124"/>
                </a:lnTo>
                <a:lnTo>
                  <a:pt x="329" y="114"/>
                </a:lnTo>
                <a:lnTo>
                  <a:pt x="317" y="114"/>
                </a:lnTo>
                <a:lnTo>
                  <a:pt x="329" y="141"/>
                </a:lnTo>
                <a:lnTo>
                  <a:pt x="309" y="141"/>
                </a:lnTo>
                <a:lnTo>
                  <a:pt x="278" y="167"/>
                </a:lnTo>
                <a:lnTo>
                  <a:pt x="290" y="179"/>
                </a:lnTo>
                <a:lnTo>
                  <a:pt x="248" y="194"/>
                </a:lnTo>
                <a:lnTo>
                  <a:pt x="259" y="205"/>
                </a:lnTo>
                <a:lnTo>
                  <a:pt x="240" y="205"/>
                </a:lnTo>
                <a:lnTo>
                  <a:pt x="240" y="238"/>
                </a:lnTo>
                <a:lnTo>
                  <a:pt x="220" y="238"/>
                </a:lnTo>
                <a:lnTo>
                  <a:pt x="190" y="275"/>
                </a:lnTo>
                <a:lnTo>
                  <a:pt x="139" y="399"/>
                </a:lnTo>
                <a:lnTo>
                  <a:pt x="131" y="388"/>
                </a:lnTo>
                <a:lnTo>
                  <a:pt x="112" y="426"/>
                </a:lnTo>
                <a:lnTo>
                  <a:pt x="89" y="415"/>
                </a:lnTo>
                <a:lnTo>
                  <a:pt x="69" y="415"/>
                </a:lnTo>
                <a:lnTo>
                  <a:pt x="101" y="361"/>
                </a:lnTo>
                <a:lnTo>
                  <a:pt x="81" y="345"/>
                </a:lnTo>
                <a:lnTo>
                  <a:pt x="112" y="329"/>
                </a:lnTo>
                <a:lnTo>
                  <a:pt x="89" y="319"/>
                </a:lnTo>
                <a:lnTo>
                  <a:pt x="89" y="275"/>
                </a:lnTo>
                <a:lnTo>
                  <a:pt x="69" y="275"/>
                </a:lnTo>
                <a:lnTo>
                  <a:pt x="31" y="238"/>
                </a:lnTo>
                <a:lnTo>
                  <a:pt x="31" y="221"/>
                </a:lnTo>
                <a:lnTo>
                  <a:pt x="0" y="194"/>
                </a:lnTo>
                <a:lnTo>
                  <a:pt x="0" y="167"/>
                </a:lnTo>
                <a:lnTo>
                  <a:pt x="12" y="167"/>
                </a:lnTo>
                <a:lnTo>
                  <a:pt x="43" y="167"/>
                </a:lnTo>
                <a:lnTo>
                  <a:pt x="81" y="124"/>
                </a:lnTo>
                <a:lnTo>
                  <a:pt x="81" y="114"/>
                </a:lnTo>
                <a:lnTo>
                  <a:pt x="101" y="98"/>
                </a:lnTo>
                <a:lnTo>
                  <a:pt x="101" y="70"/>
                </a:lnTo>
                <a:lnTo>
                  <a:pt x="139" y="27"/>
                </a:lnTo>
                <a:lnTo>
                  <a:pt x="131" y="27"/>
                </a:lnTo>
                <a:lnTo>
                  <a:pt x="170" y="0"/>
                </a:lnTo>
                <a:lnTo>
                  <a:pt x="228" y="55"/>
                </a:lnTo>
                <a:lnTo>
                  <a:pt x="379" y="16"/>
                </a:lnTo>
                <a:lnTo>
                  <a:pt x="387" y="81"/>
                </a:lnTo>
              </a:path>
            </a:pathLst>
          </a:custGeom>
          <a:pattFill prst="sphere">
            <a:fgClr>
              <a:schemeClr val="bg2"/>
            </a:fgClr>
            <a:bgClr>
              <a:schemeClr val="bg1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55" name="Freeform 183"/>
          <p:cNvSpPr>
            <a:spLocks/>
          </p:cNvSpPr>
          <p:nvPr/>
        </p:nvSpPr>
        <p:spPr bwMode="auto">
          <a:xfrm>
            <a:off x="6188075" y="2327275"/>
            <a:ext cx="347663" cy="360363"/>
          </a:xfrm>
          <a:custGeom>
            <a:avLst/>
            <a:gdLst/>
            <a:ahLst/>
            <a:cxnLst>
              <a:cxn ang="0">
                <a:pos x="131" y="226"/>
              </a:cxn>
              <a:cxn ang="0">
                <a:pos x="131" y="200"/>
              </a:cxn>
              <a:cxn ang="0">
                <a:pos x="124" y="226"/>
              </a:cxn>
              <a:cxn ang="0">
                <a:pos x="112" y="200"/>
              </a:cxn>
              <a:cxn ang="0">
                <a:pos x="105" y="215"/>
              </a:cxn>
              <a:cxn ang="0">
                <a:pos x="68" y="157"/>
              </a:cxn>
              <a:cxn ang="0">
                <a:pos x="56" y="173"/>
              </a:cxn>
              <a:cxn ang="0">
                <a:pos x="45" y="157"/>
              </a:cxn>
              <a:cxn ang="0">
                <a:pos x="56" y="146"/>
              </a:cxn>
              <a:cxn ang="0">
                <a:pos x="0" y="68"/>
              </a:cxn>
              <a:cxn ang="0">
                <a:pos x="56" y="0"/>
              </a:cxn>
              <a:cxn ang="0">
                <a:pos x="105" y="10"/>
              </a:cxn>
              <a:cxn ang="0">
                <a:pos x="112" y="10"/>
              </a:cxn>
              <a:cxn ang="0">
                <a:pos x="124" y="26"/>
              </a:cxn>
              <a:cxn ang="0">
                <a:pos x="131" y="10"/>
              </a:cxn>
              <a:cxn ang="0">
                <a:pos x="154" y="26"/>
              </a:cxn>
              <a:cxn ang="0">
                <a:pos x="172" y="79"/>
              </a:cxn>
              <a:cxn ang="0">
                <a:pos x="192" y="79"/>
              </a:cxn>
              <a:cxn ang="0">
                <a:pos x="192" y="94"/>
              </a:cxn>
              <a:cxn ang="0">
                <a:pos x="200" y="79"/>
              </a:cxn>
              <a:cxn ang="0">
                <a:pos x="210" y="104"/>
              </a:cxn>
              <a:cxn ang="0">
                <a:pos x="218" y="104"/>
              </a:cxn>
              <a:cxn ang="0">
                <a:pos x="218" y="146"/>
              </a:cxn>
              <a:cxn ang="0">
                <a:pos x="131" y="226"/>
              </a:cxn>
            </a:cxnLst>
            <a:rect l="0" t="0" r="r" b="b"/>
            <a:pathLst>
              <a:path w="219" h="227">
                <a:moveTo>
                  <a:pt x="131" y="226"/>
                </a:moveTo>
                <a:lnTo>
                  <a:pt x="131" y="200"/>
                </a:lnTo>
                <a:lnTo>
                  <a:pt x="124" y="226"/>
                </a:lnTo>
                <a:lnTo>
                  <a:pt x="112" y="200"/>
                </a:lnTo>
                <a:lnTo>
                  <a:pt x="105" y="215"/>
                </a:lnTo>
                <a:lnTo>
                  <a:pt x="68" y="157"/>
                </a:lnTo>
                <a:lnTo>
                  <a:pt x="56" y="173"/>
                </a:lnTo>
                <a:lnTo>
                  <a:pt x="45" y="157"/>
                </a:lnTo>
                <a:lnTo>
                  <a:pt x="56" y="146"/>
                </a:lnTo>
                <a:lnTo>
                  <a:pt x="0" y="68"/>
                </a:lnTo>
                <a:lnTo>
                  <a:pt x="56" y="0"/>
                </a:lnTo>
                <a:lnTo>
                  <a:pt x="105" y="10"/>
                </a:lnTo>
                <a:lnTo>
                  <a:pt x="112" y="10"/>
                </a:lnTo>
                <a:lnTo>
                  <a:pt x="124" y="26"/>
                </a:lnTo>
                <a:lnTo>
                  <a:pt x="131" y="10"/>
                </a:lnTo>
                <a:lnTo>
                  <a:pt x="154" y="26"/>
                </a:lnTo>
                <a:lnTo>
                  <a:pt x="172" y="79"/>
                </a:lnTo>
                <a:lnTo>
                  <a:pt x="192" y="79"/>
                </a:lnTo>
                <a:lnTo>
                  <a:pt x="192" y="94"/>
                </a:lnTo>
                <a:lnTo>
                  <a:pt x="200" y="79"/>
                </a:lnTo>
                <a:lnTo>
                  <a:pt x="210" y="104"/>
                </a:lnTo>
                <a:lnTo>
                  <a:pt x="218" y="104"/>
                </a:lnTo>
                <a:lnTo>
                  <a:pt x="218" y="146"/>
                </a:lnTo>
                <a:lnTo>
                  <a:pt x="131" y="226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56" name="Freeform 184"/>
          <p:cNvSpPr>
            <a:spLocks/>
          </p:cNvSpPr>
          <p:nvPr/>
        </p:nvSpPr>
        <p:spPr bwMode="auto">
          <a:xfrm>
            <a:off x="6188075" y="2327275"/>
            <a:ext cx="357188" cy="369888"/>
          </a:xfrm>
          <a:custGeom>
            <a:avLst/>
            <a:gdLst/>
            <a:ahLst/>
            <a:cxnLst>
              <a:cxn ang="0">
                <a:pos x="135" y="232"/>
              </a:cxn>
              <a:cxn ang="0">
                <a:pos x="135" y="205"/>
              </a:cxn>
              <a:cxn ang="0">
                <a:pos x="127" y="232"/>
              </a:cxn>
              <a:cxn ang="0">
                <a:pos x="115" y="205"/>
              </a:cxn>
              <a:cxn ang="0">
                <a:pos x="108" y="221"/>
              </a:cxn>
              <a:cxn ang="0">
                <a:pos x="70" y="161"/>
              </a:cxn>
              <a:cxn ang="0">
                <a:pos x="58" y="178"/>
              </a:cxn>
              <a:cxn ang="0">
                <a:pos x="46" y="161"/>
              </a:cxn>
              <a:cxn ang="0">
                <a:pos x="58" y="150"/>
              </a:cxn>
              <a:cxn ang="0">
                <a:pos x="0" y="70"/>
              </a:cxn>
              <a:cxn ang="0">
                <a:pos x="58" y="0"/>
              </a:cxn>
              <a:cxn ang="0">
                <a:pos x="108" y="10"/>
              </a:cxn>
              <a:cxn ang="0">
                <a:pos x="115" y="10"/>
              </a:cxn>
              <a:cxn ang="0">
                <a:pos x="127" y="27"/>
              </a:cxn>
              <a:cxn ang="0">
                <a:pos x="135" y="10"/>
              </a:cxn>
              <a:cxn ang="0">
                <a:pos x="158" y="27"/>
              </a:cxn>
              <a:cxn ang="0">
                <a:pos x="177" y="81"/>
              </a:cxn>
              <a:cxn ang="0">
                <a:pos x="197" y="81"/>
              </a:cxn>
              <a:cxn ang="0">
                <a:pos x="197" y="97"/>
              </a:cxn>
              <a:cxn ang="0">
                <a:pos x="205" y="81"/>
              </a:cxn>
              <a:cxn ang="0">
                <a:pos x="216" y="107"/>
              </a:cxn>
              <a:cxn ang="0">
                <a:pos x="224" y="107"/>
              </a:cxn>
              <a:cxn ang="0">
                <a:pos x="224" y="150"/>
              </a:cxn>
              <a:cxn ang="0">
                <a:pos x="135" y="232"/>
              </a:cxn>
            </a:cxnLst>
            <a:rect l="0" t="0" r="r" b="b"/>
            <a:pathLst>
              <a:path w="225" h="233">
                <a:moveTo>
                  <a:pt x="135" y="232"/>
                </a:moveTo>
                <a:lnTo>
                  <a:pt x="135" y="205"/>
                </a:lnTo>
                <a:lnTo>
                  <a:pt x="127" y="232"/>
                </a:lnTo>
                <a:lnTo>
                  <a:pt x="115" y="205"/>
                </a:lnTo>
                <a:lnTo>
                  <a:pt x="108" y="221"/>
                </a:lnTo>
                <a:lnTo>
                  <a:pt x="70" y="161"/>
                </a:lnTo>
                <a:lnTo>
                  <a:pt x="58" y="178"/>
                </a:lnTo>
                <a:lnTo>
                  <a:pt x="46" y="161"/>
                </a:lnTo>
                <a:lnTo>
                  <a:pt x="58" y="150"/>
                </a:lnTo>
                <a:lnTo>
                  <a:pt x="0" y="70"/>
                </a:lnTo>
                <a:lnTo>
                  <a:pt x="58" y="0"/>
                </a:lnTo>
                <a:lnTo>
                  <a:pt x="108" y="10"/>
                </a:lnTo>
                <a:lnTo>
                  <a:pt x="115" y="10"/>
                </a:lnTo>
                <a:lnTo>
                  <a:pt x="127" y="27"/>
                </a:lnTo>
                <a:lnTo>
                  <a:pt x="135" y="10"/>
                </a:lnTo>
                <a:lnTo>
                  <a:pt x="158" y="27"/>
                </a:lnTo>
                <a:lnTo>
                  <a:pt x="177" y="81"/>
                </a:lnTo>
                <a:lnTo>
                  <a:pt x="197" y="81"/>
                </a:lnTo>
                <a:lnTo>
                  <a:pt x="197" y="97"/>
                </a:lnTo>
                <a:lnTo>
                  <a:pt x="205" y="81"/>
                </a:lnTo>
                <a:lnTo>
                  <a:pt x="216" y="107"/>
                </a:lnTo>
                <a:lnTo>
                  <a:pt x="224" y="107"/>
                </a:lnTo>
                <a:lnTo>
                  <a:pt x="224" y="150"/>
                </a:lnTo>
                <a:lnTo>
                  <a:pt x="135" y="232"/>
                </a:lnTo>
              </a:path>
            </a:pathLst>
          </a:custGeom>
          <a:solidFill>
            <a:srgbClr val="969696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57" name="Freeform 185"/>
          <p:cNvSpPr>
            <a:spLocks/>
          </p:cNvSpPr>
          <p:nvPr/>
        </p:nvSpPr>
        <p:spPr bwMode="auto">
          <a:xfrm>
            <a:off x="3111500" y="3379788"/>
            <a:ext cx="568325" cy="750887"/>
          </a:xfrm>
          <a:custGeom>
            <a:avLst/>
            <a:gdLst/>
            <a:ahLst/>
            <a:cxnLst>
              <a:cxn ang="0">
                <a:pos x="308" y="106"/>
              </a:cxn>
              <a:cxn ang="0">
                <a:pos x="349" y="148"/>
              </a:cxn>
              <a:cxn ang="0">
                <a:pos x="357" y="175"/>
              </a:cxn>
              <a:cxn ang="0">
                <a:pos x="349" y="175"/>
              </a:cxn>
              <a:cxn ang="0">
                <a:pos x="330" y="148"/>
              </a:cxn>
              <a:cxn ang="0">
                <a:pos x="300" y="175"/>
              </a:cxn>
              <a:cxn ang="0">
                <a:pos x="330" y="308"/>
              </a:cxn>
              <a:cxn ang="0">
                <a:pos x="243" y="393"/>
              </a:cxn>
              <a:cxn ang="0">
                <a:pos x="232" y="366"/>
              </a:cxn>
              <a:cxn ang="0">
                <a:pos x="202" y="366"/>
              </a:cxn>
              <a:cxn ang="0">
                <a:pos x="202" y="393"/>
              </a:cxn>
              <a:cxn ang="0">
                <a:pos x="155" y="472"/>
              </a:cxn>
              <a:cxn ang="0">
                <a:pos x="133" y="446"/>
              </a:cxn>
              <a:cxn ang="0">
                <a:pos x="113" y="446"/>
              </a:cxn>
              <a:cxn ang="0">
                <a:pos x="94" y="420"/>
              </a:cxn>
              <a:cxn ang="0">
                <a:pos x="94" y="366"/>
              </a:cxn>
              <a:cxn ang="0">
                <a:pos x="68" y="340"/>
              </a:cxn>
              <a:cxn ang="0">
                <a:pos x="37" y="340"/>
              </a:cxn>
              <a:cxn ang="0">
                <a:pos x="19" y="366"/>
              </a:cxn>
              <a:cxn ang="0">
                <a:pos x="8" y="366"/>
              </a:cxn>
              <a:cxn ang="0">
                <a:pos x="0" y="366"/>
              </a:cxn>
              <a:cxn ang="0">
                <a:pos x="19" y="324"/>
              </a:cxn>
              <a:cxn ang="0">
                <a:pos x="19" y="281"/>
              </a:cxn>
              <a:cxn ang="0">
                <a:pos x="19" y="244"/>
              </a:cxn>
              <a:cxn ang="0">
                <a:pos x="0" y="228"/>
              </a:cxn>
              <a:cxn ang="0">
                <a:pos x="8" y="228"/>
              </a:cxn>
              <a:cxn ang="0">
                <a:pos x="57" y="148"/>
              </a:cxn>
              <a:cxn ang="0">
                <a:pos x="113" y="90"/>
              </a:cxn>
              <a:cxn ang="0">
                <a:pos x="144" y="90"/>
              </a:cxn>
              <a:cxn ang="0">
                <a:pos x="202" y="52"/>
              </a:cxn>
              <a:cxn ang="0">
                <a:pos x="174" y="26"/>
              </a:cxn>
              <a:cxn ang="0">
                <a:pos x="194" y="0"/>
              </a:cxn>
              <a:cxn ang="0">
                <a:pos x="319" y="63"/>
              </a:cxn>
              <a:cxn ang="0">
                <a:pos x="308" y="106"/>
              </a:cxn>
            </a:cxnLst>
            <a:rect l="0" t="0" r="r" b="b"/>
            <a:pathLst>
              <a:path w="358" h="473">
                <a:moveTo>
                  <a:pt x="308" y="106"/>
                </a:moveTo>
                <a:lnTo>
                  <a:pt x="349" y="148"/>
                </a:lnTo>
                <a:lnTo>
                  <a:pt x="357" y="175"/>
                </a:lnTo>
                <a:lnTo>
                  <a:pt x="349" y="175"/>
                </a:lnTo>
                <a:lnTo>
                  <a:pt x="330" y="148"/>
                </a:lnTo>
                <a:lnTo>
                  <a:pt x="300" y="175"/>
                </a:lnTo>
                <a:lnTo>
                  <a:pt x="330" y="308"/>
                </a:lnTo>
                <a:lnTo>
                  <a:pt x="243" y="393"/>
                </a:lnTo>
                <a:lnTo>
                  <a:pt x="232" y="366"/>
                </a:lnTo>
                <a:lnTo>
                  <a:pt x="202" y="366"/>
                </a:lnTo>
                <a:lnTo>
                  <a:pt x="202" y="393"/>
                </a:lnTo>
                <a:lnTo>
                  <a:pt x="155" y="472"/>
                </a:lnTo>
                <a:lnTo>
                  <a:pt x="133" y="446"/>
                </a:lnTo>
                <a:lnTo>
                  <a:pt x="113" y="446"/>
                </a:lnTo>
                <a:lnTo>
                  <a:pt x="94" y="420"/>
                </a:lnTo>
                <a:lnTo>
                  <a:pt x="94" y="366"/>
                </a:lnTo>
                <a:lnTo>
                  <a:pt x="68" y="340"/>
                </a:lnTo>
                <a:lnTo>
                  <a:pt x="37" y="340"/>
                </a:lnTo>
                <a:lnTo>
                  <a:pt x="19" y="366"/>
                </a:lnTo>
                <a:lnTo>
                  <a:pt x="8" y="366"/>
                </a:lnTo>
                <a:lnTo>
                  <a:pt x="0" y="366"/>
                </a:lnTo>
                <a:lnTo>
                  <a:pt x="19" y="324"/>
                </a:lnTo>
                <a:lnTo>
                  <a:pt x="19" y="281"/>
                </a:lnTo>
                <a:lnTo>
                  <a:pt x="19" y="244"/>
                </a:lnTo>
                <a:lnTo>
                  <a:pt x="0" y="228"/>
                </a:lnTo>
                <a:lnTo>
                  <a:pt x="8" y="228"/>
                </a:lnTo>
                <a:lnTo>
                  <a:pt x="57" y="148"/>
                </a:lnTo>
                <a:lnTo>
                  <a:pt x="113" y="90"/>
                </a:lnTo>
                <a:lnTo>
                  <a:pt x="144" y="90"/>
                </a:lnTo>
                <a:lnTo>
                  <a:pt x="202" y="52"/>
                </a:lnTo>
                <a:lnTo>
                  <a:pt x="174" y="26"/>
                </a:lnTo>
                <a:lnTo>
                  <a:pt x="194" y="0"/>
                </a:lnTo>
                <a:lnTo>
                  <a:pt x="319" y="63"/>
                </a:lnTo>
                <a:lnTo>
                  <a:pt x="308" y="106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58" name="Freeform 186" descr="20%"/>
          <p:cNvSpPr>
            <a:spLocks/>
          </p:cNvSpPr>
          <p:nvPr/>
        </p:nvSpPr>
        <p:spPr bwMode="auto">
          <a:xfrm>
            <a:off x="3111500" y="3379788"/>
            <a:ext cx="577850" cy="760412"/>
          </a:xfrm>
          <a:custGeom>
            <a:avLst/>
            <a:gdLst/>
            <a:ahLst/>
            <a:cxnLst>
              <a:cxn ang="0">
                <a:pos x="313" y="107"/>
              </a:cxn>
              <a:cxn ang="0">
                <a:pos x="355" y="150"/>
              </a:cxn>
              <a:cxn ang="0">
                <a:pos x="363" y="177"/>
              </a:cxn>
              <a:cxn ang="0">
                <a:pos x="355" y="177"/>
              </a:cxn>
              <a:cxn ang="0">
                <a:pos x="336" y="150"/>
              </a:cxn>
              <a:cxn ang="0">
                <a:pos x="305" y="177"/>
              </a:cxn>
              <a:cxn ang="0">
                <a:pos x="336" y="312"/>
              </a:cxn>
              <a:cxn ang="0">
                <a:pos x="247" y="398"/>
              </a:cxn>
              <a:cxn ang="0">
                <a:pos x="236" y="371"/>
              </a:cxn>
              <a:cxn ang="0">
                <a:pos x="205" y="371"/>
              </a:cxn>
              <a:cxn ang="0">
                <a:pos x="205" y="398"/>
              </a:cxn>
              <a:cxn ang="0">
                <a:pos x="158" y="478"/>
              </a:cxn>
              <a:cxn ang="0">
                <a:pos x="135" y="452"/>
              </a:cxn>
              <a:cxn ang="0">
                <a:pos x="115" y="452"/>
              </a:cxn>
              <a:cxn ang="0">
                <a:pos x="96" y="425"/>
              </a:cxn>
              <a:cxn ang="0">
                <a:pos x="96" y="371"/>
              </a:cxn>
              <a:cxn ang="0">
                <a:pos x="69" y="344"/>
              </a:cxn>
              <a:cxn ang="0">
                <a:pos x="38" y="344"/>
              </a:cxn>
              <a:cxn ang="0">
                <a:pos x="19" y="371"/>
              </a:cxn>
              <a:cxn ang="0">
                <a:pos x="8" y="371"/>
              </a:cxn>
              <a:cxn ang="0">
                <a:pos x="0" y="371"/>
              </a:cxn>
              <a:cxn ang="0">
                <a:pos x="19" y="328"/>
              </a:cxn>
              <a:cxn ang="0">
                <a:pos x="19" y="285"/>
              </a:cxn>
              <a:cxn ang="0">
                <a:pos x="19" y="247"/>
              </a:cxn>
              <a:cxn ang="0">
                <a:pos x="0" y="231"/>
              </a:cxn>
              <a:cxn ang="0">
                <a:pos x="8" y="231"/>
              </a:cxn>
              <a:cxn ang="0">
                <a:pos x="58" y="150"/>
              </a:cxn>
              <a:cxn ang="0">
                <a:pos x="115" y="91"/>
              </a:cxn>
              <a:cxn ang="0">
                <a:pos x="146" y="91"/>
              </a:cxn>
              <a:cxn ang="0">
                <a:pos x="205" y="53"/>
              </a:cxn>
              <a:cxn ang="0">
                <a:pos x="177" y="26"/>
              </a:cxn>
              <a:cxn ang="0">
                <a:pos x="197" y="0"/>
              </a:cxn>
              <a:cxn ang="0">
                <a:pos x="324" y="64"/>
              </a:cxn>
              <a:cxn ang="0">
                <a:pos x="313" y="107"/>
              </a:cxn>
            </a:cxnLst>
            <a:rect l="0" t="0" r="r" b="b"/>
            <a:pathLst>
              <a:path w="364" h="479">
                <a:moveTo>
                  <a:pt x="313" y="107"/>
                </a:moveTo>
                <a:lnTo>
                  <a:pt x="355" y="150"/>
                </a:lnTo>
                <a:lnTo>
                  <a:pt x="363" y="177"/>
                </a:lnTo>
                <a:lnTo>
                  <a:pt x="355" y="177"/>
                </a:lnTo>
                <a:lnTo>
                  <a:pt x="336" y="150"/>
                </a:lnTo>
                <a:lnTo>
                  <a:pt x="305" y="177"/>
                </a:lnTo>
                <a:lnTo>
                  <a:pt x="336" y="312"/>
                </a:lnTo>
                <a:lnTo>
                  <a:pt x="247" y="398"/>
                </a:lnTo>
                <a:lnTo>
                  <a:pt x="236" y="371"/>
                </a:lnTo>
                <a:lnTo>
                  <a:pt x="205" y="371"/>
                </a:lnTo>
                <a:lnTo>
                  <a:pt x="205" y="398"/>
                </a:lnTo>
                <a:lnTo>
                  <a:pt x="158" y="478"/>
                </a:lnTo>
                <a:lnTo>
                  <a:pt x="135" y="452"/>
                </a:lnTo>
                <a:lnTo>
                  <a:pt x="115" y="452"/>
                </a:lnTo>
                <a:lnTo>
                  <a:pt x="96" y="425"/>
                </a:lnTo>
                <a:lnTo>
                  <a:pt x="96" y="371"/>
                </a:lnTo>
                <a:lnTo>
                  <a:pt x="69" y="344"/>
                </a:lnTo>
                <a:lnTo>
                  <a:pt x="38" y="344"/>
                </a:lnTo>
                <a:lnTo>
                  <a:pt x="19" y="371"/>
                </a:lnTo>
                <a:lnTo>
                  <a:pt x="8" y="371"/>
                </a:lnTo>
                <a:lnTo>
                  <a:pt x="0" y="371"/>
                </a:lnTo>
                <a:lnTo>
                  <a:pt x="19" y="328"/>
                </a:lnTo>
                <a:lnTo>
                  <a:pt x="19" y="285"/>
                </a:lnTo>
                <a:lnTo>
                  <a:pt x="19" y="247"/>
                </a:lnTo>
                <a:lnTo>
                  <a:pt x="0" y="231"/>
                </a:lnTo>
                <a:lnTo>
                  <a:pt x="8" y="231"/>
                </a:lnTo>
                <a:lnTo>
                  <a:pt x="58" y="150"/>
                </a:lnTo>
                <a:lnTo>
                  <a:pt x="115" y="91"/>
                </a:lnTo>
                <a:lnTo>
                  <a:pt x="146" y="91"/>
                </a:lnTo>
                <a:lnTo>
                  <a:pt x="205" y="53"/>
                </a:lnTo>
                <a:lnTo>
                  <a:pt x="177" y="26"/>
                </a:lnTo>
                <a:lnTo>
                  <a:pt x="197" y="0"/>
                </a:lnTo>
                <a:lnTo>
                  <a:pt x="324" y="64"/>
                </a:lnTo>
                <a:lnTo>
                  <a:pt x="313" y="107"/>
                </a:lnTo>
              </a:path>
            </a:pathLst>
          </a:custGeom>
          <a:pattFill prst="pct20">
            <a:fgClr>
              <a:schemeClr val="tx2"/>
            </a:fgClr>
            <a:bgClr>
              <a:srgbClr val="FFFFFF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59" name="Freeform 187"/>
          <p:cNvSpPr>
            <a:spLocks/>
          </p:cNvSpPr>
          <p:nvPr/>
        </p:nvSpPr>
        <p:spPr bwMode="auto">
          <a:xfrm>
            <a:off x="4676775" y="2216150"/>
            <a:ext cx="354013" cy="341313"/>
          </a:xfrm>
          <a:custGeom>
            <a:avLst/>
            <a:gdLst/>
            <a:ahLst/>
            <a:cxnLst>
              <a:cxn ang="0">
                <a:pos x="19" y="79"/>
              </a:cxn>
              <a:cxn ang="0">
                <a:pos x="79" y="53"/>
              </a:cxn>
              <a:cxn ang="0">
                <a:pos x="97" y="25"/>
              </a:cxn>
              <a:cxn ang="0">
                <a:pos x="129" y="0"/>
              </a:cxn>
              <a:cxn ang="0">
                <a:pos x="155" y="11"/>
              </a:cxn>
              <a:cxn ang="0">
                <a:pos x="204" y="25"/>
              </a:cxn>
              <a:cxn ang="0">
                <a:pos x="185" y="68"/>
              </a:cxn>
              <a:cxn ang="0">
                <a:pos x="192" y="105"/>
              </a:cxn>
              <a:cxn ang="0">
                <a:pos x="222" y="162"/>
              </a:cxn>
              <a:cxn ang="0">
                <a:pos x="192" y="189"/>
              </a:cxn>
              <a:cxn ang="0">
                <a:pos x="155" y="198"/>
              </a:cxn>
              <a:cxn ang="0">
                <a:pos x="135" y="214"/>
              </a:cxn>
              <a:cxn ang="0">
                <a:pos x="117" y="198"/>
              </a:cxn>
              <a:cxn ang="0">
                <a:pos x="105" y="214"/>
              </a:cxn>
              <a:cxn ang="0">
                <a:pos x="42" y="172"/>
              </a:cxn>
              <a:cxn ang="0">
                <a:pos x="30" y="172"/>
              </a:cxn>
              <a:cxn ang="0">
                <a:pos x="42" y="162"/>
              </a:cxn>
              <a:cxn ang="0">
                <a:pos x="0" y="136"/>
              </a:cxn>
              <a:cxn ang="0">
                <a:pos x="19" y="79"/>
              </a:cxn>
            </a:cxnLst>
            <a:rect l="0" t="0" r="r" b="b"/>
            <a:pathLst>
              <a:path w="223" h="215">
                <a:moveTo>
                  <a:pt x="19" y="79"/>
                </a:moveTo>
                <a:lnTo>
                  <a:pt x="79" y="53"/>
                </a:lnTo>
                <a:lnTo>
                  <a:pt x="97" y="25"/>
                </a:lnTo>
                <a:lnTo>
                  <a:pt x="129" y="0"/>
                </a:lnTo>
                <a:lnTo>
                  <a:pt x="155" y="11"/>
                </a:lnTo>
                <a:lnTo>
                  <a:pt x="204" y="25"/>
                </a:lnTo>
                <a:lnTo>
                  <a:pt x="185" y="68"/>
                </a:lnTo>
                <a:lnTo>
                  <a:pt x="192" y="105"/>
                </a:lnTo>
                <a:lnTo>
                  <a:pt x="222" y="162"/>
                </a:lnTo>
                <a:lnTo>
                  <a:pt x="192" y="189"/>
                </a:lnTo>
                <a:lnTo>
                  <a:pt x="155" y="198"/>
                </a:lnTo>
                <a:lnTo>
                  <a:pt x="135" y="214"/>
                </a:lnTo>
                <a:lnTo>
                  <a:pt x="117" y="198"/>
                </a:lnTo>
                <a:lnTo>
                  <a:pt x="105" y="214"/>
                </a:lnTo>
                <a:lnTo>
                  <a:pt x="42" y="172"/>
                </a:lnTo>
                <a:lnTo>
                  <a:pt x="30" y="172"/>
                </a:lnTo>
                <a:lnTo>
                  <a:pt x="42" y="162"/>
                </a:lnTo>
                <a:lnTo>
                  <a:pt x="0" y="136"/>
                </a:lnTo>
                <a:lnTo>
                  <a:pt x="19" y="79"/>
                </a:lnTo>
              </a:path>
            </a:pathLst>
          </a:custGeom>
          <a:solidFill>
            <a:srgbClr val="FFFFFF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60" name="Freeform 188" descr="Sphere"/>
          <p:cNvSpPr>
            <a:spLocks/>
          </p:cNvSpPr>
          <p:nvPr/>
        </p:nvSpPr>
        <p:spPr bwMode="auto">
          <a:xfrm>
            <a:off x="4676775" y="2216150"/>
            <a:ext cx="363538" cy="350838"/>
          </a:xfrm>
          <a:custGeom>
            <a:avLst/>
            <a:gdLst/>
            <a:ahLst/>
            <a:cxnLst>
              <a:cxn ang="0">
                <a:pos x="19" y="81"/>
              </a:cxn>
              <a:cxn ang="0">
                <a:pos x="81" y="54"/>
              </a:cxn>
              <a:cxn ang="0">
                <a:pos x="100" y="26"/>
              </a:cxn>
              <a:cxn ang="0">
                <a:pos x="132" y="0"/>
              </a:cxn>
              <a:cxn ang="0">
                <a:pos x="159" y="11"/>
              </a:cxn>
              <a:cxn ang="0">
                <a:pos x="209" y="26"/>
              </a:cxn>
              <a:cxn ang="0">
                <a:pos x="190" y="70"/>
              </a:cxn>
              <a:cxn ang="0">
                <a:pos x="197" y="108"/>
              </a:cxn>
              <a:cxn ang="0">
                <a:pos x="228" y="167"/>
              </a:cxn>
              <a:cxn ang="0">
                <a:pos x="197" y="194"/>
              </a:cxn>
              <a:cxn ang="0">
                <a:pos x="159" y="204"/>
              </a:cxn>
              <a:cxn ang="0">
                <a:pos x="139" y="220"/>
              </a:cxn>
              <a:cxn ang="0">
                <a:pos x="120" y="204"/>
              </a:cxn>
              <a:cxn ang="0">
                <a:pos x="108" y="220"/>
              </a:cxn>
              <a:cxn ang="0">
                <a:pos x="43" y="177"/>
              </a:cxn>
              <a:cxn ang="0">
                <a:pos x="31" y="177"/>
              </a:cxn>
              <a:cxn ang="0">
                <a:pos x="43" y="167"/>
              </a:cxn>
              <a:cxn ang="0">
                <a:pos x="0" y="140"/>
              </a:cxn>
              <a:cxn ang="0">
                <a:pos x="19" y="81"/>
              </a:cxn>
            </a:cxnLst>
            <a:rect l="0" t="0" r="r" b="b"/>
            <a:pathLst>
              <a:path w="229" h="221">
                <a:moveTo>
                  <a:pt x="19" y="81"/>
                </a:moveTo>
                <a:lnTo>
                  <a:pt x="81" y="54"/>
                </a:lnTo>
                <a:lnTo>
                  <a:pt x="100" y="26"/>
                </a:lnTo>
                <a:lnTo>
                  <a:pt x="132" y="0"/>
                </a:lnTo>
                <a:lnTo>
                  <a:pt x="159" y="11"/>
                </a:lnTo>
                <a:lnTo>
                  <a:pt x="209" y="26"/>
                </a:lnTo>
                <a:lnTo>
                  <a:pt x="190" y="70"/>
                </a:lnTo>
                <a:lnTo>
                  <a:pt x="197" y="108"/>
                </a:lnTo>
                <a:lnTo>
                  <a:pt x="228" y="167"/>
                </a:lnTo>
                <a:lnTo>
                  <a:pt x="197" y="194"/>
                </a:lnTo>
                <a:lnTo>
                  <a:pt x="159" y="204"/>
                </a:lnTo>
                <a:lnTo>
                  <a:pt x="139" y="220"/>
                </a:lnTo>
                <a:lnTo>
                  <a:pt x="120" y="204"/>
                </a:lnTo>
                <a:lnTo>
                  <a:pt x="108" y="220"/>
                </a:lnTo>
                <a:lnTo>
                  <a:pt x="43" y="177"/>
                </a:lnTo>
                <a:lnTo>
                  <a:pt x="31" y="177"/>
                </a:lnTo>
                <a:lnTo>
                  <a:pt x="43" y="167"/>
                </a:lnTo>
                <a:lnTo>
                  <a:pt x="0" y="140"/>
                </a:lnTo>
                <a:lnTo>
                  <a:pt x="19" y="81"/>
                </a:lnTo>
              </a:path>
            </a:pathLst>
          </a:custGeom>
          <a:pattFill prst="sphere">
            <a:fgClr>
              <a:schemeClr val="bg2"/>
            </a:fgClr>
            <a:bgClr>
              <a:srgbClr val="FFFFFF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61" name="Freeform 189"/>
          <p:cNvSpPr>
            <a:spLocks/>
          </p:cNvSpPr>
          <p:nvPr/>
        </p:nvSpPr>
        <p:spPr bwMode="auto">
          <a:xfrm>
            <a:off x="5259388" y="1933575"/>
            <a:ext cx="508000" cy="539750"/>
          </a:xfrm>
          <a:custGeom>
            <a:avLst/>
            <a:gdLst/>
            <a:ahLst/>
            <a:cxnLst>
              <a:cxn ang="0">
                <a:pos x="49" y="80"/>
              </a:cxn>
              <a:cxn ang="0">
                <a:pos x="87" y="64"/>
              </a:cxn>
              <a:cxn ang="0">
                <a:pos x="87" y="53"/>
              </a:cxn>
              <a:cxn ang="0">
                <a:pos x="137" y="11"/>
              </a:cxn>
              <a:cxn ang="0">
                <a:pos x="144" y="27"/>
              </a:cxn>
              <a:cxn ang="0">
                <a:pos x="156" y="11"/>
              </a:cxn>
              <a:cxn ang="0">
                <a:pos x="163" y="11"/>
              </a:cxn>
              <a:cxn ang="0">
                <a:pos x="183" y="0"/>
              </a:cxn>
              <a:cxn ang="0">
                <a:pos x="194" y="95"/>
              </a:cxn>
              <a:cxn ang="0">
                <a:pos x="262" y="148"/>
              </a:cxn>
              <a:cxn ang="0">
                <a:pos x="262" y="175"/>
              </a:cxn>
              <a:cxn ang="0">
                <a:pos x="270" y="175"/>
              </a:cxn>
              <a:cxn ang="0">
                <a:pos x="292" y="217"/>
              </a:cxn>
              <a:cxn ang="0">
                <a:pos x="319" y="228"/>
              </a:cxn>
              <a:cxn ang="0">
                <a:pos x="213" y="339"/>
              </a:cxn>
              <a:cxn ang="0">
                <a:pos x="183" y="339"/>
              </a:cxn>
              <a:cxn ang="0">
                <a:pos x="126" y="339"/>
              </a:cxn>
              <a:cxn ang="0">
                <a:pos x="137" y="312"/>
              </a:cxn>
              <a:cxn ang="0">
                <a:pos x="118" y="312"/>
              </a:cxn>
              <a:cxn ang="0">
                <a:pos x="126" y="281"/>
              </a:cxn>
              <a:cxn ang="0">
                <a:pos x="95" y="254"/>
              </a:cxn>
              <a:cxn ang="0">
                <a:pos x="107" y="228"/>
              </a:cxn>
              <a:cxn ang="0">
                <a:pos x="87" y="244"/>
              </a:cxn>
              <a:cxn ang="0">
                <a:pos x="87" y="270"/>
              </a:cxn>
              <a:cxn ang="0">
                <a:pos x="76" y="254"/>
              </a:cxn>
              <a:cxn ang="0">
                <a:pos x="76" y="228"/>
              </a:cxn>
              <a:cxn ang="0">
                <a:pos x="49" y="200"/>
              </a:cxn>
              <a:cxn ang="0">
                <a:pos x="69" y="186"/>
              </a:cxn>
              <a:cxn ang="0">
                <a:pos x="30" y="200"/>
              </a:cxn>
              <a:cxn ang="0">
                <a:pos x="49" y="148"/>
              </a:cxn>
              <a:cxn ang="0">
                <a:pos x="30" y="133"/>
              </a:cxn>
              <a:cxn ang="0">
                <a:pos x="8" y="148"/>
              </a:cxn>
              <a:cxn ang="0">
                <a:pos x="0" y="122"/>
              </a:cxn>
              <a:cxn ang="0">
                <a:pos x="49" y="80"/>
              </a:cxn>
            </a:cxnLst>
            <a:rect l="0" t="0" r="r" b="b"/>
            <a:pathLst>
              <a:path w="320" h="340">
                <a:moveTo>
                  <a:pt x="49" y="80"/>
                </a:moveTo>
                <a:lnTo>
                  <a:pt x="87" y="64"/>
                </a:lnTo>
                <a:lnTo>
                  <a:pt x="87" y="53"/>
                </a:lnTo>
                <a:lnTo>
                  <a:pt x="137" y="11"/>
                </a:lnTo>
                <a:lnTo>
                  <a:pt x="144" y="27"/>
                </a:lnTo>
                <a:lnTo>
                  <a:pt x="156" y="11"/>
                </a:lnTo>
                <a:lnTo>
                  <a:pt x="163" y="11"/>
                </a:lnTo>
                <a:lnTo>
                  <a:pt x="183" y="0"/>
                </a:lnTo>
                <a:lnTo>
                  <a:pt x="194" y="95"/>
                </a:lnTo>
                <a:lnTo>
                  <a:pt x="262" y="148"/>
                </a:lnTo>
                <a:lnTo>
                  <a:pt x="262" y="175"/>
                </a:lnTo>
                <a:lnTo>
                  <a:pt x="270" y="175"/>
                </a:lnTo>
                <a:lnTo>
                  <a:pt x="292" y="217"/>
                </a:lnTo>
                <a:lnTo>
                  <a:pt x="319" y="228"/>
                </a:lnTo>
                <a:lnTo>
                  <a:pt x="213" y="339"/>
                </a:lnTo>
                <a:lnTo>
                  <a:pt x="183" y="339"/>
                </a:lnTo>
                <a:lnTo>
                  <a:pt x="126" y="339"/>
                </a:lnTo>
                <a:lnTo>
                  <a:pt x="137" y="312"/>
                </a:lnTo>
                <a:lnTo>
                  <a:pt x="118" y="312"/>
                </a:lnTo>
                <a:lnTo>
                  <a:pt x="126" y="281"/>
                </a:lnTo>
                <a:lnTo>
                  <a:pt x="95" y="254"/>
                </a:lnTo>
                <a:lnTo>
                  <a:pt x="107" y="228"/>
                </a:lnTo>
                <a:lnTo>
                  <a:pt x="87" y="244"/>
                </a:lnTo>
                <a:lnTo>
                  <a:pt x="87" y="270"/>
                </a:lnTo>
                <a:lnTo>
                  <a:pt x="76" y="254"/>
                </a:lnTo>
                <a:lnTo>
                  <a:pt x="76" y="228"/>
                </a:lnTo>
                <a:lnTo>
                  <a:pt x="49" y="200"/>
                </a:lnTo>
                <a:lnTo>
                  <a:pt x="69" y="186"/>
                </a:lnTo>
                <a:lnTo>
                  <a:pt x="30" y="200"/>
                </a:lnTo>
                <a:lnTo>
                  <a:pt x="49" y="148"/>
                </a:lnTo>
                <a:lnTo>
                  <a:pt x="30" y="133"/>
                </a:lnTo>
                <a:lnTo>
                  <a:pt x="8" y="148"/>
                </a:lnTo>
                <a:lnTo>
                  <a:pt x="0" y="122"/>
                </a:lnTo>
                <a:lnTo>
                  <a:pt x="49" y="80"/>
                </a:lnTo>
              </a:path>
            </a:pathLst>
          </a:custGeom>
          <a:solidFill>
            <a:srgbClr val="FFFFFF"/>
          </a:solidFill>
          <a:ln w="9525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62" name="Freeform 190"/>
          <p:cNvSpPr>
            <a:spLocks/>
          </p:cNvSpPr>
          <p:nvPr/>
        </p:nvSpPr>
        <p:spPr bwMode="auto">
          <a:xfrm>
            <a:off x="5259388" y="1933575"/>
            <a:ext cx="517525" cy="549275"/>
          </a:xfrm>
          <a:custGeom>
            <a:avLst/>
            <a:gdLst/>
            <a:ahLst/>
            <a:cxnLst>
              <a:cxn ang="0">
                <a:pos x="50" y="81"/>
              </a:cxn>
              <a:cxn ang="0">
                <a:pos x="89" y="65"/>
              </a:cxn>
              <a:cxn ang="0">
                <a:pos x="89" y="54"/>
              </a:cxn>
              <a:cxn ang="0">
                <a:pos x="140" y="11"/>
              </a:cxn>
              <a:cxn ang="0">
                <a:pos x="147" y="27"/>
              </a:cxn>
              <a:cxn ang="0">
                <a:pos x="159" y="11"/>
              </a:cxn>
              <a:cxn ang="0">
                <a:pos x="166" y="11"/>
              </a:cxn>
              <a:cxn ang="0">
                <a:pos x="186" y="0"/>
              </a:cxn>
              <a:cxn ang="0">
                <a:pos x="198" y="97"/>
              </a:cxn>
              <a:cxn ang="0">
                <a:pos x="267" y="151"/>
              </a:cxn>
              <a:cxn ang="0">
                <a:pos x="267" y="178"/>
              </a:cxn>
              <a:cxn ang="0">
                <a:pos x="275" y="178"/>
              </a:cxn>
              <a:cxn ang="0">
                <a:pos x="298" y="221"/>
              </a:cxn>
              <a:cxn ang="0">
                <a:pos x="325" y="232"/>
              </a:cxn>
              <a:cxn ang="0">
                <a:pos x="217" y="345"/>
              </a:cxn>
              <a:cxn ang="0">
                <a:pos x="186" y="345"/>
              </a:cxn>
              <a:cxn ang="0">
                <a:pos x="128" y="345"/>
              </a:cxn>
              <a:cxn ang="0">
                <a:pos x="140" y="318"/>
              </a:cxn>
              <a:cxn ang="0">
                <a:pos x="120" y="318"/>
              </a:cxn>
              <a:cxn ang="0">
                <a:pos x="128" y="286"/>
              </a:cxn>
              <a:cxn ang="0">
                <a:pos x="97" y="259"/>
              </a:cxn>
              <a:cxn ang="0">
                <a:pos x="109" y="232"/>
              </a:cxn>
              <a:cxn ang="0">
                <a:pos x="89" y="248"/>
              </a:cxn>
              <a:cxn ang="0">
                <a:pos x="89" y="275"/>
              </a:cxn>
              <a:cxn ang="0">
                <a:pos x="77" y="259"/>
              </a:cxn>
              <a:cxn ang="0">
                <a:pos x="77" y="232"/>
              </a:cxn>
              <a:cxn ang="0">
                <a:pos x="50" y="204"/>
              </a:cxn>
              <a:cxn ang="0">
                <a:pos x="70" y="189"/>
              </a:cxn>
              <a:cxn ang="0">
                <a:pos x="31" y="204"/>
              </a:cxn>
              <a:cxn ang="0">
                <a:pos x="50" y="151"/>
              </a:cxn>
              <a:cxn ang="0">
                <a:pos x="31" y="135"/>
              </a:cxn>
              <a:cxn ang="0">
                <a:pos x="8" y="151"/>
              </a:cxn>
              <a:cxn ang="0">
                <a:pos x="0" y="124"/>
              </a:cxn>
              <a:cxn ang="0">
                <a:pos x="50" y="81"/>
              </a:cxn>
            </a:cxnLst>
            <a:rect l="0" t="0" r="r" b="b"/>
            <a:pathLst>
              <a:path w="326" h="346">
                <a:moveTo>
                  <a:pt x="50" y="81"/>
                </a:moveTo>
                <a:lnTo>
                  <a:pt x="89" y="65"/>
                </a:lnTo>
                <a:lnTo>
                  <a:pt x="89" y="54"/>
                </a:lnTo>
                <a:lnTo>
                  <a:pt x="140" y="11"/>
                </a:lnTo>
                <a:lnTo>
                  <a:pt x="147" y="27"/>
                </a:lnTo>
                <a:lnTo>
                  <a:pt x="159" y="11"/>
                </a:lnTo>
                <a:lnTo>
                  <a:pt x="166" y="11"/>
                </a:lnTo>
                <a:lnTo>
                  <a:pt x="186" y="0"/>
                </a:lnTo>
                <a:lnTo>
                  <a:pt x="198" y="97"/>
                </a:lnTo>
                <a:lnTo>
                  <a:pt x="267" y="151"/>
                </a:lnTo>
                <a:lnTo>
                  <a:pt x="267" y="178"/>
                </a:lnTo>
                <a:lnTo>
                  <a:pt x="275" y="178"/>
                </a:lnTo>
                <a:lnTo>
                  <a:pt x="298" y="221"/>
                </a:lnTo>
                <a:lnTo>
                  <a:pt x="325" y="232"/>
                </a:lnTo>
                <a:lnTo>
                  <a:pt x="217" y="345"/>
                </a:lnTo>
                <a:lnTo>
                  <a:pt x="186" y="345"/>
                </a:lnTo>
                <a:lnTo>
                  <a:pt x="128" y="345"/>
                </a:lnTo>
                <a:lnTo>
                  <a:pt x="140" y="318"/>
                </a:lnTo>
                <a:lnTo>
                  <a:pt x="120" y="318"/>
                </a:lnTo>
                <a:lnTo>
                  <a:pt x="128" y="286"/>
                </a:lnTo>
                <a:lnTo>
                  <a:pt x="97" y="259"/>
                </a:lnTo>
                <a:lnTo>
                  <a:pt x="109" y="232"/>
                </a:lnTo>
                <a:lnTo>
                  <a:pt x="89" y="248"/>
                </a:lnTo>
                <a:lnTo>
                  <a:pt x="89" y="275"/>
                </a:lnTo>
                <a:lnTo>
                  <a:pt x="77" y="259"/>
                </a:lnTo>
                <a:lnTo>
                  <a:pt x="77" y="232"/>
                </a:lnTo>
                <a:lnTo>
                  <a:pt x="50" y="204"/>
                </a:lnTo>
                <a:lnTo>
                  <a:pt x="70" y="189"/>
                </a:lnTo>
                <a:lnTo>
                  <a:pt x="31" y="204"/>
                </a:lnTo>
                <a:lnTo>
                  <a:pt x="50" y="151"/>
                </a:lnTo>
                <a:lnTo>
                  <a:pt x="31" y="135"/>
                </a:lnTo>
                <a:lnTo>
                  <a:pt x="8" y="151"/>
                </a:lnTo>
                <a:lnTo>
                  <a:pt x="0" y="124"/>
                </a:lnTo>
                <a:lnTo>
                  <a:pt x="50" y="81"/>
                </a:lnTo>
              </a:path>
            </a:pathLst>
          </a:custGeom>
          <a:solidFill>
            <a:srgbClr val="969696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63" name="Freeform 191"/>
          <p:cNvSpPr>
            <a:spLocks/>
          </p:cNvSpPr>
          <p:nvPr/>
        </p:nvSpPr>
        <p:spPr bwMode="auto">
          <a:xfrm>
            <a:off x="6500813" y="3662363"/>
            <a:ext cx="366712" cy="401637"/>
          </a:xfrm>
          <a:custGeom>
            <a:avLst/>
            <a:gdLst/>
            <a:ahLst/>
            <a:cxnLst>
              <a:cxn ang="0">
                <a:pos x="230" y="105"/>
              </a:cxn>
              <a:cxn ang="0">
                <a:pos x="222" y="189"/>
              </a:cxn>
              <a:cxn ang="0">
                <a:pos x="211" y="227"/>
              </a:cxn>
              <a:cxn ang="0">
                <a:pos x="230" y="241"/>
              </a:cxn>
              <a:cxn ang="0">
                <a:pos x="230" y="252"/>
              </a:cxn>
              <a:cxn ang="0">
                <a:pos x="211" y="241"/>
              </a:cxn>
              <a:cxn ang="0">
                <a:pos x="155" y="162"/>
              </a:cxn>
              <a:cxn ang="0">
                <a:pos x="135" y="189"/>
              </a:cxn>
              <a:cxn ang="0">
                <a:pos x="67" y="173"/>
              </a:cxn>
              <a:cxn ang="0">
                <a:pos x="0" y="53"/>
              </a:cxn>
              <a:cxn ang="0">
                <a:pos x="0" y="26"/>
              </a:cxn>
              <a:cxn ang="0">
                <a:pos x="38" y="53"/>
              </a:cxn>
              <a:cxn ang="0">
                <a:pos x="87" y="42"/>
              </a:cxn>
              <a:cxn ang="0">
                <a:pos x="95" y="10"/>
              </a:cxn>
              <a:cxn ang="0">
                <a:pos x="113" y="26"/>
              </a:cxn>
              <a:cxn ang="0">
                <a:pos x="135" y="26"/>
              </a:cxn>
              <a:cxn ang="0">
                <a:pos x="155" y="0"/>
              </a:cxn>
              <a:cxn ang="0">
                <a:pos x="173" y="26"/>
              </a:cxn>
              <a:cxn ang="0">
                <a:pos x="200" y="26"/>
              </a:cxn>
              <a:cxn ang="0">
                <a:pos x="230" y="105"/>
              </a:cxn>
            </a:cxnLst>
            <a:rect l="0" t="0" r="r" b="b"/>
            <a:pathLst>
              <a:path w="231" h="253">
                <a:moveTo>
                  <a:pt x="230" y="105"/>
                </a:moveTo>
                <a:lnTo>
                  <a:pt x="222" y="189"/>
                </a:lnTo>
                <a:lnTo>
                  <a:pt x="211" y="227"/>
                </a:lnTo>
                <a:lnTo>
                  <a:pt x="230" y="241"/>
                </a:lnTo>
                <a:lnTo>
                  <a:pt x="230" y="252"/>
                </a:lnTo>
                <a:lnTo>
                  <a:pt x="211" y="241"/>
                </a:lnTo>
                <a:lnTo>
                  <a:pt x="155" y="162"/>
                </a:lnTo>
                <a:lnTo>
                  <a:pt x="135" y="189"/>
                </a:lnTo>
                <a:lnTo>
                  <a:pt x="67" y="173"/>
                </a:lnTo>
                <a:lnTo>
                  <a:pt x="0" y="53"/>
                </a:lnTo>
                <a:lnTo>
                  <a:pt x="0" y="26"/>
                </a:lnTo>
                <a:lnTo>
                  <a:pt x="38" y="53"/>
                </a:lnTo>
                <a:lnTo>
                  <a:pt x="87" y="42"/>
                </a:lnTo>
                <a:lnTo>
                  <a:pt x="95" y="10"/>
                </a:lnTo>
                <a:lnTo>
                  <a:pt x="113" y="26"/>
                </a:lnTo>
                <a:lnTo>
                  <a:pt x="135" y="26"/>
                </a:lnTo>
                <a:lnTo>
                  <a:pt x="155" y="0"/>
                </a:lnTo>
                <a:lnTo>
                  <a:pt x="173" y="26"/>
                </a:lnTo>
                <a:lnTo>
                  <a:pt x="200" y="26"/>
                </a:lnTo>
                <a:lnTo>
                  <a:pt x="230" y="105"/>
                </a:lnTo>
              </a:path>
            </a:pathLst>
          </a:custGeom>
          <a:solidFill>
            <a:schemeClr val="hlink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64" name="Freeform 192" descr="20%"/>
          <p:cNvSpPr>
            <a:spLocks/>
          </p:cNvSpPr>
          <p:nvPr/>
        </p:nvSpPr>
        <p:spPr bwMode="auto">
          <a:xfrm>
            <a:off x="6500813" y="3662363"/>
            <a:ext cx="376237" cy="411162"/>
          </a:xfrm>
          <a:custGeom>
            <a:avLst/>
            <a:gdLst/>
            <a:ahLst/>
            <a:cxnLst>
              <a:cxn ang="0">
                <a:pos x="236" y="107"/>
              </a:cxn>
              <a:cxn ang="0">
                <a:pos x="228" y="194"/>
              </a:cxn>
              <a:cxn ang="0">
                <a:pos x="216" y="232"/>
              </a:cxn>
              <a:cxn ang="0">
                <a:pos x="236" y="247"/>
              </a:cxn>
              <a:cxn ang="0">
                <a:pos x="236" y="258"/>
              </a:cxn>
              <a:cxn ang="0">
                <a:pos x="216" y="247"/>
              </a:cxn>
              <a:cxn ang="0">
                <a:pos x="159" y="166"/>
              </a:cxn>
              <a:cxn ang="0">
                <a:pos x="139" y="194"/>
              </a:cxn>
              <a:cxn ang="0">
                <a:pos x="69" y="177"/>
              </a:cxn>
              <a:cxn ang="0">
                <a:pos x="0" y="54"/>
              </a:cxn>
              <a:cxn ang="0">
                <a:pos x="0" y="27"/>
              </a:cxn>
              <a:cxn ang="0">
                <a:pos x="39" y="54"/>
              </a:cxn>
              <a:cxn ang="0">
                <a:pos x="89" y="43"/>
              </a:cxn>
              <a:cxn ang="0">
                <a:pos x="97" y="10"/>
              </a:cxn>
              <a:cxn ang="0">
                <a:pos x="116" y="27"/>
              </a:cxn>
              <a:cxn ang="0">
                <a:pos x="139" y="27"/>
              </a:cxn>
              <a:cxn ang="0">
                <a:pos x="159" y="0"/>
              </a:cxn>
              <a:cxn ang="0">
                <a:pos x="178" y="27"/>
              </a:cxn>
              <a:cxn ang="0">
                <a:pos x="205" y="27"/>
              </a:cxn>
              <a:cxn ang="0">
                <a:pos x="236" y="107"/>
              </a:cxn>
            </a:cxnLst>
            <a:rect l="0" t="0" r="r" b="b"/>
            <a:pathLst>
              <a:path w="237" h="259">
                <a:moveTo>
                  <a:pt x="236" y="107"/>
                </a:moveTo>
                <a:lnTo>
                  <a:pt x="228" y="194"/>
                </a:lnTo>
                <a:lnTo>
                  <a:pt x="216" y="232"/>
                </a:lnTo>
                <a:lnTo>
                  <a:pt x="236" y="247"/>
                </a:lnTo>
                <a:lnTo>
                  <a:pt x="236" y="258"/>
                </a:lnTo>
                <a:lnTo>
                  <a:pt x="216" y="247"/>
                </a:lnTo>
                <a:lnTo>
                  <a:pt x="159" y="166"/>
                </a:lnTo>
                <a:lnTo>
                  <a:pt x="139" y="194"/>
                </a:lnTo>
                <a:lnTo>
                  <a:pt x="69" y="177"/>
                </a:lnTo>
                <a:lnTo>
                  <a:pt x="0" y="54"/>
                </a:lnTo>
                <a:lnTo>
                  <a:pt x="0" y="27"/>
                </a:lnTo>
                <a:lnTo>
                  <a:pt x="39" y="54"/>
                </a:lnTo>
                <a:lnTo>
                  <a:pt x="89" y="43"/>
                </a:lnTo>
                <a:lnTo>
                  <a:pt x="97" y="10"/>
                </a:lnTo>
                <a:lnTo>
                  <a:pt x="116" y="27"/>
                </a:lnTo>
                <a:lnTo>
                  <a:pt x="139" y="27"/>
                </a:lnTo>
                <a:lnTo>
                  <a:pt x="159" y="0"/>
                </a:lnTo>
                <a:lnTo>
                  <a:pt x="178" y="27"/>
                </a:lnTo>
                <a:lnTo>
                  <a:pt x="205" y="27"/>
                </a:lnTo>
                <a:lnTo>
                  <a:pt x="236" y="107"/>
                </a:lnTo>
              </a:path>
            </a:pathLst>
          </a:custGeom>
          <a:pattFill prst="pct20">
            <a:fgClr>
              <a:schemeClr val="tx1"/>
            </a:fgClr>
            <a:bgClr>
              <a:srgbClr val="FFFFFF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65" name="Freeform 193"/>
          <p:cNvSpPr>
            <a:spLocks/>
          </p:cNvSpPr>
          <p:nvPr/>
        </p:nvSpPr>
        <p:spPr bwMode="auto">
          <a:xfrm>
            <a:off x="5824538" y="1711325"/>
            <a:ext cx="336550" cy="496888"/>
          </a:xfrm>
          <a:custGeom>
            <a:avLst/>
            <a:gdLst/>
            <a:ahLst/>
            <a:cxnLst>
              <a:cxn ang="0">
                <a:pos x="192" y="42"/>
              </a:cxn>
              <a:cxn ang="0">
                <a:pos x="211" y="259"/>
              </a:cxn>
              <a:cxn ang="0">
                <a:pos x="76" y="286"/>
              </a:cxn>
              <a:cxn ang="0">
                <a:pos x="68" y="296"/>
              </a:cxn>
              <a:cxn ang="0">
                <a:pos x="50" y="312"/>
              </a:cxn>
              <a:cxn ang="0">
                <a:pos x="38" y="296"/>
              </a:cxn>
              <a:cxn ang="0">
                <a:pos x="0" y="79"/>
              </a:cxn>
              <a:cxn ang="0">
                <a:pos x="76" y="69"/>
              </a:cxn>
              <a:cxn ang="0">
                <a:pos x="192" y="0"/>
              </a:cxn>
              <a:cxn ang="0">
                <a:pos x="192" y="42"/>
              </a:cxn>
            </a:cxnLst>
            <a:rect l="0" t="0" r="r" b="b"/>
            <a:pathLst>
              <a:path w="212" h="313">
                <a:moveTo>
                  <a:pt x="192" y="42"/>
                </a:moveTo>
                <a:lnTo>
                  <a:pt x="211" y="259"/>
                </a:lnTo>
                <a:lnTo>
                  <a:pt x="76" y="286"/>
                </a:lnTo>
                <a:lnTo>
                  <a:pt x="68" y="296"/>
                </a:lnTo>
                <a:lnTo>
                  <a:pt x="50" y="312"/>
                </a:lnTo>
                <a:lnTo>
                  <a:pt x="38" y="296"/>
                </a:lnTo>
                <a:lnTo>
                  <a:pt x="0" y="79"/>
                </a:lnTo>
                <a:lnTo>
                  <a:pt x="76" y="69"/>
                </a:lnTo>
                <a:lnTo>
                  <a:pt x="192" y="0"/>
                </a:lnTo>
                <a:lnTo>
                  <a:pt x="192" y="42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66" name="Freeform 194"/>
          <p:cNvSpPr>
            <a:spLocks/>
          </p:cNvSpPr>
          <p:nvPr/>
        </p:nvSpPr>
        <p:spPr bwMode="auto">
          <a:xfrm>
            <a:off x="5824538" y="1711325"/>
            <a:ext cx="346075" cy="506413"/>
          </a:xfrm>
          <a:custGeom>
            <a:avLst/>
            <a:gdLst/>
            <a:ahLst/>
            <a:cxnLst>
              <a:cxn ang="0">
                <a:pos x="197" y="43"/>
              </a:cxn>
              <a:cxn ang="0">
                <a:pos x="217" y="264"/>
              </a:cxn>
              <a:cxn ang="0">
                <a:pos x="78" y="291"/>
              </a:cxn>
              <a:cxn ang="0">
                <a:pos x="70" y="302"/>
              </a:cxn>
              <a:cxn ang="0">
                <a:pos x="51" y="318"/>
              </a:cxn>
              <a:cxn ang="0">
                <a:pos x="39" y="302"/>
              </a:cxn>
              <a:cxn ang="0">
                <a:pos x="0" y="81"/>
              </a:cxn>
              <a:cxn ang="0">
                <a:pos x="78" y="70"/>
              </a:cxn>
              <a:cxn ang="0">
                <a:pos x="197" y="0"/>
              </a:cxn>
              <a:cxn ang="0">
                <a:pos x="197" y="43"/>
              </a:cxn>
            </a:cxnLst>
            <a:rect l="0" t="0" r="r" b="b"/>
            <a:pathLst>
              <a:path w="218" h="319">
                <a:moveTo>
                  <a:pt x="197" y="43"/>
                </a:moveTo>
                <a:lnTo>
                  <a:pt x="217" y="264"/>
                </a:lnTo>
                <a:lnTo>
                  <a:pt x="78" y="291"/>
                </a:lnTo>
                <a:lnTo>
                  <a:pt x="70" y="302"/>
                </a:lnTo>
                <a:lnTo>
                  <a:pt x="51" y="318"/>
                </a:lnTo>
                <a:lnTo>
                  <a:pt x="39" y="302"/>
                </a:lnTo>
                <a:lnTo>
                  <a:pt x="0" y="81"/>
                </a:lnTo>
                <a:lnTo>
                  <a:pt x="78" y="70"/>
                </a:lnTo>
                <a:lnTo>
                  <a:pt x="197" y="0"/>
                </a:lnTo>
                <a:lnTo>
                  <a:pt x="197" y="43"/>
                </a:lnTo>
              </a:path>
            </a:pathLst>
          </a:custGeom>
          <a:solidFill>
            <a:srgbClr val="969696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67" name="Freeform 195"/>
          <p:cNvSpPr>
            <a:spLocks/>
          </p:cNvSpPr>
          <p:nvPr/>
        </p:nvSpPr>
        <p:spPr bwMode="auto">
          <a:xfrm>
            <a:off x="6845300" y="3789363"/>
            <a:ext cx="576263" cy="650875"/>
          </a:xfrm>
          <a:custGeom>
            <a:avLst/>
            <a:gdLst/>
            <a:ahLst/>
            <a:cxnLst>
              <a:cxn ang="0">
                <a:pos x="38" y="96"/>
              </a:cxn>
              <a:cxn ang="0">
                <a:pos x="49" y="69"/>
              </a:cxn>
              <a:cxn ang="0">
                <a:pos x="76" y="69"/>
              </a:cxn>
              <a:cxn ang="0">
                <a:pos x="99" y="111"/>
              </a:cxn>
              <a:cxn ang="0">
                <a:pos x="118" y="111"/>
              </a:cxn>
              <a:cxn ang="0">
                <a:pos x="138" y="85"/>
              </a:cxn>
              <a:cxn ang="0">
                <a:pos x="145" y="69"/>
              </a:cxn>
              <a:cxn ang="0">
                <a:pos x="163" y="53"/>
              </a:cxn>
              <a:cxn ang="0">
                <a:pos x="224" y="0"/>
              </a:cxn>
              <a:cxn ang="0">
                <a:pos x="232" y="27"/>
              </a:cxn>
              <a:cxn ang="0">
                <a:pos x="281" y="42"/>
              </a:cxn>
              <a:cxn ang="0">
                <a:pos x="293" y="96"/>
              </a:cxn>
              <a:cxn ang="0">
                <a:pos x="281" y="191"/>
              </a:cxn>
              <a:cxn ang="0">
                <a:pos x="320" y="191"/>
              </a:cxn>
              <a:cxn ang="0">
                <a:pos x="332" y="218"/>
              </a:cxn>
              <a:cxn ang="0">
                <a:pos x="362" y="234"/>
              </a:cxn>
              <a:cxn ang="0">
                <a:pos x="332" y="260"/>
              </a:cxn>
              <a:cxn ang="0">
                <a:pos x="320" y="303"/>
              </a:cxn>
              <a:cxn ang="0">
                <a:pos x="332" y="340"/>
              </a:cxn>
              <a:cxn ang="0">
                <a:pos x="312" y="367"/>
              </a:cxn>
              <a:cxn ang="0">
                <a:pos x="332" y="393"/>
              </a:cxn>
              <a:cxn ang="0">
                <a:pos x="293" y="409"/>
              </a:cxn>
              <a:cxn ang="0">
                <a:pos x="281" y="409"/>
              </a:cxn>
              <a:cxn ang="0">
                <a:pos x="243" y="382"/>
              </a:cxn>
              <a:cxn ang="0">
                <a:pos x="255" y="329"/>
              </a:cxn>
              <a:cxn ang="0">
                <a:pos x="213" y="287"/>
              </a:cxn>
              <a:cxn ang="0">
                <a:pos x="232" y="244"/>
              </a:cxn>
              <a:cxn ang="0">
                <a:pos x="145" y="191"/>
              </a:cxn>
              <a:cxn ang="0">
                <a:pos x="138" y="138"/>
              </a:cxn>
              <a:cxn ang="0">
                <a:pos x="106" y="122"/>
              </a:cxn>
              <a:cxn ang="0">
                <a:pos x="76" y="138"/>
              </a:cxn>
              <a:cxn ang="0">
                <a:pos x="57" y="138"/>
              </a:cxn>
              <a:cxn ang="0">
                <a:pos x="38" y="191"/>
              </a:cxn>
              <a:cxn ang="0">
                <a:pos x="19" y="175"/>
              </a:cxn>
              <a:cxn ang="0">
                <a:pos x="19" y="165"/>
              </a:cxn>
              <a:cxn ang="0">
                <a:pos x="0" y="149"/>
              </a:cxn>
              <a:cxn ang="0">
                <a:pos x="11" y="111"/>
              </a:cxn>
              <a:cxn ang="0">
                <a:pos x="38" y="96"/>
              </a:cxn>
            </a:cxnLst>
            <a:rect l="0" t="0" r="r" b="b"/>
            <a:pathLst>
              <a:path w="363" h="410">
                <a:moveTo>
                  <a:pt x="38" y="96"/>
                </a:moveTo>
                <a:lnTo>
                  <a:pt x="49" y="69"/>
                </a:lnTo>
                <a:lnTo>
                  <a:pt x="76" y="69"/>
                </a:lnTo>
                <a:lnTo>
                  <a:pt x="99" y="111"/>
                </a:lnTo>
                <a:lnTo>
                  <a:pt x="118" y="111"/>
                </a:lnTo>
                <a:lnTo>
                  <a:pt x="138" y="85"/>
                </a:lnTo>
                <a:lnTo>
                  <a:pt x="145" y="69"/>
                </a:lnTo>
                <a:lnTo>
                  <a:pt x="163" y="53"/>
                </a:lnTo>
                <a:lnTo>
                  <a:pt x="224" y="0"/>
                </a:lnTo>
                <a:lnTo>
                  <a:pt x="232" y="27"/>
                </a:lnTo>
                <a:lnTo>
                  <a:pt x="281" y="42"/>
                </a:lnTo>
                <a:lnTo>
                  <a:pt x="293" y="96"/>
                </a:lnTo>
                <a:lnTo>
                  <a:pt x="281" y="191"/>
                </a:lnTo>
                <a:lnTo>
                  <a:pt x="320" y="191"/>
                </a:lnTo>
                <a:lnTo>
                  <a:pt x="332" y="218"/>
                </a:lnTo>
                <a:lnTo>
                  <a:pt x="362" y="234"/>
                </a:lnTo>
                <a:lnTo>
                  <a:pt x="332" y="260"/>
                </a:lnTo>
                <a:lnTo>
                  <a:pt x="320" y="303"/>
                </a:lnTo>
                <a:lnTo>
                  <a:pt x="332" y="340"/>
                </a:lnTo>
                <a:lnTo>
                  <a:pt x="312" y="367"/>
                </a:lnTo>
                <a:lnTo>
                  <a:pt x="332" y="393"/>
                </a:lnTo>
                <a:lnTo>
                  <a:pt x="293" y="409"/>
                </a:lnTo>
                <a:lnTo>
                  <a:pt x="281" y="409"/>
                </a:lnTo>
                <a:lnTo>
                  <a:pt x="243" y="382"/>
                </a:lnTo>
                <a:lnTo>
                  <a:pt x="255" y="329"/>
                </a:lnTo>
                <a:lnTo>
                  <a:pt x="213" y="287"/>
                </a:lnTo>
                <a:lnTo>
                  <a:pt x="232" y="244"/>
                </a:lnTo>
                <a:lnTo>
                  <a:pt x="145" y="191"/>
                </a:lnTo>
                <a:lnTo>
                  <a:pt x="138" y="138"/>
                </a:lnTo>
                <a:lnTo>
                  <a:pt x="106" y="122"/>
                </a:lnTo>
                <a:lnTo>
                  <a:pt x="76" y="138"/>
                </a:lnTo>
                <a:lnTo>
                  <a:pt x="57" y="138"/>
                </a:lnTo>
                <a:lnTo>
                  <a:pt x="38" y="191"/>
                </a:lnTo>
                <a:lnTo>
                  <a:pt x="19" y="175"/>
                </a:lnTo>
                <a:lnTo>
                  <a:pt x="19" y="165"/>
                </a:lnTo>
                <a:lnTo>
                  <a:pt x="0" y="149"/>
                </a:lnTo>
                <a:lnTo>
                  <a:pt x="11" y="111"/>
                </a:lnTo>
                <a:lnTo>
                  <a:pt x="38" y="96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68" name="Freeform 196" descr="20%"/>
          <p:cNvSpPr>
            <a:spLocks/>
          </p:cNvSpPr>
          <p:nvPr/>
        </p:nvSpPr>
        <p:spPr bwMode="auto">
          <a:xfrm>
            <a:off x="6845300" y="3789363"/>
            <a:ext cx="585788" cy="660400"/>
          </a:xfrm>
          <a:custGeom>
            <a:avLst/>
            <a:gdLst/>
            <a:ahLst/>
            <a:cxnLst>
              <a:cxn ang="0">
                <a:pos x="39" y="97"/>
              </a:cxn>
              <a:cxn ang="0">
                <a:pos x="50" y="70"/>
              </a:cxn>
              <a:cxn ang="0">
                <a:pos x="77" y="70"/>
              </a:cxn>
              <a:cxn ang="0">
                <a:pos x="101" y="113"/>
              </a:cxn>
              <a:cxn ang="0">
                <a:pos x="120" y="113"/>
              </a:cxn>
              <a:cxn ang="0">
                <a:pos x="140" y="86"/>
              </a:cxn>
              <a:cxn ang="0">
                <a:pos x="147" y="70"/>
              </a:cxn>
              <a:cxn ang="0">
                <a:pos x="166" y="54"/>
              </a:cxn>
              <a:cxn ang="0">
                <a:pos x="228" y="0"/>
              </a:cxn>
              <a:cxn ang="0">
                <a:pos x="236" y="27"/>
              </a:cxn>
              <a:cxn ang="0">
                <a:pos x="286" y="43"/>
              </a:cxn>
              <a:cxn ang="0">
                <a:pos x="298" y="97"/>
              </a:cxn>
              <a:cxn ang="0">
                <a:pos x="286" y="194"/>
              </a:cxn>
              <a:cxn ang="0">
                <a:pos x="325" y="194"/>
              </a:cxn>
              <a:cxn ang="0">
                <a:pos x="337" y="221"/>
              </a:cxn>
              <a:cxn ang="0">
                <a:pos x="368" y="237"/>
              </a:cxn>
              <a:cxn ang="0">
                <a:pos x="337" y="264"/>
              </a:cxn>
              <a:cxn ang="0">
                <a:pos x="325" y="307"/>
              </a:cxn>
              <a:cxn ang="0">
                <a:pos x="337" y="345"/>
              </a:cxn>
              <a:cxn ang="0">
                <a:pos x="317" y="372"/>
              </a:cxn>
              <a:cxn ang="0">
                <a:pos x="337" y="399"/>
              </a:cxn>
              <a:cxn ang="0">
                <a:pos x="298" y="415"/>
              </a:cxn>
              <a:cxn ang="0">
                <a:pos x="286" y="415"/>
              </a:cxn>
              <a:cxn ang="0">
                <a:pos x="247" y="388"/>
              </a:cxn>
              <a:cxn ang="0">
                <a:pos x="259" y="334"/>
              </a:cxn>
              <a:cxn ang="0">
                <a:pos x="217" y="291"/>
              </a:cxn>
              <a:cxn ang="0">
                <a:pos x="236" y="248"/>
              </a:cxn>
              <a:cxn ang="0">
                <a:pos x="147" y="194"/>
              </a:cxn>
              <a:cxn ang="0">
                <a:pos x="140" y="140"/>
              </a:cxn>
              <a:cxn ang="0">
                <a:pos x="108" y="124"/>
              </a:cxn>
              <a:cxn ang="0">
                <a:pos x="77" y="140"/>
              </a:cxn>
              <a:cxn ang="0">
                <a:pos x="58" y="140"/>
              </a:cxn>
              <a:cxn ang="0">
                <a:pos x="39" y="194"/>
              </a:cxn>
              <a:cxn ang="0">
                <a:pos x="19" y="178"/>
              </a:cxn>
              <a:cxn ang="0">
                <a:pos x="19" y="167"/>
              </a:cxn>
              <a:cxn ang="0">
                <a:pos x="0" y="151"/>
              </a:cxn>
              <a:cxn ang="0">
                <a:pos x="11" y="113"/>
              </a:cxn>
              <a:cxn ang="0">
                <a:pos x="39" y="97"/>
              </a:cxn>
            </a:cxnLst>
            <a:rect l="0" t="0" r="r" b="b"/>
            <a:pathLst>
              <a:path w="369" h="416">
                <a:moveTo>
                  <a:pt x="39" y="97"/>
                </a:moveTo>
                <a:lnTo>
                  <a:pt x="50" y="70"/>
                </a:lnTo>
                <a:lnTo>
                  <a:pt x="77" y="70"/>
                </a:lnTo>
                <a:lnTo>
                  <a:pt x="101" y="113"/>
                </a:lnTo>
                <a:lnTo>
                  <a:pt x="120" y="113"/>
                </a:lnTo>
                <a:lnTo>
                  <a:pt x="140" y="86"/>
                </a:lnTo>
                <a:lnTo>
                  <a:pt x="147" y="70"/>
                </a:lnTo>
                <a:lnTo>
                  <a:pt x="166" y="54"/>
                </a:lnTo>
                <a:lnTo>
                  <a:pt x="228" y="0"/>
                </a:lnTo>
                <a:lnTo>
                  <a:pt x="236" y="27"/>
                </a:lnTo>
                <a:lnTo>
                  <a:pt x="286" y="43"/>
                </a:lnTo>
                <a:lnTo>
                  <a:pt x="298" y="97"/>
                </a:lnTo>
                <a:lnTo>
                  <a:pt x="286" y="194"/>
                </a:lnTo>
                <a:lnTo>
                  <a:pt x="325" y="194"/>
                </a:lnTo>
                <a:lnTo>
                  <a:pt x="337" y="221"/>
                </a:lnTo>
                <a:lnTo>
                  <a:pt x="368" y="237"/>
                </a:lnTo>
                <a:lnTo>
                  <a:pt x="337" y="264"/>
                </a:lnTo>
                <a:lnTo>
                  <a:pt x="325" y="307"/>
                </a:lnTo>
                <a:lnTo>
                  <a:pt x="337" y="345"/>
                </a:lnTo>
                <a:lnTo>
                  <a:pt x="317" y="372"/>
                </a:lnTo>
                <a:lnTo>
                  <a:pt x="337" y="399"/>
                </a:lnTo>
                <a:lnTo>
                  <a:pt x="298" y="415"/>
                </a:lnTo>
                <a:lnTo>
                  <a:pt x="286" y="415"/>
                </a:lnTo>
                <a:lnTo>
                  <a:pt x="247" y="388"/>
                </a:lnTo>
                <a:lnTo>
                  <a:pt x="259" y="334"/>
                </a:lnTo>
                <a:lnTo>
                  <a:pt x="217" y="291"/>
                </a:lnTo>
                <a:lnTo>
                  <a:pt x="236" y="248"/>
                </a:lnTo>
                <a:lnTo>
                  <a:pt x="147" y="194"/>
                </a:lnTo>
                <a:lnTo>
                  <a:pt x="140" y="140"/>
                </a:lnTo>
                <a:lnTo>
                  <a:pt x="108" y="124"/>
                </a:lnTo>
                <a:lnTo>
                  <a:pt x="77" y="140"/>
                </a:lnTo>
                <a:lnTo>
                  <a:pt x="58" y="140"/>
                </a:lnTo>
                <a:lnTo>
                  <a:pt x="39" y="194"/>
                </a:lnTo>
                <a:lnTo>
                  <a:pt x="19" y="178"/>
                </a:lnTo>
                <a:lnTo>
                  <a:pt x="19" y="167"/>
                </a:lnTo>
                <a:lnTo>
                  <a:pt x="0" y="151"/>
                </a:lnTo>
                <a:lnTo>
                  <a:pt x="11" y="113"/>
                </a:lnTo>
                <a:lnTo>
                  <a:pt x="39" y="97"/>
                </a:lnTo>
              </a:path>
            </a:pathLst>
          </a:custGeom>
          <a:pattFill prst="pct20">
            <a:fgClr>
              <a:schemeClr val="tx2"/>
            </a:fgClr>
            <a:bgClr>
              <a:srgbClr val="FFFFFF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69" name="Freeform 197" descr="20%"/>
          <p:cNvSpPr>
            <a:spLocks/>
          </p:cNvSpPr>
          <p:nvPr/>
        </p:nvSpPr>
        <p:spPr bwMode="auto">
          <a:xfrm>
            <a:off x="7710488" y="3352800"/>
            <a:ext cx="790575" cy="804863"/>
          </a:xfrm>
          <a:custGeom>
            <a:avLst/>
            <a:gdLst/>
            <a:ahLst/>
            <a:cxnLst>
              <a:cxn ang="0">
                <a:pos x="283" y="42"/>
              </a:cxn>
              <a:cxn ang="0">
                <a:pos x="283" y="80"/>
              </a:cxn>
              <a:cxn ang="0">
                <a:pos x="321" y="80"/>
              </a:cxn>
              <a:cxn ang="0">
                <a:pos x="340" y="107"/>
              </a:cxn>
              <a:cxn ang="0">
                <a:pos x="360" y="107"/>
              </a:cxn>
              <a:cxn ang="0">
                <a:pos x="352" y="96"/>
              </a:cxn>
              <a:cxn ang="0">
                <a:pos x="360" y="96"/>
              </a:cxn>
              <a:cxn ang="0">
                <a:pos x="360" y="107"/>
              </a:cxn>
              <a:cxn ang="0">
                <a:pos x="371" y="123"/>
              </a:cxn>
              <a:cxn ang="0">
                <a:pos x="378" y="138"/>
              </a:cxn>
              <a:cxn ang="0">
                <a:pos x="397" y="149"/>
              </a:cxn>
              <a:cxn ang="0">
                <a:pos x="378" y="165"/>
              </a:cxn>
              <a:cxn ang="0">
                <a:pos x="390" y="176"/>
              </a:cxn>
              <a:cxn ang="0">
                <a:pos x="428" y="176"/>
              </a:cxn>
              <a:cxn ang="0">
                <a:pos x="448" y="192"/>
              </a:cxn>
              <a:cxn ang="0">
                <a:pos x="458" y="192"/>
              </a:cxn>
              <a:cxn ang="0">
                <a:pos x="466" y="192"/>
              </a:cxn>
              <a:cxn ang="0">
                <a:pos x="497" y="192"/>
              </a:cxn>
              <a:cxn ang="0">
                <a:pos x="245" y="437"/>
              </a:cxn>
              <a:cxn ang="0">
                <a:pos x="164" y="464"/>
              </a:cxn>
              <a:cxn ang="0">
                <a:pos x="107" y="506"/>
              </a:cxn>
              <a:cxn ang="0">
                <a:pos x="69" y="464"/>
              </a:cxn>
              <a:cxn ang="0">
                <a:pos x="27" y="479"/>
              </a:cxn>
              <a:cxn ang="0">
                <a:pos x="0" y="437"/>
              </a:cxn>
              <a:cxn ang="0">
                <a:pos x="8" y="421"/>
              </a:cxn>
              <a:cxn ang="0">
                <a:pos x="27" y="410"/>
              </a:cxn>
              <a:cxn ang="0">
                <a:pos x="39" y="410"/>
              </a:cxn>
              <a:cxn ang="0">
                <a:pos x="57" y="357"/>
              </a:cxn>
              <a:cxn ang="0">
                <a:pos x="45" y="341"/>
              </a:cxn>
              <a:cxn ang="0">
                <a:pos x="77" y="325"/>
              </a:cxn>
              <a:cxn ang="0">
                <a:pos x="96" y="272"/>
              </a:cxn>
              <a:cxn ang="0">
                <a:pos x="88" y="218"/>
              </a:cxn>
              <a:cxn ang="0">
                <a:pos x="69" y="218"/>
              </a:cxn>
              <a:cxn ang="0">
                <a:pos x="88" y="96"/>
              </a:cxn>
              <a:cxn ang="0">
                <a:pos x="77" y="80"/>
              </a:cxn>
              <a:cxn ang="0">
                <a:pos x="107" y="53"/>
              </a:cxn>
              <a:cxn ang="0">
                <a:pos x="133" y="53"/>
              </a:cxn>
              <a:cxn ang="0">
                <a:pos x="184" y="80"/>
              </a:cxn>
              <a:cxn ang="0">
                <a:pos x="203" y="53"/>
              </a:cxn>
              <a:cxn ang="0">
                <a:pos x="214" y="69"/>
              </a:cxn>
              <a:cxn ang="0">
                <a:pos x="222" y="53"/>
              </a:cxn>
              <a:cxn ang="0">
                <a:pos x="203" y="27"/>
              </a:cxn>
              <a:cxn ang="0">
                <a:pos x="233" y="17"/>
              </a:cxn>
              <a:cxn ang="0">
                <a:pos x="264" y="0"/>
              </a:cxn>
              <a:cxn ang="0">
                <a:pos x="283" y="42"/>
              </a:cxn>
            </a:cxnLst>
            <a:rect l="0" t="0" r="r" b="b"/>
            <a:pathLst>
              <a:path w="498" h="507">
                <a:moveTo>
                  <a:pt x="283" y="42"/>
                </a:moveTo>
                <a:lnTo>
                  <a:pt x="283" y="80"/>
                </a:lnTo>
                <a:lnTo>
                  <a:pt x="321" y="80"/>
                </a:lnTo>
                <a:lnTo>
                  <a:pt x="340" y="107"/>
                </a:lnTo>
                <a:lnTo>
                  <a:pt x="360" y="107"/>
                </a:lnTo>
                <a:lnTo>
                  <a:pt x="352" y="96"/>
                </a:lnTo>
                <a:lnTo>
                  <a:pt x="360" y="96"/>
                </a:lnTo>
                <a:lnTo>
                  <a:pt x="360" y="107"/>
                </a:lnTo>
                <a:lnTo>
                  <a:pt x="371" y="123"/>
                </a:lnTo>
                <a:lnTo>
                  <a:pt x="378" y="138"/>
                </a:lnTo>
                <a:lnTo>
                  <a:pt x="397" y="149"/>
                </a:lnTo>
                <a:lnTo>
                  <a:pt x="378" y="165"/>
                </a:lnTo>
                <a:lnTo>
                  <a:pt x="390" y="176"/>
                </a:lnTo>
                <a:lnTo>
                  <a:pt x="428" y="176"/>
                </a:lnTo>
                <a:lnTo>
                  <a:pt x="448" y="192"/>
                </a:lnTo>
                <a:lnTo>
                  <a:pt x="458" y="192"/>
                </a:lnTo>
                <a:lnTo>
                  <a:pt x="466" y="192"/>
                </a:lnTo>
                <a:lnTo>
                  <a:pt x="497" y="192"/>
                </a:lnTo>
                <a:lnTo>
                  <a:pt x="245" y="437"/>
                </a:lnTo>
                <a:lnTo>
                  <a:pt x="164" y="464"/>
                </a:lnTo>
                <a:lnTo>
                  <a:pt x="107" y="506"/>
                </a:lnTo>
                <a:lnTo>
                  <a:pt x="69" y="464"/>
                </a:lnTo>
                <a:lnTo>
                  <a:pt x="27" y="479"/>
                </a:lnTo>
                <a:lnTo>
                  <a:pt x="0" y="437"/>
                </a:lnTo>
                <a:lnTo>
                  <a:pt x="8" y="421"/>
                </a:lnTo>
                <a:lnTo>
                  <a:pt x="27" y="410"/>
                </a:lnTo>
                <a:lnTo>
                  <a:pt x="39" y="410"/>
                </a:lnTo>
                <a:lnTo>
                  <a:pt x="57" y="357"/>
                </a:lnTo>
                <a:lnTo>
                  <a:pt x="45" y="341"/>
                </a:lnTo>
                <a:lnTo>
                  <a:pt x="77" y="325"/>
                </a:lnTo>
                <a:lnTo>
                  <a:pt x="96" y="272"/>
                </a:lnTo>
                <a:lnTo>
                  <a:pt x="88" y="218"/>
                </a:lnTo>
                <a:lnTo>
                  <a:pt x="69" y="218"/>
                </a:lnTo>
                <a:lnTo>
                  <a:pt x="88" y="96"/>
                </a:lnTo>
                <a:lnTo>
                  <a:pt x="77" y="80"/>
                </a:lnTo>
                <a:lnTo>
                  <a:pt x="107" y="53"/>
                </a:lnTo>
                <a:lnTo>
                  <a:pt x="133" y="53"/>
                </a:lnTo>
                <a:lnTo>
                  <a:pt x="184" y="80"/>
                </a:lnTo>
                <a:lnTo>
                  <a:pt x="203" y="53"/>
                </a:lnTo>
                <a:lnTo>
                  <a:pt x="214" y="69"/>
                </a:lnTo>
                <a:lnTo>
                  <a:pt x="222" y="53"/>
                </a:lnTo>
                <a:lnTo>
                  <a:pt x="203" y="27"/>
                </a:lnTo>
                <a:lnTo>
                  <a:pt x="233" y="17"/>
                </a:lnTo>
                <a:lnTo>
                  <a:pt x="264" y="0"/>
                </a:lnTo>
                <a:lnTo>
                  <a:pt x="283" y="42"/>
                </a:lnTo>
              </a:path>
            </a:pathLst>
          </a:custGeom>
          <a:pattFill prst="pct20">
            <a:fgClr>
              <a:schemeClr val="bg2"/>
            </a:fgClr>
            <a:bgClr>
              <a:srgbClr val="FFFFFF"/>
            </a:bgClr>
          </a:patt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0" name="Freeform 198" descr="Narrow vertical"/>
          <p:cNvSpPr>
            <a:spLocks/>
          </p:cNvSpPr>
          <p:nvPr/>
        </p:nvSpPr>
        <p:spPr bwMode="auto">
          <a:xfrm>
            <a:off x="7710488" y="3352800"/>
            <a:ext cx="800100" cy="814388"/>
          </a:xfrm>
          <a:custGeom>
            <a:avLst/>
            <a:gdLst/>
            <a:ahLst/>
            <a:cxnLst>
              <a:cxn ang="0">
                <a:pos x="286" y="43"/>
              </a:cxn>
              <a:cxn ang="0">
                <a:pos x="286" y="81"/>
              </a:cxn>
              <a:cxn ang="0">
                <a:pos x="325" y="81"/>
              </a:cxn>
              <a:cxn ang="0">
                <a:pos x="344" y="108"/>
              </a:cxn>
              <a:cxn ang="0">
                <a:pos x="364" y="108"/>
              </a:cxn>
              <a:cxn ang="0">
                <a:pos x="356" y="97"/>
              </a:cxn>
              <a:cxn ang="0">
                <a:pos x="364" y="97"/>
              </a:cxn>
              <a:cxn ang="0">
                <a:pos x="364" y="108"/>
              </a:cxn>
              <a:cxn ang="0">
                <a:pos x="375" y="124"/>
              </a:cxn>
              <a:cxn ang="0">
                <a:pos x="383" y="140"/>
              </a:cxn>
              <a:cxn ang="0">
                <a:pos x="402" y="151"/>
              </a:cxn>
              <a:cxn ang="0">
                <a:pos x="383" y="167"/>
              </a:cxn>
              <a:cxn ang="0">
                <a:pos x="395" y="178"/>
              </a:cxn>
              <a:cxn ang="0">
                <a:pos x="433" y="178"/>
              </a:cxn>
              <a:cxn ang="0">
                <a:pos x="453" y="194"/>
              </a:cxn>
              <a:cxn ang="0">
                <a:pos x="464" y="194"/>
              </a:cxn>
              <a:cxn ang="0">
                <a:pos x="472" y="194"/>
              </a:cxn>
              <a:cxn ang="0">
                <a:pos x="503" y="194"/>
              </a:cxn>
              <a:cxn ang="0">
                <a:pos x="248" y="442"/>
              </a:cxn>
              <a:cxn ang="0">
                <a:pos x="166" y="469"/>
              </a:cxn>
              <a:cxn ang="0">
                <a:pos x="108" y="512"/>
              </a:cxn>
              <a:cxn ang="0">
                <a:pos x="70" y="469"/>
              </a:cxn>
              <a:cxn ang="0">
                <a:pos x="27" y="485"/>
              </a:cxn>
              <a:cxn ang="0">
                <a:pos x="0" y="442"/>
              </a:cxn>
              <a:cxn ang="0">
                <a:pos x="8" y="426"/>
              </a:cxn>
              <a:cxn ang="0">
                <a:pos x="27" y="415"/>
              </a:cxn>
              <a:cxn ang="0">
                <a:pos x="39" y="415"/>
              </a:cxn>
              <a:cxn ang="0">
                <a:pos x="58" y="361"/>
              </a:cxn>
              <a:cxn ang="0">
                <a:pos x="46" y="345"/>
              </a:cxn>
              <a:cxn ang="0">
                <a:pos x="78" y="329"/>
              </a:cxn>
              <a:cxn ang="0">
                <a:pos x="97" y="275"/>
              </a:cxn>
              <a:cxn ang="0">
                <a:pos x="89" y="221"/>
              </a:cxn>
              <a:cxn ang="0">
                <a:pos x="70" y="221"/>
              </a:cxn>
              <a:cxn ang="0">
                <a:pos x="89" y="97"/>
              </a:cxn>
              <a:cxn ang="0">
                <a:pos x="78" y="81"/>
              </a:cxn>
              <a:cxn ang="0">
                <a:pos x="108" y="54"/>
              </a:cxn>
              <a:cxn ang="0">
                <a:pos x="135" y="54"/>
              </a:cxn>
              <a:cxn ang="0">
                <a:pos x="186" y="81"/>
              </a:cxn>
              <a:cxn ang="0">
                <a:pos x="205" y="54"/>
              </a:cxn>
              <a:cxn ang="0">
                <a:pos x="217" y="70"/>
              </a:cxn>
              <a:cxn ang="0">
                <a:pos x="225" y="54"/>
              </a:cxn>
              <a:cxn ang="0">
                <a:pos x="205" y="27"/>
              </a:cxn>
              <a:cxn ang="0">
                <a:pos x="236" y="17"/>
              </a:cxn>
              <a:cxn ang="0">
                <a:pos x="267" y="0"/>
              </a:cxn>
              <a:cxn ang="0">
                <a:pos x="286" y="43"/>
              </a:cxn>
            </a:cxnLst>
            <a:rect l="0" t="0" r="r" b="b"/>
            <a:pathLst>
              <a:path w="504" h="513">
                <a:moveTo>
                  <a:pt x="286" y="43"/>
                </a:moveTo>
                <a:lnTo>
                  <a:pt x="286" y="81"/>
                </a:lnTo>
                <a:lnTo>
                  <a:pt x="325" y="81"/>
                </a:lnTo>
                <a:lnTo>
                  <a:pt x="344" y="108"/>
                </a:lnTo>
                <a:lnTo>
                  <a:pt x="364" y="108"/>
                </a:lnTo>
                <a:lnTo>
                  <a:pt x="356" y="97"/>
                </a:lnTo>
                <a:lnTo>
                  <a:pt x="364" y="97"/>
                </a:lnTo>
                <a:lnTo>
                  <a:pt x="364" y="108"/>
                </a:lnTo>
                <a:lnTo>
                  <a:pt x="375" y="124"/>
                </a:lnTo>
                <a:lnTo>
                  <a:pt x="383" y="140"/>
                </a:lnTo>
                <a:lnTo>
                  <a:pt x="402" y="151"/>
                </a:lnTo>
                <a:lnTo>
                  <a:pt x="383" y="167"/>
                </a:lnTo>
                <a:lnTo>
                  <a:pt x="395" y="178"/>
                </a:lnTo>
                <a:lnTo>
                  <a:pt x="433" y="178"/>
                </a:lnTo>
                <a:lnTo>
                  <a:pt x="453" y="194"/>
                </a:lnTo>
                <a:lnTo>
                  <a:pt x="464" y="194"/>
                </a:lnTo>
                <a:lnTo>
                  <a:pt x="472" y="194"/>
                </a:lnTo>
                <a:lnTo>
                  <a:pt x="503" y="194"/>
                </a:lnTo>
                <a:lnTo>
                  <a:pt x="248" y="442"/>
                </a:lnTo>
                <a:lnTo>
                  <a:pt x="166" y="469"/>
                </a:lnTo>
                <a:lnTo>
                  <a:pt x="108" y="512"/>
                </a:lnTo>
                <a:lnTo>
                  <a:pt x="70" y="469"/>
                </a:lnTo>
                <a:lnTo>
                  <a:pt x="27" y="485"/>
                </a:lnTo>
                <a:lnTo>
                  <a:pt x="0" y="442"/>
                </a:lnTo>
                <a:lnTo>
                  <a:pt x="8" y="426"/>
                </a:lnTo>
                <a:lnTo>
                  <a:pt x="27" y="415"/>
                </a:lnTo>
                <a:lnTo>
                  <a:pt x="39" y="415"/>
                </a:lnTo>
                <a:lnTo>
                  <a:pt x="58" y="361"/>
                </a:lnTo>
                <a:lnTo>
                  <a:pt x="46" y="345"/>
                </a:lnTo>
                <a:lnTo>
                  <a:pt x="78" y="329"/>
                </a:lnTo>
                <a:lnTo>
                  <a:pt x="97" y="275"/>
                </a:lnTo>
                <a:lnTo>
                  <a:pt x="89" y="221"/>
                </a:lnTo>
                <a:lnTo>
                  <a:pt x="70" y="221"/>
                </a:lnTo>
                <a:lnTo>
                  <a:pt x="89" y="97"/>
                </a:lnTo>
                <a:lnTo>
                  <a:pt x="78" y="81"/>
                </a:lnTo>
                <a:lnTo>
                  <a:pt x="108" y="54"/>
                </a:lnTo>
                <a:lnTo>
                  <a:pt x="135" y="54"/>
                </a:lnTo>
                <a:lnTo>
                  <a:pt x="186" y="81"/>
                </a:lnTo>
                <a:lnTo>
                  <a:pt x="205" y="54"/>
                </a:lnTo>
                <a:lnTo>
                  <a:pt x="217" y="70"/>
                </a:lnTo>
                <a:lnTo>
                  <a:pt x="225" y="54"/>
                </a:lnTo>
                <a:lnTo>
                  <a:pt x="205" y="27"/>
                </a:lnTo>
                <a:lnTo>
                  <a:pt x="236" y="17"/>
                </a:lnTo>
                <a:lnTo>
                  <a:pt x="267" y="0"/>
                </a:lnTo>
                <a:lnTo>
                  <a:pt x="286" y="43"/>
                </a:lnTo>
              </a:path>
            </a:pathLst>
          </a:custGeom>
          <a:pattFill prst="narVert">
            <a:fgClr>
              <a:schemeClr val="bg2"/>
            </a:fgClr>
            <a:bgClr>
              <a:schemeClr val="bg1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1" name="Freeform 199"/>
          <p:cNvSpPr>
            <a:spLocks/>
          </p:cNvSpPr>
          <p:nvPr/>
        </p:nvSpPr>
        <p:spPr bwMode="auto">
          <a:xfrm>
            <a:off x="6359525" y="3089275"/>
            <a:ext cx="396875" cy="298450"/>
          </a:xfrm>
          <a:custGeom>
            <a:avLst/>
            <a:gdLst/>
            <a:ahLst/>
            <a:cxnLst>
              <a:cxn ang="0">
                <a:pos x="0" y="57"/>
              </a:cxn>
              <a:cxn ang="0">
                <a:pos x="7" y="57"/>
              </a:cxn>
              <a:cxn ang="0">
                <a:pos x="19" y="15"/>
              </a:cxn>
              <a:cxn ang="0">
                <a:pos x="38" y="0"/>
              </a:cxn>
              <a:cxn ang="0">
                <a:pos x="105" y="25"/>
              </a:cxn>
              <a:cxn ang="0">
                <a:pos x="144" y="25"/>
              </a:cxn>
              <a:cxn ang="0">
                <a:pos x="162" y="15"/>
              </a:cxn>
              <a:cxn ang="0">
                <a:pos x="230" y="67"/>
              </a:cxn>
              <a:cxn ang="0">
                <a:pos x="230" y="83"/>
              </a:cxn>
              <a:cxn ang="0">
                <a:pos x="249" y="93"/>
              </a:cxn>
              <a:cxn ang="0">
                <a:pos x="200" y="187"/>
              </a:cxn>
              <a:cxn ang="0">
                <a:pos x="192" y="187"/>
              </a:cxn>
              <a:cxn ang="0">
                <a:pos x="162" y="161"/>
              </a:cxn>
              <a:cxn ang="0">
                <a:pos x="162" y="145"/>
              </a:cxn>
              <a:cxn ang="0">
                <a:pos x="125" y="161"/>
              </a:cxn>
              <a:cxn ang="0">
                <a:pos x="125" y="145"/>
              </a:cxn>
              <a:cxn ang="0">
                <a:pos x="95" y="161"/>
              </a:cxn>
              <a:cxn ang="0">
                <a:pos x="75" y="145"/>
              </a:cxn>
              <a:cxn ang="0">
                <a:pos x="38" y="109"/>
              </a:cxn>
              <a:cxn ang="0">
                <a:pos x="38" y="83"/>
              </a:cxn>
              <a:cxn ang="0">
                <a:pos x="19" y="83"/>
              </a:cxn>
              <a:cxn ang="0">
                <a:pos x="7" y="83"/>
              </a:cxn>
              <a:cxn ang="0">
                <a:pos x="0" y="57"/>
              </a:cxn>
            </a:cxnLst>
            <a:rect l="0" t="0" r="r" b="b"/>
            <a:pathLst>
              <a:path w="250" h="188">
                <a:moveTo>
                  <a:pt x="0" y="57"/>
                </a:moveTo>
                <a:lnTo>
                  <a:pt x="7" y="57"/>
                </a:lnTo>
                <a:lnTo>
                  <a:pt x="19" y="15"/>
                </a:lnTo>
                <a:lnTo>
                  <a:pt x="38" y="0"/>
                </a:lnTo>
                <a:lnTo>
                  <a:pt x="105" y="25"/>
                </a:lnTo>
                <a:lnTo>
                  <a:pt x="144" y="25"/>
                </a:lnTo>
                <a:lnTo>
                  <a:pt x="162" y="15"/>
                </a:lnTo>
                <a:lnTo>
                  <a:pt x="230" y="67"/>
                </a:lnTo>
                <a:lnTo>
                  <a:pt x="230" y="83"/>
                </a:lnTo>
                <a:lnTo>
                  <a:pt x="249" y="93"/>
                </a:lnTo>
                <a:lnTo>
                  <a:pt x="200" y="187"/>
                </a:lnTo>
                <a:lnTo>
                  <a:pt x="192" y="187"/>
                </a:lnTo>
                <a:lnTo>
                  <a:pt x="162" y="161"/>
                </a:lnTo>
                <a:lnTo>
                  <a:pt x="162" y="145"/>
                </a:lnTo>
                <a:lnTo>
                  <a:pt x="125" y="161"/>
                </a:lnTo>
                <a:lnTo>
                  <a:pt x="125" y="145"/>
                </a:lnTo>
                <a:lnTo>
                  <a:pt x="95" y="161"/>
                </a:lnTo>
                <a:lnTo>
                  <a:pt x="75" y="145"/>
                </a:lnTo>
                <a:lnTo>
                  <a:pt x="38" y="109"/>
                </a:lnTo>
                <a:lnTo>
                  <a:pt x="38" y="83"/>
                </a:lnTo>
                <a:lnTo>
                  <a:pt x="19" y="83"/>
                </a:lnTo>
                <a:lnTo>
                  <a:pt x="7" y="83"/>
                </a:lnTo>
                <a:lnTo>
                  <a:pt x="0" y="57"/>
                </a:lnTo>
              </a:path>
            </a:pathLst>
          </a:custGeom>
          <a:solidFill>
            <a:srgbClr val="FFFF00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2" name="Freeform 200"/>
          <p:cNvSpPr>
            <a:spLocks/>
          </p:cNvSpPr>
          <p:nvPr/>
        </p:nvSpPr>
        <p:spPr bwMode="auto">
          <a:xfrm>
            <a:off x="6359525" y="3089275"/>
            <a:ext cx="406400" cy="307975"/>
          </a:xfrm>
          <a:custGeom>
            <a:avLst/>
            <a:gdLst/>
            <a:ahLst/>
            <a:cxnLst>
              <a:cxn ang="0">
                <a:pos x="0" y="59"/>
              </a:cxn>
              <a:cxn ang="0">
                <a:pos x="7" y="59"/>
              </a:cxn>
              <a:cxn ang="0">
                <a:pos x="19" y="15"/>
              </a:cxn>
              <a:cxn ang="0">
                <a:pos x="39" y="0"/>
              </a:cxn>
              <a:cxn ang="0">
                <a:pos x="108" y="26"/>
              </a:cxn>
              <a:cxn ang="0">
                <a:pos x="147" y="26"/>
              </a:cxn>
              <a:cxn ang="0">
                <a:pos x="166" y="15"/>
              </a:cxn>
              <a:cxn ang="0">
                <a:pos x="236" y="69"/>
              </a:cxn>
              <a:cxn ang="0">
                <a:pos x="236" y="86"/>
              </a:cxn>
              <a:cxn ang="0">
                <a:pos x="255" y="96"/>
              </a:cxn>
              <a:cxn ang="0">
                <a:pos x="205" y="193"/>
              </a:cxn>
              <a:cxn ang="0">
                <a:pos x="197" y="193"/>
              </a:cxn>
              <a:cxn ang="0">
                <a:pos x="166" y="166"/>
              </a:cxn>
              <a:cxn ang="0">
                <a:pos x="166" y="150"/>
              </a:cxn>
              <a:cxn ang="0">
                <a:pos x="128" y="166"/>
              </a:cxn>
              <a:cxn ang="0">
                <a:pos x="128" y="150"/>
              </a:cxn>
              <a:cxn ang="0">
                <a:pos x="97" y="166"/>
              </a:cxn>
              <a:cxn ang="0">
                <a:pos x="77" y="150"/>
              </a:cxn>
              <a:cxn ang="0">
                <a:pos x="39" y="112"/>
              </a:cxn>
              <a:cxn ang="0">
                <a:pos x="39" y="86"/>
              </a:cxn>
              <a:cxn ang="0">
                <a:pos x="19" y="86"/>
              </a:cxn>
              <a:cxn ang="0">
                <a:pos x="7" y="86"/>
              </a:cxn>
              <a:cxn ang="0">
                <a:pos x="0" y="59"/>
              </a:cxn>
            </a:cxnLst>
            <a:rect l="0" t="0" r="r" b="b"/>
            <a:pathLst>
              <a:path w="256" h="194">
                <a:moveTo>
                  <a:pt x="0" y="59"/>
                </a:moveTo>
                <a:lnTo>
                  <a:pt x="7" y="59"/>
                </a:lnTo>
                <a:lnTo>
                  <a:pt x="19" y="15"/>
                </a:lnTo>
                <a:lnTo>
                  <a:pt x="39" y="0"/>
                </a:lnTo>
                <a:lnTo>
                  <a:pt x="108" y="26"/>
                </a:lnTo>
                <a:lnTo>
                  <a:pt x="147" y="26"/>
                </a:lnTo>
                <a:lnTo>
                  <a:pt x="166" y="15"/>
                </a:lnTo>
                <a:lnTo>
                  <a:pt x="236" y="69"/>
                </a:lnTo>
                <a:lnTo>
                  <a:pt x="236" y="86"/>
                </a:lnTo>
                <a:lnTo>
                  <a:pt x="255" y="96"/>
                </a:lnTo>
                <a:lnTo>
                  <a:pt x="205" y="193"/>
                </a:lnTo>
                <a:lnTo>
                  <a:pt x="197" y="193"/>
                </a:lnTo>
                <a:lnTo>
                  <a:pt x="166" y="166"/>
                </a:lnTo>
                <a:lnTo>
                  <a:pt x="166" y="150"/>
                </a:lnTo>
                <a:lnTo>
                  <a:pt x="128" y="166"/>
                </a:lnTo>
                <a:lnTo>
                  <a:pt x="128" y="150"/>
                </a:lnTo>
                <a:lnTo>
                  <a:pt x="97" y="166"/>
                </a:lnTo>
                <a:lnTo>
                  <a:pt x="77" y="150"/>
                </a:lnTo>
                <a:lnTo>
                  <a:pt x="39" y="112"/>
                </a:lnTo>
                <a:lnTo>
                  <a:pt x="39" y="86"/>
                </a:lnTo>
                <a:lnTo>
                  <a:pt x="19" y="86"/>
                </a:lnTo>
                <a:lnTo>
                  <a:pt x="7" y="86"/>
                </a:lnTo>
                <a:lnTo>
                  <a:pt x="0" y="59"/>
                </a:lnTo>
              </a:path>
            </a:pathLst>
          </a:custGeom>
          <a:solidFill>
            <a:schemeClr val="bg1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3" name="Freeform 201"/>
          <p:cNvSpPr>
            <a:spLocks/>
          </p:cNvSpPr>
          <p:nvPr/>
        </p:nvSpPr>
        <p:spPr bwMode="auto">
          <a:xfrm>
            <a:off x="5410200" y="3962400"/>
            <a:ext cx="647700" cy="711200"/>
          </a:xfrm>
          <a:custGeom>
            <a:avLst/>
            <a:gdLst/>
            <a:ahLst/>
            <a:cxnLst>
              <a:cxn ang="0">
                <a:pos x="117" y="107"/>
              </a:cxn>
              <a:cxn ang="0">
                <a:pos x="233" y="0"/>
              </a:cxn>
              <a:cxn ang="0">
                <a:pos x="263" y="27"/>
              </a:cxn>
              <a:cxn ang="0">
                <a:pos x="407" y="186"/>
              </a:cxn>
              <a:cxn ang="0">
                <a:pos x="407" y="245"/>
              </a:cxn>
              <a:cxn ang="0">
                <a:pos x="380" y="270"/>
              </a:cxn>
              <a:cxn ang="0">
                <a:pos x="388" y="298"/>
              </a:cxn>
              <a:cxn ang="0">
                <a:pos x="370" y="298"/>
              </a:cxn>
              <a:cxn ang="0">
                <a:pos x="388" y="325"/>
              </a:cxn>
              <a:cxn ang="0">
                <a:pos x="362" y="340"/>
              </a:cxn>
              <a:cxn ang="0">
                <a:pos x="362" y="367"/>
              </a:cxn>
              <a:cxn ang="0">
                <a:pos x="320" y="378"/>
              </a:cxn>
              <a:cxn ang="0">
                <a:pos x="213" y="447"/>
              </a:cxn>
              <a:cxn ang="0">
                <a:pos x="213" y="420"/>
              </a:cxn>
              <a:cxn ang="0">
                <a:pos x="194" y="431"/>
              </a:cxn>
              <a:cxn ang="0">
                <a:pos x="156" y="340"/>
              </a:cxn>
              <a:cxn ang="0">
                <a:pos x="88" y="367"/>
              </a:cxn>
              <a:cxn ang="0">
                <a:pos x="76" y="351"/>
              </a:cxn>
              <a:cxn ang="0">
                <a:pos x="49" y="325"/>
              </a:cxn>
              <a:cxn ang="0">
                <a:pos x="0" y="282"/>
              </a:cxn>
              <a:cxn ang="0">
                <a:pos x="0" y="218"/>
              </a:cxn>
              <a:cxn ang="0">
                <a:pos x="117" y="107"/>
              </a:cxn>
            </a:cxnLst>
            <a:rect l="0" t="0" r="r" b="b"/>
            <a:pathLst>
              <a:path w="408" h="448">
                <a:moveTo>
                  <a:pt x="117" y="107"/>
                </a:moveTo>
                <a:lnTo>
                  <a:pt x="233" y="0"/>
                </a:lnTo>
                <a:lnTo>
                  <a:pt x="263" y="27"/>
                </a:lnTo>
                <a:lnTo>
                  <a:pt x="407" y="186"/>
                </a:lnTo>
                <a:lnTo>
                  <a:pt x="407" y="245"/>
                </a:lnTo>
                <a:lnTo>
                  <a:pt x="380" y="270"/>
                </a:lnTo>
                <a:lnTo>
                  <a:pt x="388" y="298"/>
                </a:lnTo>
                <a:lnTo>
                  <a:pt x="370" y="298"/>
                </a:lnTo>
                <a:lnTo>
                  <a:pt x="388" y="325"/>
                </a:lnTo>
                <a:lnTo>
                  <a:pt x="362" y="340"/>
                </a:lnTo>
                <a:lnTo>
                  <a:pt x="362" y="367"/>
                </a:lnTo>
                <a:lnTo>
                  <a:pt x="320" y="378"/>
                </a:lnTo>
                <a:lnTo>
                  <a:pt x="213" y="447"/>
                </a:lnTo>
                <a:lnTo>
                  <a:pt x="213" y="420"/>
                </a:lnTo>
                <a:lnTo>
                  <a:pt x="194" y="431"/>
                </a:lnTo>
                <a:lnTo>
                  <a:pt x="156" y="340"/>
                </a:lnTo>
                <a:lnTo>
                  <a:pt x="88" y="367"/>
                </a:lnTo>
                <a:lnTo>
                  <a:pt x="76" y="351"/>
                </a:lnTo>
                <a:lnTo>
                  <a:pt x="49" y="325"/>
                </a:lnTo>
                <a:lnTo>
                  <a:pt x="0" y="282"/>
                </a:lnTo>
                <a:lnTo>
                  <a:pt x="0" y="218"/>
                </a:lnTo>
                <a:lnTo>
                  <a:pt x="117" y="107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4" name="Freeform 202" descr="Small grid"/>
          <p:cNvSpPr>
            <a:spLocks/>
          </p:cNvSpPr>
          <p:nvPr/>
        </p:nvSpPr>
        <p:spPr bwMode="auto">
          <a:xfrm>
            <a:off x="5410200" y="3886200"/>
            <a:ext cx="685800" cy="796925"/>
          </a:xfrm>
          <a:custGeom>
            <a:avLst/>
            <a:gdLst/>
            <a:ahLst/>
            <a:cxnLst>
              <a:cxn ang="0">
                <a:pos x="119" y="108"/>
              </a:cxn>
              <a:cxn ang="0">
                <a:pos x="236" y="0"/>
              </a:cxn>
              <a:cxn ang="0">
                <a:pos x="267" y="27"/>
              </a:cxn>
              <a:cxn ang="0">
                <a:pos x="413" y="189"/>
              </a:cxn>
              <a:cxn ang="0">
                <a:pos x="413" y="248"/>
              </a:cxn>
              <a:cxn ang="0">
                <a:pos x="386" y="274"/>
              </a:cxn>
              <a:cxn ang="0">
                <a:pos x="394" y="302"/>
              </a:cxn>
              <a:cxn ang="0">
                <a:pos x="375" y="302"/>
              </a:cxn>
              <a:cxn ang="0">
                <a:pos x="394" y="329"/>
              </a:cxn>
              <a:cxn ang="0">
                <a:pos x="367" y="345"/>
              </a:cxn>
              <a:cxn ang="0">
                <a:pos x="367" y="372"/>
              </a:cxn>
              <a:cxn ang="0">
                <a:pos x="325" y="383"/>
              </a:cxn>
              <a:cxn ang="0">
                <a:pos x="216" y="453"/>
              </a:cxn>
              <a:cxn ang="0">
                <a:pos x="216" y="426"/>
              </a:cxn>
              <a:cxn ang="0">
                <a:pos x="197" y="437"/>
              </a:cxn>
              <a:cxn ang="0">
                <a:pos x="158" y="345"/>
              </a:cxn>
              <a:cxn ang="0">
                <a:pos x="89" y="372"/>
              </a:cxn>
              <a:cxn ang="0">
                <a:pos x="77" y="356"/>
              </a:cxn>
              <a:cxn ang="0">
                <a:pos x="50" y="329"/>
              </a:cxn>
              <a:cxn ang="0">
                <a:pos x="0" y="286"/>
              </a:cxn>
              <a:cxn ang="0">
                <a:pos x="0" y="221"/>
              </a:cxn>
              <a:cxn ang="0">
                <a:pos x="119" y="108"/>
              </a:cxn>
            </a:cxnLst>
            <a:rect l="0" t="0" r="r" b="b"/>
            <a:pathLst>
              <a:path w="414" h="454">
                <a:moveTo>
                  <a:pt x="119" y="108"/>
                </a:moveTo>
                <a:lnTo>
                  <a:pt x="236" y="0"/>
                </a:lnTo>
                <a:lnTo>
                  <a:pt x="267" y="27"/>
                </a:lnTo>
                <a:lnTo>
                  <a:pt x="413" y="189"/>
                </a:lnTo>
                <a:lnTo>
                  <a:pt x="413" y="248"/>
                </a:lnTo>
                <a:lnTo>
                  <a:pt x="386" y="274"/>
                </a:lnTo>
                <a:lnTo>
                  <a:pt x="394" y="302"/>
                </a:lnTo>
                <a:lnTo>
                  <a:pt x="375" y="302"/>
                </a:lnTo>
                <a:lnTo>
                  <a:pt x="394" y="329"/>
                </a:lnTo>
                <a:lnTo>
                  <a:pt x="367" y="345"/>
                </a:lnTo>
                <a:lnTo>
                  <a:pt x="367" y="372"/>
                </a:lnTo>
                <a:lnTo>
                  <a:pt x="325" y="383"/>
                </a:lnTo>
                <a:lnTo>
                  <a:pt x="216" y="453"/>
                </a:lnTo>
                <a:lnTo>
                  <a:pt x="216" y="426"/>
                </a:lnTo>
                <a:lnTo>
                  <a:pt x="197" y="437"/>
                </a:lnTo>
                <a:lnTo>
                  <a:pt x="158" y="345"/>
                </a:lnTo>
                <a:lnTo>
                  <a:pt x="89" y="372"/>
                </a:lnTo>
                <a:lnTo>
                  <a:pt x="77" y="356"/>
                </a:lnTo>
                <a:lnTo>
                  <a:pt x="50" y="329"/>
                </a:lnTo>
                <a:lnTo>
                  <a:pt x="0" y="286"/>
                </a:lnTo>
                <a:lnTo>
                  <a:pt x="0" y="221"/>
                </a:lnTo>
                <a:lnTo>
                  <a:pt x="119" y="108"/>
                </a:lnTo>
              </a:path>
            </a:pathLst>
          </a:custGeom>
          <a:pattFill prst="smGrid">
            <a:fgClr>
              <a:schemeClr val="bg2"/>
            </a:fgClr>
            <a:bgClr>
              <a:srgbClr val="FFFFFF"/>
            </a:bgClr>
          </a:pattFill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5" name="Freeform 203"/>
          <p:cNvSpPr>
            <a:spLocks/>
          </p:cNvSpPr>
          <p:nvPr/>
        </p:nvSpPr>
        <p:spPr bwMode="auto">
          <a:xfrm>
            <a:off x="6188075" y="2103438"/>
            <a:ext cx="255588" cy="258762"/>
          </a:xfrm>
          <a:custGeom>
            <a:avLst/>
            <a:gdLst/>
            <a:ahLst/>
            <a:cxnLst>
              <a:cxn ang="0">
                <a:pos x="38" y="42"/>
              </a:cxn>
              <a:cxn ang="0">
                <a:pos x="74" y="0"/>
              </a:cxn>
              <a:cxn ang="0">
                <a:pos x="86" y="16"/>
              </a:cxn>
              <a:cxn ang="0">
                <a:pos x="93" y="16"/>
              </a:cxn>
              <a:cxn ang="0">
                <a:pos x="104" y="16"/>
              </a:cxn>
              <a:cxn ang="0">
                <a:pos x="112" y="16"/>
              </a:cxn>
              <a:cxn ang="0">
                <a:pos x="122" y="16"/>
              </a:cxn>
              <a:cxn ang="0">
                <a:pos x="142" y="16"/>
              </a:cxn>
              <a:cxn ang="0">
                <a:pos x="142" y="68"/>
              </a:cxn>
              <a:cxn ang="0">
                <a:pos x="160" y="94"/>
              </a:cxn>
              <a:cxn ang="0">
                <a:pos x="130" y="146"/>
              </a:cxn>
              <a:cxn ang="0">
                <a:pos x="122" y="162"/>
              </a:cxn>
              <a:cxn ang="0">
                <a:pos x="112" y="146"/>
              </a:cxn>
              <a:cxn ang="0">
                <a:pos x="104" y="146"/>
              </a:cxn>
              <a:cxn ang="0">
                <a:pos x="56" y="136"/>
              </a:cxn>
              <a:cxn ang="0">
                <a:pos x="38" y="110"/>
              </a:cxn>
              <a:cxn ang="0">
                <a:pos x="26" y="121"/>
              </a:cxn>
              <a:cxn ang="0">
                <a:pos x="18" y="110"/>
              </a:cxn>
              <a:cxn ang="0">
                <a:pos x="8" y="110"/>
              </a:cxn>
              <a:cxn ang="0">
                <a:pos x="18" y="94"/>
              </a:cxn>
              <a:cxn ang="0">
                <a:pos x="0" y="94"/>
              </a:cxn>
              <a:cxn ang="0">
                <a:pos x="18" y="42"/>
              </a:cxn>
              <a:cxn ang="0">
                <a:pos x="38" y="42"/>
              </a:cxn>
            </a:cxnLst>
            <a:rect l="0" t="0" r="r" b="b"/>
            <a:pathLst>
              <a:path w="161" h="163">
                <a:moveTo>
                  <a:pt x="38" y="42"/>
                </a:moveTo>
                <a:lnTo>
                  <a:pt x="74" y="0"/>
                </a:lnTo>
                <a:lnTo>
                  <a:pt x="86" y="16"/>
                </a:lnTo>
                <a:lnTo>
                  <a:pt x="93" y="16"/>
                </a:lnTo>
                <a:lnTo>
                  <a:pt x="104" y="16"/>
                </a:lnTo>
                <a:lnTo>
                  <a:pt x="112" y="16"/>
                </a:lnTo>
                <a:lnTo>
                  <a:pt x="122" y="16"/>
                </a:lnTo>
                <a:lnTo>
                  <a:pt x="142" y="16"/>
                </a:lnTo>
                <a:lnTo>
                  <a:pt x="142" y="68"/>
                </a:lnTo>
                <a:lnTo>
                  <a:pt x="160" y="94"/>
                </a:lnTo>
                <a:lnTo>
                  <a:pt x="130" y="146"/>
                </a:lnTo>
                <a:lnTo>
                  <a:pt x="122" y="162"/>
                </a:lnTo>
                <a:lnTo>
                  <a:pt x="112" y="146"/>
                </a:lnTo>
                <a:lnTo>
                  <a:pt x="104" y="146"/>
                </a:lnTo>
                <a:lnTo>
                  <a:pt x="56" y="136"/>
                </a:lnTo>
                <a:lnTo>
                  <a:pt x="38" y="110"/>
                </a:lnTo>
                <a:lnTo>
                  <a:pt x="26" y="121"/>
                </a:lnTo>
                <a:lnTo>
                  <a:pt x="18" y="110"/>
                </a:lnTo>
                <a:lnTo>
                  <a:pt x="8" y="110"/>
                </a:lnTo>
                <a:lnTo>
                  <a:pt x="18" y="94"/>
                </a:lnTo>
                <a:lnTo>
                  <a:pt x="0" y="94"/>
                </a:lnTo>
                <a:lnTo>
                  <a:pt x="18" y="42"/>
                </a:lnTo>
                <a:lnTo>
                  <a:pt x="38" y="42"/>
                </a:lnTo>
              </a:path>
            </a:pathLst>
          </a:custGeom>
          <a:solidFill>
            <a:srgbClr val="FFFFFF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6" name="Freeform 204"/>
          <p:cNvSpPr>
            <a:spLocks/>
          </p:cNvSpPr>
          <p:nvPr/>
        </p:nvSpPr>
        <p:spPr bwMode="auto">
          <a:xfrm>
            <a:off x="6188075" y="2103438"/>
            <a:ext cx="265113" cy="268287"/>
          </a:xfrm>
          <a:custGeom>
            <a:avLst/>
            <a:gdLst/>
            <a:ahLst/>
            <a:cxnLst>
              <a:cxn ang="0">
                <a:pos x="39" y="44"/>
              </a:cxn>
              <a:cxn ang="0">
                <a:pos x="77" y="0"/>
              </a:cxn>
              <a:cxn ang="0">
                <a:pos x="89" y="17"/>
              </a:cxn>
              <a:cxn ang="0">
                <a:pos x="96" y="17"/>
              </a:cxn>
              <a:cxn ang="0">
                <a:pos x="108" y="17"/>
              </a:cxn>
              <a:cxn ang="0">
                <a:pos x="116" y="17"/>
              </a:cxn>
              <a:cxn ang="0">
                <a:pos x="127" y="17"/>
              </a:cxn>
              <a:cxn ang="0">
                <a:pos x="147" y="17"/>
              </a:cxn>
              <a:cxn ang="0">
                <a:pos x="147" y="70"/>
              </a:cxn>
              <a:cxn ang="0">
                <a:pos x="166" y="97"/>
              </a:cxn>
              <a:cxn ang="0">
                <a:pos x="135" y="151"/>
              </a:cxn>
              <a:cxn ang="0">
                <a:pos x="127" y="168"/>
              </a:cxn>
              <a:cxn ang="0">
                <a:pos x="116" y="151"/>
              </a:cxn>
              <a:cxn ang="0">
                <a:pos x="108" y="151"/>
              </a:cxn>
              <a:cxn ang="0">
                <a:pos x="58" y="141"/>
              </a:cxn>
              <a:cxn ang="0">
                <a:pos x="39" y="114"/>
              </a:cxn>
              <a:cxn ang="0">
                <a:pos x="27" y="125"/>
              </a:cxn>
              <a:cxn ang="0">
                <a:pos x="19" y="114"/>
              </a:cxn>
              <a:cxn ang="0">
                <a:pos x="8" y="114"/>
              </a:cxn>
              <a:cxn ang="0">
                <a:pos x="19" y="97"/>
              </a:cxn>
              <a:cxn ang="0">
                <a:pos x="0" y="97"/>
              </a:cxn>
              <a:cxn ang="0">
                <a:pos x="19" y="44"/>
              </a:cxn>
              <a:cxn ang="0">
                <a:pos x="39" y="44"/>
              </a:cxn>
            </a:cxnLst>
            <a:rect l="0" t="0" r="r" b="b"/>
            <a:pathLst>
              <a:path w="167" h="169">
                <a:moveTo>
                  <a:pt x="39" y="44"/>
                </a:moveTo>
                <a:lnTo>
                  <a:pt x="77" y="0"/>
                </a:lnTo>
                <a:lnTo>
                  <a:pt x="89" y="17"/>
                </a:lnTo>
                <a:lnTo>
                  <a:pt x="96" y="17"/>
                </a:lnTo>
                <a:lnTo>
                  <a:pt x="108" y="17"/>
                </a:lnTo>
                <a:lnTo>
                  <a:pt x="116" y="17"/>
                </a:lnTo>
                <a:lnTo>
                  <a:pt x="127" y="17"/>
                </a:lnTo>
                <a:lnTo>
                  <a:pt x="147" y="17"/>
                </a:lnTo>
                <a:lnTo>
                  <a:pt x="147" y="70"/>
                </a:lnTo>
                <a:lnTo>
                  <a:pt x="166" y="97"/>
                </a:lnTo>
                <a:lnTo>
                  <a:pt x="135" y="151"/>
                </a:lnTo>
                <a:lnTo>
                  <a:pt x="127" y="168"/>
                </a:lnTo>
                <a:lnTo>
                  <a:pt x="116" y="151"/>
                </a:lnTo>
                <a:lnTo>
                  <a:pt x="108" y="151"/>
                </a:lnTo>
                <a:lnTo>
                  <a:pt x="58" y="141"/>
                </a:lnTo>
                <a:lnTo>
                  <a:pt x="39" y="114"/>
                </a:lnTo>
                <a:lnTo>
                  <a:pt x="27" y="125"/>
                </a:lnTo>
                <a:lnTo>
                  <a:pt x="19" y="114"/>
                </a:lnTo>
                <a:lnTo>
                  <a:pt x="8" y="114"/>
                </a:lnTo>
                <a:lnTo>
                  <a:pt x="19" y="97"/>
                </a:lnTo>
                <a:lnTo>
                  <a:pt x="0" y="97"/>
                </a:lnTo>
                <a:lnTo>
                  <a:pt x="19" y="44"/>
                </a:lnTo>
                <a:lnTo>
                  <a:pt x="39" y="44"/>
                </a:lnTo>
              </a:path>
            </a:pathLst>
          </a:custGeom>
          <a:solidFill>
            <a:srgbClr val="969696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" name="Freeform 205"/>
          <p:cNvSpPr>
            <a:spLocks/>
          </p:cNvSpPr>
          <p:nvPr/>
        </p:nvSpPr>
        <p:spPr bwMode="auto">
          <a:xfrm>
            <a:off x="5856288" y="3662363"/>
            <a:ext cx="384175" cy="555625"/>
          </a:xfrm>
          <a:custGeom>
            <a:avLst/>
            <a:gdLst/>
            <a:ahLst/>
            <a:cxnLst>
              <a:cxn ang="0">
                <a:pos x="86" y="53"/>
              </a:cxn>
              <a:cxn ang="0">
                <a:pos x="105" y="0"/>
              </a:cxn>
              <a:cxn ang="0">
                <a:pos x="124" y="10"/>
              </a:cxn>
              <a:cxn ang="0">
                <a:pos x="154" y="26"/>
              </a:cxn>
              <a:cxn ang="0">
                <a:pos x="162" y="10"/>
              </a:cxn>
              <a:cxn ang="0">
                <a:pos x="204" y="10"/>
              </a:cxn>
              <a:cxn ang="0">
                <a:pos x="192" y="53"/>
              </a:cxn>
              <a:cxn ang="0">
                <a:pos x="222" y="105"/>
              </a:cxn>
              <a:cxn ang="0">
                <a:pos x="222" y="132"/>
              </a:cxn>
              <a:cxn ang="0">
                <a:pos x="241" y="163"/>
              </a:cxn>
              <a:cxn ang="0">
                <a:pos x="241" y="202"/>
              </a:cxn>
              <a:cxn ang="0">
                <a:pos x="230" y="216"/>
              </a:cxn>
              <a:cxn ang="0">
                <a:pos x="211" y="216"/>
              </a:cxn>
              <a:cxn ang="0">
                <a:pos x="184" y="227"/>
              </a:cxn>
              <a:cxn ang="0">
                <a:pos x="184" y="269"/>
              </a:cxn>
              <a:cxn ang="0">
                <a:pos x="162" y="285"/>
              </a:cxn>
              <a:cxn ang="0">
                <a:pos x="162" y="269"/>
              </a:cxn>
              <a:cxn ang="0">
                <a:pos x="142" y="312"/>
              </a:cxn>
              <a:cxn ang="0">
                <a:pos x="154" y="322"/>
              </a:cxn>
              <a:cxn ang="0">
                <a:pos x="136" y="322"/>
              </a:cxn>
              <a:cxn ang="0">
                <a:pos x="142" y="349"/>
              </a:cxn>
              <a:cxn ang="0">
                <a:pos x="0" y="191"/>
              </a:cxn>
              <a:cxn ang="0">
                <a:pos x="37" y="53"/>
              </a:cxn>
              <a:cxn ang="0">
                <a:pos x="86" y="53"/>
              </a:cxn>
            </a:cxnLst>
            <a:rect l="0" t="0" r="r" b="b"/>
            <a:pathLst>
              <a:path w="242" h="350">
                <a:moveTo>
                  <a:pt x="86" y="53"/>
                </a:moveTo>
                <a:lnTo>
                  <a:pt x="105" y="0"/>
                </a:lnTo>
                <a:lnTo>
                  <a:pt x="124" y="10"/>
                </a:lnTo>
                <a:lnTo>
                  <a:pt x="154" y="26"/>
                </a:lnTo>
                <a:lnTo>
                  <a:pt x="162" y="10"/>
                </a:lnTo>
                <a:lnTo>
                  <a:pt x="204" y="10"/>
                </a:lnTo>
                <a:lnTo>
                  <a:pt x="192" y="53"/>
                </a:lnTo>
                <a:lnTo>
                  <a:pt x="222" y="105"/>
                </a:lnTo>
                <a:lnTo>
                  <a:pt x="222" y="132"/>
                </a:lnTo>
                <a:lnTo>
                  <a:pt x="241" y="163"/>
                </a:lnTo>
                <a:lnTo>
                  <a:pt x="241" y="202"/>
                </a:lnTo>
                <a:lnTo>
                  <a:pt x="230" y="216"/>
                </a:lnTo>
                <a:lnTo>
                  <a:pt x="211" y="216"/>
                </a:lnTo>
                <a:lnTo>
                  <a:pt x="184" y="227"/>
                </a:lnTo>
                <a:lnTo>
                  <a:pt x="184" y="269"/>
                </a:lnTo>
                <a:lnTo>
                  <a:pt x="162" y="285"/>
                </a:lnTo>
                <a:lnTo>
                  <a:pt x="162" y="269"/>
                </a:lnTo>
                <a:lnTo>
                  <a:pt x="142" y="312"/>
                </a:lnTo>
                <a:lnTo>
                  <a:pt x="154" y="322"/>
                </a:lnTo>
                <a:lnTo>
                  <a:pt x="136" y="322"/>
                </a:lnTo>
                <a:lnTo>
                  <a:pt x="142" y="349"/>
                </a:lnTo>
                <a:lnTo>
                  <a:pt x="0" y="191"/>
                </a:lnTo>
                <a:lnTo>
                  <a:pt x="37" y="53"/>
                </a:lnTo>
                <a:lnTo>
                  <a:pt x="86" y="53"/>
                </a:lnTo>
              </a:path>
            </a:pathLst>
          </a:custGeom>
          <a:solidFill>
            <a:srgbClr val="FF6600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8" name="Freeform 206" descr="Small grid"/>
          <p:cNvSpPr>
            <a:spLocks/>
          </p:cNvSpPr>
          <p:nvPr/>
        </p:nvSpPr>
        <p:spPr bwMode="auto">
          <a:xfrm>
            <a:off x="5856288" y="3662363"/>
            <a:ext cx="393700" cy="565150"/>
          </a:xfrm>
          <a:custGeom>
            <a:avLst/>
            <a:gdLst/>
            <a:ahLst/>
            <a:cxnLst>
              <a:cxn ang="0">
                <a:pos x="88" y="54"/>
              </a:cxn>
              <a:cxn ang="0">
                <a:pos x="108" y="0"/>
              </a:cxn>
              <a:cxn ang="0">
                <a:pos x="127" y="10"/>
              </a:cxn>
              <a:cxn ang="0">
                <a:pos x="158" y="26"/>
              </a:cxn>
              <a:cxn ang="0">
                <a:pos x="166" y="10"/>
              </a:cxn>
              <a:cxn ang="0">
                <a:pos x="209" y="10"/>
              </a:cxn>
              <a:cxn ang="0">
                <a:pos x="197" y="54"/>
              </a:cxn>
              <a:cxn ang="0">
                <a:pos x="228" y="107"/>
              </a:cxn>
              <a:cxn ang="0">
                <a:pos x="228" y="134"/>
              </a:cxn>
              <a:cxn ang="0">
                <a:pos x="247" y="166"/>
              </a:cxn>
              <a:cxn ang="0">
                <a:pos x="247" y="205"/>
              </a:cxn>
              <a:cxn ang="0">
                <a:pos x="236" y="220"/>
              </a:cxn>
              <a:cxn ang="0">
                <a:pos x="216" y="220"/>
              </a:cxn>
              <a:cxn ang="0">
                <a:pos x="189" y="231"/>
              </a:cxn>
              <a:cxn ang="0">
                <a:pos x="189" y="274"/>
              </a:cxn>
              <a:cxn ang="0">
                <a:pos x="166" y="290"/>
              </a:cxn>
              <a:cxn ang="0">
                <a:pos x="166" y="274"/>
              </a:cxn>
              <a:cxn ang="0">
                <a:pos x="146" y="317"/>
              </a:cxn>
              <a:cxn ang="0">
                <a:pos x="158" y="328"/>
              </a:cxn>
              <a:cxn ang="0">
                <a:pos x="139" y="328"/>
              </a:cxn>
              <a:cxn ang="0">
                <a:pos x="146" y="355"/>
              </a:cxn>
              <a:cxn ang="0">
                <a:pos x="0" y="194"/>
              </a:cxn>
              <a:cxn ang="0">
                <a:pos x="38" y="54"/>
              </a:cxn>
              <a:cxn ang="0">
                <a:pos x="88" y="54"/>
              </a:cxn>
            </a:cxnLst>
            <a:rect l="0" t="0" r="r" b="b"/>
            <a:pathLst>
              <a:path w="248" h="356">
                <a:moveTo>
                  <a:pt x="88" y="54"/>
                </a:moveTo>
                <a:lnTo>
                  <a:pt x="108" y="0"/>
                </a:lnTo>
                <a:lnTo>
                  <a:pt x="127" y="10"/>
                </a:lnTo>
                <a:lnTo>
                  <a:pt x="158" y="26"/>
                </a:lnTo>
                <a:lnTo>
                  <a:pt x="166" y="10"/>
                </a:lnTo>
                <a:lnTo>
                  <a:pt x="209" y="10"/>
                </a:lnTo>
                <a:lnTo>
                  <a:pt x="197" y="54"/>
                </a:lnTo>
                <a:lnTo>
                  <a:pt x="228" y="107"/>
                </a:lnTo>
                <a:lnTo>
                  <a:pt x="228" y="134"/>
                </a:lnTo>
                <a:lnTo>
                  <a:pt x="247" y="166"/>
                </a:lnTo>
                <a:lnTo>
                  <a:pt x="247" y="205"/>
                </a:lnTo>
                <a:lnTo>
                  <a:pt x="236" y="220"/>
                </a:lnTo>
                <a:lnTo>
                  <a:pt x="216" y="220"/>
                </a:lnTo>
                <a:lnTo>
                  <a:pt x="189" y="231"/>
                </a:lnTo>
                <a:lnTo>
                  <a:pt x="189" y="274"/>
                </a:lnTo>
                <a:lnTo>
                  <a:pt x="166" y="290"/>
                </a:lnTo>
                <a:lnTo>
                  <a:pt x="166" y="274"/>
                </a:lnTo>
                <a:lnTo>
                  <a:pt x="146" y="317"/>
                </a:lnTo>
                <a:lnTo>
                  <a:pt x="158" y="328"/>
                </a:lnTo>
                <a:lnTo>
                  <a:pt x="139" y="328"/>
                </a:lnTo>
                <a:lnTo>
                  <a:pt x="146" y="355"/>
                </a:lnTo>
                <a:lnTo>
                  <a:pt x="0" y="194"/>
                </a:lnTo>
                <a:lnTo>
                  <a:pt x="38" y="54"/>
                </a:lnTo>
                <a:lnTo>
                  <a:pt x="88" y="54"/>
                </a:lnTo>
              </a:path>
            </a:pathLst>
          </a:custGeom>
          <a:pattFill prst="smGrid">
            <a:fgClr>
              <a:schemeClr val="bg2"/>
            </a:fgClr>
            <a:bgClr>
              <a:srgbClr val="FFFFFF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9" name="Freeform 207"/>
          <p:cNvSpPr>
            <a:spLocks/>
          </p:cNvSpPr>
          <p:nvPr/>
        </p:nvSpPr>
        <p:spPr bwMode="auto">
          <a:xfrm>
            <a:off x="6765925" y="2413000"/>
            <a:ext cx="446088" cy="538163"/>
          </a:xfrm>
          <a:custGeom>
            <a:avLst/>
            <a:gdLst/>
            <a:ahLst/>
            <a:cxnLst>
              <a:cxn ang="0">
                <a:pos x="106" y="296"/>
              </a:cxn>
              <a:cxn ang="0">
                <a:pos x="106" y="286"/>
              </a:cxn>
              <a:cxn ang="0">
                <a:pos x="86" y="286"/>
              </a:cxn>
              <a:cxn ang="0">
                <a:pos x="79" y="296"/>
              </a:cxn>
              <a:cxn ang="0">
                <a:pos x="68" y="270"/>
              </a:cxn>
              <a:cxn ang="0">
                <a:pos x="79" y="259"/>
              </a:cxn>
              <a:cxn ang="0">
                <a:pos x="68" y="259"/>
              </a:cxn>
              <a:cxn ang="0">
                <a:pos x="48" y="259"/>
              </a:cxn>
              <a:cxn ang="0">
                <a:pos x="48" y="227"/>
              </a:cxn>
              <a:cxn ang="0">
                <a:pos x="29" y="227"/>
              </a:cxn>
              <a:cxn ang="0">
                <a:pos x="19" y="243"/>
              </a:cxn>
              <a:cxn ang="0">
                <a:pos x="11" y="227"/>
              </a:cxn>
              <a:cxn ang="0">
                <a:pos x="29" y="201"/>
              </a:cxn>
              <a:cxn ang="0">
                <a:pos x="19" y="191"/>
              </a:cxn>
              <a:cxn ang="0">
                <a:pos x="11" y="201"/>
              </a:cxn>
              <a:cxn ang="0">
                <a:pos x="0" y="191"/>
              </a:cxn>
              <a:cxn ang="0">
                <a:pos x="29" y="164"/>
              </a:cxn>
              <a:cxn ang="0">
                <a:pos x="48" y="164"/>
              </a:cxn>
              <a:cxn ang="0">
                <a:pos x="86" y="105"/>
              </a:cxn>
              <a:cxn ang="0">
                <a:pos x="86" y="42"/>
              </a:cxn>
              <a:cxn ang="0">
                <a:pos x="106" y="42"/>
              </a:cxn>
              <a:cxn ang="0">
                <a:pos x="117" y="16"/>
              </a:cxn>
              <a:cxn ang="0">
                <a:pos x="147" y="0"/>
              </a:cxn>
              <a:cxn ang="0">
                <a:pos x="147" y="16"/>
              </a:cxn>
              <a:cxn ang="0">
                <a:pos x="185" y="69"/>
              </a:cxn>
              <a:cxn ang="0">
                <a:pos x="223" y="164"/>
              </a:cxn>
              <a:cxn ang="0">
                <a:pos x="253" y="175"/>
              </a:cxn>
              <a:cxn ang="0">
                <a:pos x="242" y="191"/>
              </a:cxn>
              <a:cxn ang="0">
                <a:pos x="253" y="201"/>
              </a:cxn>
              <a:cxn ang="0">
                <a:pos x="280" y="201"/>
              </a:cxn>
              <a:cxn ang="0">
                <a:pos x="260" y="227"/>
              </a:cxn>
              <a:cxn ang="0">
                <a:pos x="242" y="259"/>
              </a:cxn>
              <a:cxn ang="0">
                <a:pos x="211" y="286"/>
              </a:cxn>
              <a:cxn ang="0">
                <a:pos x="193" y="286"/>
              </a:cxn>
              <a:cxn ang="0">
                <a:pos x="155" y="312"/>
              </a:cxn>
              <a:cxn ang="0">
                <a:pos x="136" y="312"/>
              </a:cxn>
              <a:cxn ang="0">
                <a:pos x="124" y="322"/>
              </a:cxn>
              <a:cxn ang="0">
                <a:pos x="106" y="338"/>
              </a:cxn>
              <a:cxn ang="0">
                <a:pos x="117" y="338"/>
              </a:cxn>
              <a:cxn ang="0">
                <a:pos x="106" y="322"/>
              </a:cxn>
              <a:cxn ang="0">
                <a:pos x="106" y="312"/>
              </a:cxn>
              <a:cxn ang="0">
                <a:pos x="86" y="312"/>
              </a:cxn>
              <a:cxn ang="0">
                <a:pos x="106" y="296"/>
              </a:cxn>
            </a:cxnLst>
            <a:rect l="0" t="0" r="r" b="b"/>
            <a:pathLst>
              <a:path w="281" h="339">
                <a:moveTo>
                  <a:pt x="106" y="296"/>
                </a:moveTo>
                <a:lnTo>
                  <a:pt x="106" y="286"/>
                </a:lnTo>
                <a:lnTo>
                  <a:pt x="86" y="286"/>
                </a:lnTo>
                <a:lnTo>
                  <a:pt x="79" y="296"/>
                </a:lnTo>
                <a:lnTo>
                  <a:pt x="68" y="270"/>
                </a:lnTo>
                <a:lnTo>
                  <a:pt x="79" y="259"/>
                </a:lnTo>
                <a:lnTo>
                  <a:pt x="68" y="259"/>
                </a:lnTo>
                <a:lnTo>
                  <a:pt x="48" y="259"/>
                </a:lnTo>
                <a:lnTo>
                  <a:pt x="48" y="227"/>
                </a:lnTo>
                <a:lnTo>
                  <a:pt x="29" y="227"/>
                </a:lnTo>
                <a:lnTo>
                  <a:pt x="19" y="243"/>
                </a:lnTo>
                <a:lnTo>
                  <a:pt x="11" y="227"/>
                </a:lnTo>
                <a:lnTo>
                  <a:pt x="29" y="201"/>
                </a:lnTo>
                <a:lnTo>
                  <a:pt x="19" y="191"/>
                </a:lnTo>
                <a:lnTo>
                  <a:pt x="11" y="201"/>
                </a:lnTo>
                <a:lnTo>
                  <a:pt x="0" y="191"/>
                </a:lnTo>
                <a:lnTo>
                  <a:pt x="29" y="164"/>
                </a:lnTo>
                <a:lnTo>
                  <a:pt x="48" y="164"/>
                </a:lnTo>
                <a:lnTo>
                  <a:pt x="86" y="105"/>
                </a:lnTo>
                <a:lnTo>
                  <a:pt x="86" y="42"/>
                </a:lnTo>
                <a:lnTo>
                  <a:pt x="106" y="42"/>
                </a:lnTo>
                <a:lnTo>
                  <a:pt x="117" y="16"/>
                </a:lnTo>
                <a:lnTo>
                  <a:pt x="147" y="0"/>
                </a:lnTo>
                <a:lnTo>
                  <a:pt x="147" y="16"/>
                </a:lnTo>
                <a:lnTo>
                  <a:pt x="185" y="69"/>
                </a:lnTo>
                <a:lnTo>
                  <a:pt x="223" y="164"/>
                </a:lnTo>
                <a:lnTo>
                  <a:pt x="253" y="175"/>
                </a:lnTo>
                <a:lnTo>
                  <a:pt x="242" y="191"/>
                </a:lnTo>
                <a:lnTo>
                  <a:pt x="253" y="201"/>
                </a:lnTo>
                <a:lnTo>
                  <a:pt x="280" y="201"/>
                </a:lnTo>
                <a:lnTo>
                  <a:pt x="260" y="227"/>
                </a:lnTo>
                <a:lnTo>
                  <a:pt x="242" y="259"/>
                </a:lnTo>
                <a:lnTo>
                  <a:pt x="211" y="286"/>
                </a:lnTo>
                <a:lnTo>
                  <a:pt x="193" y="286"/>
                </a:lnTo>
                <a:lnTo>
                  <a:pt x="155" y="312"/>
                </a:lnTo>
                <a:lnTo>
                  <a:pt x="136" y="312"/>
                </a:lnTo>
                <a:lnTo>
                  <a:pt x="124" y="322"/>
                </a:lnTo>
                <a:lnTo>
                  <a:pt x="106" y="338"/>
                </a:lnTo>
                <a:lnTo>
                  <a:pt x="117" y="338"/>
                </a:lnTo>
                <a:lnTo>
                  <a:pt x="106" y="322"/>
                </a:lnTo>
                <a:lnTo>
                  <a:pt x="106" y="312"/>
                </a:lnTo>
                <a:lnTo>
                  <a:pt x="86" y="312"/>
                </a:lnTo>
                <a:lnTo>
                  <a:pt x="106" y="296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0" name="Freeform 208" descr="Narrow vertical"/>
          <p:cNvSpPr>
            <a:spLocks/>
          </p:cNvSpPr>
          <p:nvPr/>
        </p:nvSpPr>
        <p:spPr bwMode="auto">
          <a:xfrm>
            <a:off x="6765925" y="2413000"/>
            <a:ext cx="455613" cy="547688"/>
          </a:xfrm>
          <a:custGeom>
            <a:avLst/>
            <a:gdLst/>
            <a:ahLst/>
            <a:cxnLst>
              <a:cxn ang="0">
                <a:pos x="108" y="301"/>
              </a:cxn>
              <a:cxn ang="0">
                <a:pos x="108" y="291"/>
              </a:cxn>
              <a:cxn ang="0">
                <a:pos x="88" y="291"/>
              </a:cxn>
              <a:cxn ang="0">
                <a:pos x="81" y="301"/>
              </a:cxn>
              <a:cxn ang="0">
                <a:pos x="69" y="275"/>
              </a:cxn>
              <a:cxn ang="0">
                <a:pos x="81" y="264"/>
              </a:cxn>
              <a:cxn ang="0">
                <a:pos x="69" y="264"/>
              </a:cxn>
              <a:cxn ang="0">
                <a:pos x="49" y="264"/>
              </a:cxn>
              <a:cxn ang="0">
                <a:pos x="49" y="231"/>
              </a:cxn>
              <a:cxn ang="0">
                <a:pos x="30" y="231"/>
              </a:cxn>
              <a:cxn ang="0">
                <a:pos x="19" y="247"/>
              </a:cxn>
              <a:cxn ang="0">
                <a:pos x="11" y="231"/>
              </a:cxn>
              <a:cxn ang="0">
                <a:pos x="30" y="205"/>
              </a:cxn>
              <a:cxn ang="0">
                <a:pos x="19" y="194"/>
              </a:cxn>
              <a:cxn ang="0">
                <a:pos x="11" y="205"/>
              </a:cxn>
              <a:cxn ang="0">
                <a:pos x="0" y="194"/>
              </a:cxn>
              <a:cxn ang="0">
                <a:pos x="30" y="167"/>
              </a:cxn>
              <a:cxn ang="0">
                <a:pos x="49" y="167"/>
              </a:cxn>
              <a:cxn ang="0">
                <a:pos x="88" y="107"/>
              </a:cxn>
              <a:cxn ang="0">
                <a:pos x="88" y="43"/>
              </a:cxn>
              <a:cxn ang="0">
                <a:pos x="108" y="43"/>
              </a:cxn>
              <a:cxn ang="0">
                <a:pos x="119" y="16"/>
              </a:cxn>
              <a:cxn ang="0">
                <a:pos x="150" y="0"/>
              </a:cxn>
              <a:cxn ang="0">
                <a:pos x="150" y="16"/>
              </a:cxn>
              <a:cxn ang="0">
                <a:pos x="189" y="70"/>
              </a:cxn>
              <a:cxn ang="0">
                <a:pos x="228" y="167"/>
              </a:cxn>
              <a:cxn ang="0">
                <a:pos x="258" y="178"/>
              </a:cxn>
              <a:cxn ang="0">
                <a:pos x="247" y="194"/>
              </a:cxn>
              <a:cxn ang="0">
                <a:pos x="258" y="205"/>
              </a:cxn>
              <a:cxn ang="0">
                <a:pos x="286" y="205"/>
              </a:cxn>
              <a:cxn ang="0">
                <a:pos x="266" y="231"/>
              </a:cxn>
              <a:cxn ang="0">
                <a:pos x="247" y="264"/>
              </a:cxn>
              <a:cxn ang="0">
                <a:pos x="216" y="291"/>
              </a:cxn>
              <a:cxn ang="0">
                <a:pos x="197" y="291"/>
              </a:cxn>
              <a:cxn ang="0">
                <a:pos x="158" y="318"/>
              </a:cxn>
              <a:cxn ang="0">
                <a:pos x="139" y="318"/>
              </a:cxn>
              <a:cxn ang="0">
                <a:pos x="127" y="328"/>
              </a:cxn>
              <a:cxn ang="0">
                <a:pos x="108" y="344"/>
              </a:cxn>
              <a:cxn ang="0">
                <a:pos x="119" y="344"/>
              </a:cxn>
              <a:cxn ang="0">
                <a:pos x="108" y="328"/>
              </a:cxn>
              <a:cxn ang="0">
                <a:pos x="108" y="318"/>
              </a:cxn>
              <a:cxn ang="0">
                <a:pos x="88" y="318"/>
              </a:cxn>
              <a:cxn ang="0">
                <a:pos x="108" y="301"/>
              </a:cxn>
            </a:cxnLst>
            <a:rect l="0" t="0" r="r" b="b"/>
            <a:pathLst>
              <a:path w="287" h="345">
                <a:moveTo>
                  <a:pt x="108" y="301"/>
                </a:moveTo>
                <a:lnTo>
                  <a:pt x="108" y="291"/>
                </a:lnTo>
                <a:lnTo>
                  <a:pt x="88" y="291"/>
                </a:lnTo>
                <a:lnTo>
                  <a:pt x="81" y="301"/>
                </a:lnTo>
                <a:lnTo>
                  <a:pt x="69" y="275"/>
                </a:lnTo>
                <a:lnTo>
                  <a:pt x="81" y="264"/>
                </a:lnTo>
                <a:lnTo>
                  <a:pt x="69" y="264"/>
                </a:lnTo>
                <a:lnTo>
                  <a:pt x="49" y="264"/>
                </a:lnTo>
                <a:lnTo>
                  <a:pt x="49" y="231"/>
                </a:lnTo>
                <a:lnTo>
                  <a:pt x="30" y="231"/>
                </a:lnTo>
                <a:lnTo>
                  <a:pt x="19" y="247"/>
                </a:lnTo>
                <a:lnTo>
                  <a:pt x="11" y="231"/>
                </a:lnTo>
                <a:lnTo>
                  <a:pt x="30" y="205"/>
                </a:lnTo>
                <a:lnTo>
                  <a:pt x="19" y="194"/>
                </a:lnTo>
                <a:lnTo>
                  <a:pt x="11" y="205"/>
                </a:lnTo>
                <a:lnTo>
                  <a:pt x="0" y="194"/>
                </a:lnTo>
                <a:lnTo>
                  <a:pt x="30" y="167"/>
                </a:lnTo>
                <a:lnTo>
                  <a:pt x="49" y="167"/>
                </a:lnTo>
                <a:lnTo>
                  <a:pt x="88" y="107"/>
                </a:lnTo>
                <a:lnTo>
                  <a:pt x="88" y="43"/>
                </a:lnTo>
                <a:lnTo>
                  <a:pt x="108" y="43"/>
                </a:lnTo>
                <a:lnTo>
                  <a:pt x="119" y="16"/>
                </a:lnTo>
                <a:lnTo>
                  <a:pt x="150" y="0"/>
                </a:lnTo>
                <a:lnTo>
                  <a:pt x="150" y="16"/>
                </a:lnTo>
                <a:lnTo>
                  <a:pt x="189" y="70"/>
                </a:lnTo>
                <a:lnTo>
                  <a:pt x="228" y="167"/>
                </a:lnTo>
                <a:lnTo>
                  <a:pt x="258" y="178"/>
                </a:lnTo>
                <a:lnTo>
                  <a:pt x="247" y="194"/>
                </a:lnTo>
                <a:lnTo>
                  <a:pt x="258" y="205"/>
                </a:lnTo>
                <a:lnTo>
                  <a:pt x="286" y="205"/>
                </a:lnTo>
                <a:lnTo>
                  <a:pt x="266" y="231"/>
                </a:lnTo>
                <a:lnTo>
                  <a:pt x="247" y="264"/>
                </a:lnTo>
                <a:lnTo>
                  <a:pt x="216" y="291"/>
                </a:lnTo>
                <a:lnTo>
                  <a:pt x="197" y="291"/>
                </a:lnTo>
                <a:lnTo>
                  <a:pt x="158" y="318"/>
                </a:lnTo>
                <a:lnTo>
                  <a:pt x="139" y="318"/>
                </a:lnTo>
                <a:lnTo>
                  <a:pt x="127" y="328"/>
                </a:lnTo>
                <a:lnTo>
                  <a:pt x="108" y="344"/>
                </a:lnTo>
                <a:lnTo>
                  <a:pt x="119" y="344"/>
                </a:lnTo>
                <a:lnTo>
                  <a:pt x="108" y="328"/>
                </a:lnTo>
                <a:lnTo>
                  <a:pt x="108" y="318"/>
                </a:lnTo>
                <a:lnTo>
                  <a:pt x="88" y="318"/>
                </a:lnTo>
                <a:lnTo>
                  <a:pt x="108" y="301"/>
                </a:lnTo>
              </a:path>
            </a:pathLst>
          </a:custGeom>
          <a:pattFill prst="narVert">
            <a:fgClr>
              <a:schemeClr val="bg2"/>
            </a:fgClr>
            <a:bgClr>
              <a:schemeClr val="bg1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1" name="Freeform 209"/>
          <p:cNvSpPr>
            <a:spLocks/>
          </p:cNvSpPr>
          <p:nvPr/>
        </p:nvSpPr>
        <p:spPr bwMode="auto">
          <a:xfrm>
            <a:off x="5057775" y="4183063"/>
            <a:ext cx="446088" cy="522287"/>
          </a:xfrm>
          <a:custGeom>
            <a:avLst/>
            <a:gdLst/>
            <a:ahLst/>
            <a:cxnLst>
              <a:cxn ang="0">
                <a:pos x="38" y="164"/>
              </a:cxn>
              <a:cxn ang="0">
                <a:pos x="143" y="0"/>
              </a:cxn>
              <a:cxn ang="0">
                <a:pos x="201" y="69"/>
              </a:cxn>
              <a:cxn ang="0">
                <a:pos x="231" y="58"/>
              </a:cxn>
              <a:cxn ang="0">
                <a:pos x="231" y="122"/>
              </a:cxn>
              <a:cxn ang="0">
                <a:pos x="280" y="164"/>
              </a:cxn>
              <a:cxn ang="0">
                <a:pos x="231" y="217"/>
              </a:cxn>
              <a:cxn ang="0">
                <a:pos x="211" y="206"/>
              </a:cxn>
              <a:cxn ang="0">
                <a:pos x="193" y="244"/>
              </a:cxn>
              <a:cxn ang="0">
                <a:pos x="132" y="301"/>
              </a:cxn>
              <a:cxn ang="0">
                <a:pos x="95" y="328"/>
              </a:cxn>
              <a:cxn ang="0">
                <a:pos x="19" y="270"/>
              </a:cxn>
              <a:cxn ang="0">
                <a:pos x="38" y="301"/>
              </a:cxn>
              <a:cxn ang="0">
                <a:pos x="19" y="301"/>
              </a:cxn>
              <a:cxn ang="0">
                <a:pos x="0" y="259"/>
              </a:cxn>
              <a:cxn ang="0">
                <a:pos x="19" y="233"/>
              </a:cxn>
              <a:cxn ang="0">
                <a:pos x="38" y="164"/>
              </a:cxn>
            </a:cxnLst>
            <a:rect l="0" t="0" r="r" b="b"/>
            <a:pathLst>
              <a:path w="281" h="329">
                <a:moveTo>
                  <a:pt x="38" y="164"/>
                </a:moveTo>
                <a:lnTo>
                  <a:pt x="143" y="0"/>
                </a:lnTo>
                <a:lnTo>
                  <a:pt x="201" y="69"/>
                </a:lnTo>
                <a:lnTo>
                  <a:pt x="231" y="58"/>
                </a:lnTo>
                <a:lnTo>
                  <a:pt x="231" y="122"/>
                </a:lnTo>
                <a:lnTo>
                  <a:pt x="280" y="164"/>
                </a:lnTo>
                <a:lnTo>
                  <a:pt x="231" y="217"/>
                </a:lnTo>
                <a:lnTo>
                  <a:pt x="211" y="206"/>
                </a:lnTo>
                <a:lnTo>
                  <a:pt x="193" y="244"/>
                </a:lnTo>
                <a:lnTo>
                  <a:pt x="132" y="301"/>
                </a:lnTo>
                <a:lnTo>
                  <a:pt x="95" y="328"/>
                </a:lnTo>
                <a:lnTo>
                  <a:pt x="19" y="270"/>
                </a:lnTo>
                <a:lnTo>
                  <a:pt x="38" y="301"/>
                </a:lnTo>
                <a:lnTo>
                  <a:pt x="19" y="301"/>
                </a:lnTo>
                <a:lnTo>
                  <a:pt x="0" y="259"/>
                </a:lnTo>
                <a:lnTo>
                  <a:pt x="19" y="233"/>
                </a:lnTo>
                <a:lnTo>
                  <a:pt x="38" y="164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2" name="Freeform 210" descr="Small grid"/>
          <p:cNvSpPr>
            <a:spLocks/>
          </p:cNvSpPr>
          <p:nvPr/>
        </p:nvSpPr>
        <p:spPr bwMode="auto">
          <a:xfrm>
            <a:off x="5057775" y="4183063"/>
            <a:ext cx="455613" cy="531812"/>
          </a:xfrm>
          <a:custGeom>
            <a:avLst/>
            <a:gdLst/>
            <a:ahLst/>
            <a:cxnLst>
              <a:cxn ang="0">
                <a:pos x="39" y="167"/>
              </a:cxn>
              <a:cxn ang="0">
                <a:pos x="146" y="0"/>
              </a:cxn>
              <a:cxn ang="0">
                <a:pos x="205" y="70"/>
              </a:cxn>
              <a:cxn ang="0">
                <a:pos x="236" y="59"/>
              </a:cxn>
              <a:cxn ang="0">
                <a:pos x="236" y="124"/>
              </a:cxn>
              <a:cxn ang="0">
                <a:pos x="286" y="167"/>
              </a:cxn>
              <a:cxn ang="0">
                <a:pos x="236" y="221"/>
              </a:cxn>
              <a:cxn ang="0">
                <a:pos x="216" y="210"/>
              </a:cxn>
              <a:cxn ang="0">
                <a:pos x="197" y="248"/>
              </a:cxn>
              <a:cxn ang="0">
                <a:pos x="135" y="307"/>
              </a:cxn>
              <a:cxn ang="0">
                <a:pos x="97" y="334"/>
              </a:cxn>
              <a:cxn ang="0">
                <a:pos x="19" y="275"/>
              </a:cxn>
              <a:cxn ang="0">
                <a:pos x="39" y="307"/>
              </a:cxn>
              <a:cxn ang="0">
                <a:pos x="19" y="307"/>
              </a:cxn>
              <a:cxn ang="0">
                <a:pos x="0" y="264"/>
              </a:cxn>
              <a:cxn ang="0">
                <a:pos x="19" y="237"/>
              </a:cxn>
              <a:cxn ang="0">
                <a:pos x="39" y="167"/>
              </a:cxn>
            </a:cxnLst>
            <a:rect l="0" t="0" r="r" b="b"/>
            <a:pathLst>
              <a:path w="287" h="335">
                <a:moveTo>
                  <a:pt x="39" y="167"/>
                </a:moveTo>
                <a:lnTo>
                  <a:pt x="146" y="0"/>
                </a:lnTo>
                <a:lnTo>
                  <a:pt x="205" y="70"/>
                </a:lnTo>
                <a:lnTo>
                  <a:pt x="236" y="59"/>
                </a:lnTo>
                <a:lnTo>
                  <a:pt x="236" y="124"/>
                </a:lnTo>
                <a:lnTo>
                  <a:pt x="286" y="167"/>
                </a:lnTo>
                <a:lnTo>
                  <a:pt x="236" y="221"/>
                </a:lnTo>
                <a:lnTo>
                  <a:pt x="216" y="210"/>
                </a:lnTo>
                <a:lnTo>
                  <a:pt x="197" y="248"/>
                </a:lnTo>
                <a:lnTo>
                  <a:pt x="135" y="307"/>
                </a:lnTo>
                <a:lnTo>
                  <a:pt x="97" y="334"/>
                </a:lnTo>
                <a:lnTo>
                  <a:pt x="19" y="275"/>
                </a:lnTo>
                <a:lnTo>
                  <a:pt x="39" y="307"/>
                </a:lnTo>
                <a:lnTo>
                  <a:pt x="19" y="307"/>
                </a:lnTo>
                <a:lnTo>
                  <a:pt x="0" y="264"/>
                </a:lnTo>
                <a:lnTo>
                  <a:pt x="19" y="237"/>
                </a:lnTo>
                <a:lnTo>
                  <a:pt x="39" y="167"/>
                </a:lnTo>
              </a:path>
            </a:pathLst>
          </a:custGeom>
          <a:pattFill prst="smGrid">
            <a:fgClr>
              <a:schemeClr val="bg2"/>
            </a:fgClr>
            <a:bgClr>
              <a:srgbClr val="FFFFFF"/>
            </a:bgClr>
          </a:pattFill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3" name="Freeform 211"/>
          <p:cNvSpPr>
            <a:spLocks/>
          </p:cNvSpPr>
          <p:nvPr/>
        </p:nvSpPr>
        <p:spPr bwMode="auto">
          <a:xfrm>
            <a:off x="5603875" y="2259013"/>
            <a:ext cx="354013" cy="565150"/>
          </a:xfrm>
          <a:custGeom>
            <a:avLst/>
            <a:gdLst/>
            <a:ahLst/>
            <a:cxnLst>
              <a:cxn ang="0">
                <a:pos x="204" y="260"/>
              </a:cxn>
              <a:cxn ang="0">
                <a:pos x="222" y="270"/>
              </a:cxn>
              <a:cxn ang="0">
                <a:pos x="79" y="339"/>
              </a:cxn>
              <a:cxn ang="0">
                <a:pos x="79" y="355"/>
              </a:cxn>
              <a:cxn ang="0">
                <a:pos x="56" y="355"/>
              </a:cxn>
              <a:cxn ang="0">
                <a:pos x="68" y="339"/>
              </a:cxn>
              <a:cxn ang="0">
                <a:pos x="56" y="297"/>
              </a:cxn>
              <a:cxn ang="0">
                <a:pos x="38" y="286"/>
              </a:cxn>
              <a:cxn ang="0">
                <a:pos x="50" y="297"/>
              </a:cxn>
              <a:cxn ang="0">
                <a:pos x="30" y="286"/>
              </a:cxn>
              <a:cxn ang="0">
                <a:pos x="19" y="297"/>
              </a:cxn>
              <a:cxn ang="0">
                <a:pos x="12" y="270"/>
              </a:cxn>
              <a:cxn ang="0">
                <a:pos x="0" y="138"/>
              </a:cxn>
              <a:cxn ang="0">
                <a:pos x="105" y="27"/>
              </a:cxn>
              <a:cxn ang="0">
                <a:pos x="125" y="0"/>
              </a:cxn>
              <a:cxn ang="0">
                <a:pos x="143" y="69"/>
              </a:cxn>
              <a:cxn ang="0">
                <a:pos x="185" y="111"/>
              </a:cxn>
              <a:cxn ang="0">
                <a:pos x="192" y="191"/>
              </a:cxn>
              <a:cxn ang="0">
                <a:pos x="204" y="260"/>
              </a:cxn>
            </a:cxnLst>
            <a:rect l="0" t="0" r="r" b="b"/>
            <a:pathLst>
              <a:path w="223" h="356">
                <a:moveTo>
                  <a:pt x="204" y="260"/>
                </a:moveTo>
                <a:lnTo>
                  <a:pt x="222" y="270"/>
                </a:lnTo>
                <a:lnTo>
                  <a:pt x="79" y="339"/>
                </a:lnTo>
                <a:lnTo>
                  <a:pt x="79" y="355"/>
                </a:lnTo>
                <a:lnTo>
                  <a:pt x="56" y="355"/>
                </a:lnTo>
                <a:lnTo>
                  <a:pt x="68" y="339"/>
                </a:lnTo>
                <a:lnTo>
                  <a:pt x="56" y="297"/>
                </a:lnTo>
                <a:lnTo>
                  <a:pt x="38" y="286"/>
                </a:lnTo>
                <a:lnTo>
                  <a:pt x="50" y="297"/>
                </a:lnTo>
                <a:lnTo>
                  <a:pt x="30" y="286"/>
                </a:lnTo>
                <a:lnTo>
                  <a:pt x="19" y="297"/>
                </a:lnTo>
                <a:lnTo>
                  <a:pt x="12" y="270"/>
                </a:lnTo>
                <a:lnTo>
                  <a:pt x="0" y="138"/>
                </a:lnTo>
                <a:lnTo>
                  <a:pt x="105" y="27"/>
                </a:lnTo>
                <a:lnTo>
                  <a:pt x="125" y="0"/>
                </a:lnTo>
                <a:lnTo>
                  <a:pt x="143" y="69"/>
                </a:lnTo>
                <a:lnTo>
                  <a:pt x="185" y="111"/>
                </a:lnTo>
                <a:lnTo>
                  <a:pt x="192" y="191"/>
                </a:lnTo>
                <a:lnTo>
                  <a:pt x="204" y="260"/>
                </a:lnTo>
              </a:path>
            </a:pathLst>
          </a:custGeom>
          <a:solidFill>
            <a:srgbClr val="FFFFFF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4" name="Freeform 212" descr="Large checker board"/>
          <p:cNvSpPr>
            <a:spLocks/>
          </p:cNvSpPr>
          <p:nvPr/>
        </p:nvSpPr>
        <p:spPr bwMode="auto">
          <a:xfrm>
            <a:off x="5603875" y="2259013"/>
            <a:ext cx="363538" cy="574675"/>
          </a:xfrm>
          <a:custGeom>
            <a:avLst/>
            <a:gdLst/>
            <a:ahLst/>
            <a:cxnLst>
              <a:cxn ang="0">
                <a:pos x="209" y="264"/>
              </a:cxn>
              <a:cxn ang="0">
                <a:pos x="228" y="275"/>
              </a:cxn>
              <a:cxn ang="0">
                <a:pos x="81" y="345"/>
              </a:cxn>
              <a:cxn ang="0">
                <a:pos x="81" y="361"/>
              </a:cxn>
              <a:cxn ang="0">
                <a:pos x="58" y="361"/>
              </a:cxn>
              <a:cxn ang="0">
                <a:pos x="70" y="345"/>
              </a:cxn>
              <a:cxn ang="0">
                <a:pos x="58" y="302"/>
              </a:cxn>
              <a:cxn ang="0">
                <a:pos x="39" y="291"/>
              </a:cxn>
              <a:cxn ang="0">
                <a:pos x="51" y="302"/>
              </a:cxn>
              <a:cxn ang="0">
                <a:pos x="31" y="291"/>
              </a:cxn>
              <a:cxn ang="0">
                <a:pos x="19" y="302"/>
              </a:cxn>
              <a:cxn ang="0">
                <a:pos x="12" y="275"/>
              </a:cxn>
              <a:cxn ang="0">
                <a:pos x="0" y="140"/>
              </a:cxn>
              <a:cxn ang="0">
                <a:pos x="108" y="27"/>
              </a:cxn>
              <a:cxn ang="0">
                <a:pos x="128" y="0"/>
              </a:cxn>
              <a:cxn ang="0">
                <a:pos x="147" y="70"/>
              </a:cxn>
              <a:cxn ang="0">
                <a:pos x="190" y="113"/>
              </a:cxn>
              <a:cxn ang="0">
                <a:pos x="197" y="194"/>
              </a:cxn>
              <a:cxn ang="0">
                <a:pos x="209" y="264"/>
              </a:cxn>
            </a:cxnLst>
            <a:rect l="0" t="0" r="r" b="b"/>
            <a:pathLst>
              <a:path w="229" h="362">
                <a:moveTo>
                  <a:pt x="209" y="264"/>
                </a:moveTo>
                <a:lnTo>
                  <a:pt x="228" y="275"/>
                </a:lnTo>
                <a:lnTo>
                  <a:pt x="81" y="345"/>
                </a:lnTo>
                <a:lnTo>
                  <a:pt x="81" y="361"/>
                </a:lnTo>
                <a:lnTo>
                  <a:pt x="58" y="361"/>
                </a:lnTo>
                <a:lnTo>
                  <a:pt x="70" y="345"/>
                </a:lnTo>
                <a:lnTo>
                  <a:pt x="58" y="302"/>
                </a:lnTo>
                <a:lnTo>
                  <a:pt x="39" y="291"/>
                </a:lnTo>
                <a:lnTo>
                  <a:pt x="51" y="302"/>
                </a:lnTo>
                <a:lnTo>
                  <a:pt x="31" y="291"/>
                </a:lnTo>
                <a:lnTo>
                  <a:pt x="19" y="302"/>
                </a:lnTo>
                <a:lnTo>
                  <a:pt x="12" y="275"/>
                </a:lnTo>
                <a:lnTo>
                  <a:pt x="0" y="140"/>
                </a:lnTo>
                <a:lnTo>
                  <a:pt x="108" y="27"/>
                </a:lnTo>
                <a:lnTo>
                  <a:pt x="128" y="0"/>
                </a:lnTo>
                <a:lnTo>
                  <a:pt x="147" y="70"/>
                </a:lnTo>
                <a:lnTo>
                  <a:pt x="190" y="113"/>
                </a:lnTo>
                <a:lnTo>
                  <a:pt x="197" y="194"/>
                </a:lnTo>
                <a:lnTo>
                  <a:pt x="209" y="264"/>
                </a:lnTo>
              </a:path>
            </a:pathLst>
          </a:custGeom>
          <a:noFill/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5" name="Freeform 213"/>
          <p:cNvSpPr>
            <a:spLocks/>
          </p:cNvSpPr>
          <p:nvPr/>
        </p:nvSpPr>
        <p:spPr bwMode="auto">
          <a:xfrm>
            <a:off x="4848225" y="2481263"/>
            <a:ext cx="525463" cy="444500"/>
          </a:xfrm>
          <a:custGeom>
            <a:avLst/>
            <a:gdLst/>
            <a:ahLst/>
            <a:cxnLst>
              <a:cxn ang="0">
                <a:pos x="273" y="216"/>
              </a:cxn>
              <a:cxn ang="0">
                <a:pos x="273" y="243"/>
              </a:cxn>
              <a:cxn ang="0">
                <a:pos x="236" y="279"/>
              </a:cxn>
              <a:cxn ang="0">
                <a:pos x="30" y="184"/>
              </a:cxn>
              <a:cxn ang="0">
                <a:pos x="41" y="79"/>
              </a:cxn>
              <a:cxn ang="0">
                <a:pos x="0" y="52"/>
              </a:cxn>
              <a:cxn ang="0">
                <a:pos x="12" y="36"/>
              </a:cxn>
              <a:cxn ang="0">
                <a:pos x="30" y="52"/>
              </a:cxn>
              <a:cxn ang="0">
                <a:pos x="49" y="36"/>
              </a:cxn>
              <a:cxn ang="0">
                <a:pos x="87" y="26"/>
              </a:cxn>
              <a:cxn ang="0">
                <a:pos x="118" y="0"/>
              </a:cxn>
              <a:cxn ang="0">
                <a:pos x="303" y="10"/>
              </a:cxn>
              <a:cxn ang="0">
                <a:pos x="330" y="10"/>
              </a:cxn>
              <a:cxn ang="0">
                <a:pos x="303" y="63"/>
              </a:cxn>
              <a:cxn ang="0">
                <a:pos x="303" y="159"/>
              </a:cxn>
              <a:cxn ang="0">
                <a:pos x="285" y="200"/>
              </a:cxn>
              <a:cxn ang="0">
                <a:pos x="273" y="216"/>
              </a:cxn>
            </a:cxnLst>
            <a:rect l="0" t="0" r="r" b="b"/>
            <a:pathLst>
              <a:path w="331" h="280">
                <a:moveTo>
                  <a:pt x="273" y="216"/>
                </a:moveTo>
                <a:lnTo>
                  <a:pt x="273" y="243"/>
                </a:lnTo>
                <a:lnTo>
                  <a:pt x="236" y="279"/>
                </a:lnTo>
                <a:lnTo>
                  <a:pt x="30" y="184"/>
                </a:lnTo>
                <a:lnTo>
                  <a:pt x="41" y="79"/>
                </a:lnTo>
                <a:lnTo>
                  <a:pt x="0" y="52"/>
                </a:lnTo>
                <a:lnTo>
                  <a:pt x="12" y="36"/>
                </a:lnTo>
                <a:lnTo>
                  <a:pt x="30" y="52"/>
                </a:lnTo>
                <a:lnTo>
                  <a:pt x="49" y="36"/>
                </a:lnTo>
                <a:lnTo>
                  <a:pt x="87" y="26"/>
                </a:lnTo>
                <a:lnTo>
                  <a:pt x="118" y="0"/>
                </a:lnTo>
                <a:lnTo>
                  <a:pt x="303" y="10"/>
                </a:lnTo>
                <a:lnTo>
                  <a:pt x="330" y="10"/>
                </a:lnTo>
                <a:lnTo>
                  <a:pt x="303" y="63"/>
                </a:lnTo>
                <a:lnTo>
                  <a:pt x="303" y="159"/>
                </a:lnTo>
                <a:lnTo>
                  <a:pt x="285" y="200"/>
                </a:lnTo>
                <a:lnTo>
                  <a:pt x="273" y="216"/>
                </a:lnTo>
              </a:path>
            </a:pathLst>
          </a:custGeom>
          <a:solidFill>
            <a:schemeClr val="accent2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6" name="Freeform 214" descr="Sphere"/>
          <p:cNvSpPr>
            <a:spLocks/>
          </p:cNvSpPr>
          <p:nvPr/>
        </p:nvSpPr>
        <p:spPr bwMode="auto">
          <a:xfrm>
            <a:off x="4848225" y="2481263"/>
            <a:ext cx="534988" cy="454025"/>
          </a:xfrm>
          <a:custGeom>
            <a:avLst/>
            <a:gdLst/>
            <a:ahLst/>
            <a:cxnLst>
              <a:cxn ang="0">
                <a:pos x="278" y="221"/>
              </a:cxn>
              <a:cxn ang="0">
                <a:pos x="278" y="248"/>
              </a:cxn>
              <a:cxn ang="0">
                <a:pos x="240" y="285"/>
              </a:cxn>
              <a:cxn ang="0">
                <a:pos x="31" y="188"/>
              </a:cxn>
              <a:cxn ang="0">
                <a:pos x="42" y="81"/>
              </a:cxn>
              <a:cxn ang="0">
                <a:pos x="0" y="53"/>
              </a:cxn>
              <a:cxn ang="0">
                <a:pos x="12" y="37"/>
              </a:cxn>
              <a:cxn ang="0">
                <a:pos x="31" y="53"/>
              </a:cxn>
              <a:cxn ang="0">
                <a:pos x="50" y="37"/>
              </a:cxn>
              <a:cxn ang="0">
                <a:pos x="89" y="27"/>
              </a:cxn>
              <a:cxn ang="0">
                <a:pos x="120" y="0"/>
              </a:cxn>
              <a:cxn ang="0">
                <a:pos x="309" y="10"/>
              </a:cxn>
              <a:cxn ang="0">
                <a:pos x="336" y="10"/>
              </a:cxn>
              <a:cxn ang="0">
                <a:pos x="309" y="64"/>
              </a:cxn>
              <a:cxn ang="0">
                <a:pos x="309" y="162"/>
              </a:cxn>
              <a:cxn ang="0">
                <a:pos x="290" y="204"/>
              </a:cxn>
              <a:cxn ang="0">
                <a:pos x="278" y="221"/>
              </a:cxn>
            </a:cxnLst>
            <a:rect l="0" t="0" r="r" b="b"/>
            <a:pathLst>
              <a:path w="337" h="286">
                <a:moveTo>
                  <a:pt x="278" y="221"/>
                </a:moveTo>
                <a:lnTo>
                  <a:pt x="278" y="248"/>
                </a:lnTo>
                <a:lnTo>
                  <a:pt x="240" y="285"/>
                </a:lnTo>
                <a:lnTo>
                  <a:pt x="31" y="188"/>
                </a:lnTo>
                <a:lnTo>
                  <a:pt x="42" y="81"/>
                </a:lnTo>
                <a:lnTo>
                  <a:pt x="0" y="53"/>
                </a:lnTo>
                <a:lnTo>
                  <a:pt x="12" y="37"/>
                </a:lnTo>
                <a:lnTo>
                  <a:pt x="31" y="53"/>
                </a:lnTo>
                <a:lnTo>
                  <a:pt x="50" y="37"/>
                </a:lnTo>
                <a:lnTo>
                  <a:pt x="89" y="27"/>
                </a:lnTo>
                <a:lnTo>
                  <a:pt x="120" y="0"/>
                </a:lnTo>
                <a:lnTo>
                  <a:pt x="309" y="10"/>
                </a:lnTo>
                <a:lnTo>
                  <a:pt x="336" y="10"/>
                </a:lnTo>
                <a:lnTo>
                  <a:pt x="309" y="64"/>
                </a:lnTo>
                <a:lnTo>
                  <a:pt x="309" y="162"/>
                </a:lnTo>
                <a:lnTo>
                  <a:pt x="290" y="204"/>
                </a:lnTo>
                <a:lnTo>
                  <a:pt x="278" y="221"/>
                </a:lnTo>
              </a:path>
            </a:pathLst>
          </a:custGeom>
          <a:pattFill prst="sphere">
            <a:fgClr>
              <a:schemeClr val="bg2"/>
            </a:fgClr>
            <a:bgClr>
              <a:srgbClr val="FFFFFF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7" name="Freeform 215"/>
          <p:cNvSpPr>
            <a:spLocks/>
          </p:cNvSpPr>
          <p:nvPr/>
        </p:nvSpPr>
        <p:spPr bwMode="auto">
          <a:xfrm>
            <a:off x="3486150" y="4619625"/>
            <a:ext cx="365125" cy="341313"/>
          </a:xfrm>
          <a:custGeom>
            <a:avLst/>
            <a:gdLst/>
            <a:ahLst/>
            <a:cxnLst>
              <a:cxn ang="0">
                <a:pos x="173" y="204"/>
              </a:cxn>
              <a:cxn ang="0">
                <a:pos x="135" y="214"/>
              </a:cxn>
              <a:cxn ang="0">
                <a:pos x="117" y="204"/>
              </a:cxn>
              <a:cxn ang="0">
                <a:pos x="0" y="214"/>
              </a:cxn>
              <a:cxn ang="0">
                <a:pos x="11" y="136"/>
              </a:cxn>
              <a:cxn ang="0">
                <a:pos x="49" y="31"/>
              </a:cxn>
              <a:cxn ang="0">
                <a:pos x="75" y="0"/>
              </a:cxn>
              <a:cxn ang="0">
                <a:pos x="97" y="0"/>
              </a:cxn>
              <a:cxn ang="0">
                <a:pos x="117" y="42"/>
              </a:cxn>
              <a:cxn ang="0">
                <a:pos x="229" y="68"/>
              </a:cxn>
              <a:cxn ang="0">
                <a:pos x="229" y="94"/>
              </a:cxn>
              <a:cxn ang="0">
                <a:pos x="229" y="204"/>
              </a:cxn>
              <a:cxn ang="0">
                <a:pos x="173" y="204"/>
              </a:cxn>
            </a:cxnLst>
            <a:rect l="0" t="0" r="r" b="b"/>
            <a:pathLst>
              <a:path w="230" h="215">
                <a:moveTo>
                  <a:pt x="173" y="204"/>
                </a:moveTo>
                <a:lnTo>
                  <a:pt x="135" y="214"/>
                </a:lnTo>
                <a:lnTo>
                  <a:pt x="117" y="204"/>
                </a:lnTo>
                <a:lnTo>
                  <a:pt x="0" y="214"/>
                </a:lnTo>
                <a:lnTo>
                  <a:pt x="11" y="136"/>
                </a:lnTo>
                <a:lnTo>
                  <a:pt x="49" y="31"/>
                </a:lnTo>
                <a:lnTo>
                  <a:pt x="75" y="0"/>
                </a:lnTo>
                <a:lnTo>
                  <a:pt x="97" y="0"/>
                </a:lnTo>
                <a:lnTo>
                  <a:pt x="117" y="42"/>
                </a:lnTo>
                <a:lnTo>
                  <a:pt x="229" y="68"/>
                </a:lnTo>
                <a:lnTo>
                  <a:pt x="229" y="94"/>
                </a:lnTo>
                <a:lnTo>
                  <a:pt x="229" y="204"/>
                </a:lnTo>
                <a:lnTo>
                  <a:pt x="173" y="204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8" name="Freeform 216"/>
          <p:cNvSpPr>
            <a:spLocks/>
          </p:cNvSpPr>
          <p:nvPr/>
        </p:nvSpPr>
        <p:spPr bwMode="auto">
          <a:xfrm>
            <a:off x="4805363" y="2779713"/>
            <a:ext cx="415925" cy="300037"/>
          </a:xfrm>
          <a:custGeom>
            <a:avLst/>
            <a:gdLst/>
            <a:ahLst/>
            <a:cxnLst>
              <a:cxn ang="0">
                <a:pos x="242" y="136"/>
              </a:cxn>
              <a:cxn ang="0">
                <a:pos x="231" y="136"/>
              </a:cxn>
              <a:cxn ang="0">
                <a:pos x="223" y="125"/>
              </a:cxn>
              <a:cxn ang="0">
                <a:pos x="223" y="151"/>
              </a:cxn>
              <a:cxn ang="0">
                <a:pos x="76" y="188"/>
              </a:cxn>
              <a:cxn ang="0">
                <a:pos x="19" y="136"/>
              </a:cxn>
              <a:cxn ang="0">
                <a:pos x="0" y="110"/>
              </a:cxn>
              <a:cxn ang="0">
                <a:pos x="26" y="42"/>
              </a:cxn>
              <a:cxn ang="0">
                <a:pos x="57" y="31"/>
              </a:cxn>
              <a:cxn ang="0">
                <a:pos x="57" y="0"/>
              </a:cxn>
              <a:cxn ang="0">
                <a:pos x="261" y="94"/>
              </a:cxn>
              <a:cxn ang="0">
                <a:pos x="242" y="136"/>
              </a:cxn>
            </a:cxnLst>
            <a:rect l="0" t="0" r="r" b="b"/>
            <a:pathLst>
              <a:path w="262" h="189">
                <a:moveTo>
                  <a:pt x="242" y="136"/>
                </a:moveTo>
                <a:lnTo>
                  <a:pt x="231" y="136"/>
                </a:lnTo>
                <a:lnTo>
                  <a:pt x="223" y="125"/>
                </a:lnTo>
                <a:lnTo>
                  <a:pt x="223" y="151"/>
                </a:lnTo>
                <a:lnTo>
                  <a:pt x="76" y="188"/>
                </a:lnTo>
                <a:lnTo>
                  <a:pt x="19" y="136"/>
                </a:lnTo>
                <a:lnTo>
                  <a:pt x="0" y="110"/>
                </a:lnTo>
                <a:lnTo>
                  <a:pt x="26" y="42"/>
                </a:lnTo>
                <a:lnTo>
                  <a:pt x="57" y="31"/>
                </a:lnTo>
                <a:lnTo>
                  <a:pt x="57" y="0"/>
                </a:lnTo>
                <a:lnTo>
                  <a:pt x="261" y="94"/>
                </a:lnTo>
                <a:lnTo>
                  <a:pt x="242" y="136"/>
                </a:lnTo>
              </a:path>
            </a:pathLst>
          </a:custGeom>
          <a:solidFill>
            <a:srgbClr val="FFFFFF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9" name="Freeform 217" descr="Sphere"/>
          <p:cNvSpPr>
            <a:spLocks/>
          </p:cNvSpPr>
          <p:nvPr/>
        </p:nvSpPr>
        <p:spPr bwMode="auto">
          <a:xfrm>
            <a:off x="4805363" y="2779713"/>
            <a:ext cx="425450" cy="309562"/>
          </a:xfrm>
          <a:custGeom>
            <a:avLst/>
            <a:gdLst/>
            <a:ahLst/>
            <a:cxnLst>
              <a:cxn ang="0">
                <a:pos x="248" y="140"/>
              </a:cxn>
              <a:cxn ang="0">
                <a:pos x="236" y="140"/>
              </a:cxn>
              <a:cxn ang="0">
                <a:pos x="228" y="129"/>
              </a:cxn>
              <a:cxn ang="0">
                <a:pos x="228" y="156"/>
              </a:cxn>
              <a:cxn ang="0">
                <a:pos x="78" y="194"/>
              </a:cxn>
              <a:cxn ang="0">
                <a:pos x="19" y="140"/>
              </a:cxn>
              <a:cxn ang="0">
                <a:pos x="0" y="113"/>
              </a:cxn>
              <a:cxn ang="0">
                <a:pos x="27" y="43"/>
              </a:cxn>
              <a:cxn ang="0">
                <a:pos x="58" y="32"/>
              </a:cxn>
              <a:cxn ang="0">
                <a:pos x="58" y="0"/>
              </a:cxn>
              <a:cxn ang="0">
                <a:pos x="267" y="97"/>
              </a:cxn>
              <a:cxn ang="0">
                <a:pos x="248" y="140"/>
              </a:cxn>
            </a:cxnLst>
            <a:rect l="0" t="0" r="r" b="b"/>
            <a:pathLst>
              <a:path w="268" h="195">
                <a:moveTo>
                  <a:pt x="248" y="140"/>
                </a:moveTo>
                <a:lnTo>
                  <a:pt x="236" y="140"/>
                </a:lnTo>
                <a:lnTo>
                  <a:pt x="228" y="129"/>
                </a:lnTo>
                <a:lnTo>
                  <a:pt x="228" y="156"/>
                </a:lnTo>
                <a:lnTo>
                  <a:pt x="78" y="194"/>
                </a:lnTo>
                <a:lnTo>
                  <a:pt x="19" y="140"/>
                </a:lnTo>
                <a:lnTo>
                  <a:pt x="0" y="113"/>
                </a:lnTo>
                <a:lnTo>
                  <a:pt x="27" y="43"/>
                </a:lnTo>
                <a:lnTo>
                  <a:pt x="58" y="32"/>
                </a:lnTo>
                <a:lnTo>
                  <a:pt x="58" y="0"/>
                </a:lnTo>
                <a:lnTo>
                  <a:pt x="267" y="97"/>
                </a:lnTo>
                <a:lnTo>
                  <a:pt x="248" y="140"/>
                </a:lnTo>
              </a:path>
            </a:pathLst>
          </a:custGeom>
          <a:pattFill prst="sphere">
            <a:fgClr>
              <a:schemeClr val="bg2"/>
            </a:fgClr>
            <a:bgClr>
              <a:srgbClr val="FFFFFF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90" name="Freeform 218"/>
          <p:cNvSpPr>
            <a:spLocks/>
          </p:cNvSpPr>
          <p:nvPr/>
        </p:nvSpPr>
        <p:spPr bwMode="auto">
          <a:xfrm>
            <a:off x="4725988" y="3746500"/>
            <a:ext cx="525462" cy="411163"/>
          </a:xfrm>
          <a:custGeom>
            <a:avLst/>
            <a:gdLst/>
            <a:ahLst/>
            <a:cxnLst>
              <a:cxn ang="0">
                <a:pos x="262" y="163"/>
              </a:cxn>
              <a:cxn ang="0">
                <a:pos x="250" y="190"/>
              </a:cxn>
              <a:cxn ang="0">
                <a:pos x="205" y="190"/>
              </a:cxn>
              <a:cxn ang="0">
                <a:pos x="186" y="216"/>
              </a:cxn>
              <a:cxn ang="0">
                <a:pos x="175" y="232"/>
              </a:cxn>
              <a:cxn ang="0">
                <a:pos x="144" y="258"/>
              </a:cxn>
              <a:cxn ang="0">
                <a:pos x="137" y="232"/>
              </a:cxn>
              <a:cxn ang="0">
                <a:pos x="106" y="232"/>
              </a:cxn>
              <a:cxn ang="0">
                <a:pos x="125" y="216"/>
              </a:cxn>
              <a:cxn ang="0">
                <a:pos x="68" y="110"/>
              </a:cxn>
              <a:cxn ang="0">
                <a:pos x="0" y="42"/>
              </a:cxn>
              <a:cxn ang="0">
                <a:pos x="0" y="16"/>
              </a:cxn>
              <a:cxn ang="0">
                <a:pos x="38" y="26"/>
              </a:cxn>
              <a:cxn ang="0">
                <a:pos x="49" y="0"/>
              </a:cxn>
              <a:cxn ang="0">
                <a:pos x="76" y="16"/>
              </a:cxn>
              <a:cxn ang="0">
                <a:pos x="98" y="0"/>
              </a:cxn>
              <a:cxn ang="0">
                <a:pos x="125" y="16"/>
              </a:cxn>
              <a:cxn ang="0">
                <a:pos x="155" y="16"/>
              </a:cxn>
              <a:cxn ang="0">
                <a:pos x="205" y="53"/>
              </a:cxn>
              <a:cxn ang="0">
                <a:pos x="262" y="16"/>
              </a:cxn>
              <a:cxn ang="0">
                <a:pos x="281" y="26"/>
              </a:cxn>
              <a:cxn ang="0">
                <a:pos x="301" y="26"/>
              </a:cxn>
              <a:cxn ang="0">
                <a:pos x="330" y="53"/>
              </a:cxn>
              <a:cxn ang="0">
                <a:pos x="293" y="79"/>
              </a:cxn>
              <a:cxn ang="0">
                <a:pos x="273" y="148"/>
              </a:cxn>
              <a:cxn ang="0">
                <a:pos x="262" y="163"/>
              </a:cxn>
            </a:cxnLst>
            <a:rect l="0" t="0" r="r" b="b"/>
            <a:pathLst>
              <a:path w="331" h="259">
                <a:moveTo>
                  <a:pt x="262" y="163"/>
                </a:moveTo>
                <a:lnTo>
                  <a:pt x="250" y="190"/>
                </a:lnTo>
                <a:lnTo>
                  <a:pt x="205" y="190"/>
                </a:lnTo>
                <a:lnTo>
                  <a:pt x="186" y="216"/>
                </a:lnTo>
                <a:lnTo>
                  <a:pt x="175" y="232"/>
                </a:lnTo>
                <a:lnTo>
                  <a:pt x="144" y="258"/>
                </a:lnTo>
                <a:lnTo>
                  <a:pt x="137" y="232"/>
                </a:lnTo>
                <a:lnTo>
                  <a:pt x="106" y="232"/>
                </a:lnTo>
                <a:lnTo>
                  <a:pt x="125" y="216"/>
                </a:lnTo>
                <a:lnTo>
                  <a:pt x="68" y="110"/>
                </a:lnTo>
                <a:lnTo>
                  <a:pt x="0" y="42"/>
                </a:lnTo>
                <a:lnTo>
                  <a:pt x="0" y="16"/>
                </a:lnTo>
                <a:lnTo>
                  <a:pt x="38" y="26"/>
                </a:lnTo>
                <a:lnTo>
                  <a:pt x="49" y="0"/>
                </a:lnTo>
                <a:lnTo>
                  <a:pt x="76" y="16"/>
                </a:lnTo>
                <a:lnTo>
                  <a:pt x="98" y="0"/>
                </a:lnTo>
                <a:lnTo>
                  <a:pt x="125" y="16"/>
                </a:lnTo>
                <a:lnTo>
                  <a:pt x="155" y="16"/>
                </a:lnTo>
                <a:lnTo>
                  <a:pt x="205" y="53"/>
                </a:lnTo>
                <a:lnTo>
                  <a:pt x="262" y="16"/>
                </a:lnTo>
                <a:lnTo>
                  <a:pt x="281" y="26"/>
                </a:lnTo>
                <a:lnTo>
                  <a:pt x="301" y="26"/>
                </a:lnTo>
                <a:lnTo>
                  <a:pt x="330" y="53"/>
                </a:lnTo>
                <a:lnTo>
                  <a:pt x="293" y="79"/>
                </a:lnTo>
                <a:lnTo>
                  <a:pt x="273" y="148"/>
                </a:lnTo>
                <a:lnTo>
                  <a:pt x="262" y="163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91" name="Freeform 219" descr="Small grid"/>
          <p:cNvSpPr>
            <a:spLocks/>
          </p:cNvSpPr>
          <p:nvPr/>
        </p:nvSpPr>
        <p:spPr bwMode="auto">
          <a:xfrm>
            <a:off x="4725988" y="3746500"/>
            <a:ext cx="534987" cy="420688"/>
          </a:xfrm>
          <a:custGeom>
            <a:avLst/>
            <a:gdLst/>
            <a:ahLst/>
            <a:cxnLst>
              <a:cxn ang="0">
                <a:pos x="267" y="167"/>
              </a:cxn>
              <a:cxn ang="0">
                <a:pos x="255" y="194"/>
              </a:cxn>
              <a:cxn ang="0">
                <a:pos x="209" y="194"/>
              </a:cxn>
              <a:cxn ang="0">
                <a:pos x="189" y="221"/>
              </a:cxn>
              <a:cxn ang="0">
                <a:pos x="178" y="237"/>
              </a:cxn>
              <a:cxn ang="0">
                <a:pos x="147" y="264"/>
              </a:cxn>
              <a:cxn ang="0">
                <a:pos x="139" y="237"/>
              </a:cxn>
              <a:cxn ang="0">
                <a:pos x="108" y="237"/>
              </a:cxn>
              <a:cxn ang="0">
                <a:pos x="127" y="221"/>
              </a:cxn>
              <a:cxn ang="0">
                <a:pos x="69" y="113"/>
              </a:cxn>
              <a:cxn ang="0">
                <a:pos x="0" y="43"/>
              </a:cxn>
              <a:cxn ang="0">
                <a:pos x="0" y="16"/>
              </a:cxn>
              <a:cxn ang="0">
                <a:pos x="39" y="27"/>
              </a:cxn>
              <a:cxn ang="0">
                <a:pos x="50" y="0"/>
              </a:cxn>
              <a:cxn ang="0">
                <a:pos x="77" y="16"/>
              </a:cxn>
              <a:cxn ang="0">
                <a:pos x="100" y="0"/>
              </a:cxn>
              <a:cxn ang="0">
                <a:pos x="127" y="16"/>
              </a:cxn>
              <a:cxn ang="0">
                <a:pos x="158" y="16"/>
              </a:cxn>
              <a:cxn ang="0">
                <a:pos x="209" y="54"/>
              </a:cxn>
              <a:cxn ang="0">
                <a:pos x="267" y="16"/>
              </a:cxn>
              <a:cxn ang="0">
                <a:pos x="286" y="27"/>
              </a:cxn>
              <a:cxn ang="0">
                <a:pos x="306" y="27"/>
              </a:cxn>
              <a:cxn ang="0">
                <a:pos x="336" y="54"/>
              </a:cxn>
              <a:cxn ang="0">
                <a:pos x="298" y="81"/>
              </a:cxn>
              <a:cxn ang="0">
                <a:pos x="278" y="151"/>
              </a:cxn>
              <a:cxn ang="0">
                <a:pos x="267" y="167"/>
              </a:cxn>
            </a:cxnLst>
            <a:rect l="0" t="0" r="r" b="b"/>
            <a:pathLst>
              <a:path w="337" h="265">
                <a:moveTo>
                  <a:pt x="267" y="167"/>
                </a:moveTo>
                <a:lnTo>
                  <a:pt x="255" y="194"/>
                </a:lnTo>
                <a:lnTo>
                  <a:pt x="209" y="194"/>
                </a:lnTo>
                <a:lnTo>
                  <a:pt x="189" y="221"/>
                </a:lnTo>
                <a:lnTo>
                  <a:pt x="178" y="237"/>
                </a:lnTo>
                <a:lnTo>
                  <a:pt x="147" y="264"/>
                </a:lnTo>
                <a:lnTo>
                  <a:pt x="139" y="237"/>
                </a:lnTo>
                <a:lnTo>
                  <a:pt x="108" y="237"/>
                </a:lnTo>
                <a:lnTo>
                  <a:pt x="127" y="221"/>
                </a:lnTo>
                <a:lnTo>
                  <a:pt x="69" y="113"/>
                </a:lnTo>
                <a:lnTo>
                  <a:pt x="0" y="43"/>
                </a:lnTo>
                <a:lnTo>
                  <a:pt x="0" y="16"/>
                </a:lnTo>
                <a:lnTo>
                  <a:pt x="39" y="27"/>
                </a:lnTo>
                <a:lnTo>
                  <a:pt x="50" y="0"/>
                </a:lnTo>
                <a:lnTo>
                  <a:pt x="77" y="16"/>
                </a:lnTo>
                <a:lnTo>
                  <a:pt x="100" y="0"/>
                </a:lnTo>
                <a:lnTo>
                  <a:pt x="127" y="16"/>
                </a:lnTo>
                <a:lnTo>
                  <a:pt x="158" y="16"/>
                </a:lnTo>
                <a:lnTo>
                  <a:pt x="209" y="54"/>
                </a:lnTo>
                <a:lnTo>
                  <a:pt x="267" y="16"/>
                </a:lnTo>
                <a:lnTo>
                  <a:pt x="286" y="27"/>
                </a:lnTo>
                <a:lnTo>
                  <a:pt x="306" y="27"/>
                </a:lnTo>
                <a:lnTo>
                  <a:pt x="336" y="54"/>
                </a:lnTo>
                <a:lnTo>
                  <a:pt x="298" y="81"/>
                </a:lnTo>
                <a:lnTo>
                  <a:pt x="278" y="151"/>
                </a:lnTo>
                <a:lnTo>
                  <a:pt x="267" y="167"/>
                </a:lnTo>
              </a:path>
            </a:pathLst>
          </a:custGeom>
          <a:pattFill prst="smGrid">
            <a:fgClr>
              <a:schemeClr val="bg2"/>
            </a:fgClr>
            <a:bgClr>
              <a:schemeClr val="bg1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92" name="Freeform 220"/>
          <p:cNvSpPr>
            <a:spLocks/>
          </p:cNvSpPr>
          <p:nvPr/>
        </p:nvSpPr>
        <p:spPr bwMode="auto">
          <a:xfrm>
            <a:off x="2890838" y="4337050"/>
            <a:ext cx="285750" cy="623888"/>
          </a:xfrm>
          <a:custGeom>
            <a:avLst/>
            <a:gdLst/>
            <a:ahLst/>
            <a:cxnLst>
              <a:cxn ang="0">
                <a:pos x="0" y="392"/>
              </a:cxn>
              <a:cxn ang="0">
                <a:pos x="56" y="0"/>
              </a:cxn>
              <a:cxn ang="0">
                <a:pos x="56" y="27"/>
              </a:cxn>
              <a:cxn ang="0">
                <a:pos x="142" y="27"/>
              </a:cxn>
              <a:cxn ang="0">
                <a:pos x="179" y="15"/>
              </a:cxn>
              <a:cxn ang="0">
                <a:pos x="171" y="392"/>
              </a:cxn>
              <a:cxn ang="0">
                <a:pos x="0" y="392"/>
              </a:cxn>
            </a:cxnLst>
            <a:rect l="0" t="0" r="r" b="b"/>
            <a:pathLst>
              <a:path w="180" h="393">
                <a:moveTo>
                  <a:pt x="0" y="392"/>
                </a:moveTo>
                <a:lnTo>
                  <a:pt x="56" y="0"/>
                </a:lnTo>
                <a:lnTo>
                  <a:pt x="56" y="27"/>
                </a:lnTo>
                <a:lnTo>
                  <a:pt x="142" y="27"/>
                </a:lnTo>
                <a:lnTo>
                  <a:pt x="179" y="15"/>
                </a:lnTo>
                <a:lnTo>
                  <a:pt x="171" y="392"/>
                </a:lnTo>
                <a:lnTo>
                  <a:pt x="0" y="392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93" name="Freeform 221" descr="20%"/>
          <p:cNvSpPr>
            <a:spLocks/>
          </p:cNvSpPr>
          <p:nvPr/>
        </p:nvSpPr>
        <p:spPr bwMode="auto">
          <a:xfrm>
            <a:off x="2890838" y="4337050"/>
            <a:ext cx="295275" cy="633413"/>
          </a:xfrm>
          <a:custGeom>
            <a:avLst/>
            <a:gdLst/>
            <a:ahLst/>
            <a:cxnLst>
              <a:cxn ang="0">
                <a:pos x="0" y="398"/>
              </a:cxn>
              <a:cxn ang="0">
                <a:pos x="58" y="0"/>
              </a:cxn>
              <a:cxn ang="0">
                <a:pos x="58" y="27"/>
              </a:cxn>
              <a:cxn ang="0">
                <a:pos x="147" y="27"/>
              </a:cxn>
              <a:cxn ang="0">
                <a:pos x="185" y="15"/>
              </a:cxn>
              <a:cxn ang="0">
                <a:pos x="177" y="398"/>
              </a:cxn>
              <a:cxn ang="0">
                <a:pos x="0" y="398"/>
              </a:cxn>
            </a:cxnLst>
            <a:rect l="0" t="0" r="r" b="b"/>
            <a:pathLst>
              <a:path w="186" h="399">
                <a:moveTo>
                  <a:pt x="0" y="398"/>
                </a:moveTo>
                <a:lnTo>
                  <a:pt x="58" y="0"/>
                </a:lnTo>
                <a:lnTo>
                  <a:pt x="58" y="27"/>
                </a:lnTo>
                <a:lnTo>
                  <a:pt x="147" y="27"/>
                </a:lnTo>
                <a:lnTo>
                  <a:pt x="185" y="15"/>
                </a:lnTo>
                <a:lnTo>
                  <a:pt x="177" y="398"/>
                </a:lnTo>
                <a:lnTo>
                  <a:pt x="0" y="398"/>
                </a:lnTo>
              </a:path>
            </a:pathLst>
          </a:custGeom>
          <a:pattFill prst="pct20">
            <a:fgClr>
              <a:schemeClr val="tx2"/>
            </a:fgClr>
            <a:bgClr>
              <a:schemeClr val="bg1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94" name="Freeform 222"/>
          <p:cNvSpPr>
            <a:spLocks/>
          </p:cNvSpPr>
          <p:nvPr/>
        </p:nvSpPr>
        <p:spPr bwMode="auto">
          <a:xfrm>
            <a:off x="2041525" y="4448175"/>
            <a:ext cx="508000" cy="512763"/>
          </a:xfrm>
          <a:custGeom>
            <a:avLst/>
            <a:gdLst/>
            <a:ahLst/>
            <a:cxnLst>
              <a:cxn ang="0">
                <a:pos x="194" y="322"/>
              </a:cxn>
              <a:cxn ang="0">
                <a:pos x="194" y="295"/>
              </a:cxn>
              <a:cxn ang="0">
                <a:pos x="49" y="295"/>
              </a:cxn>
              <a:cxn ang="0">
                <a:pos x="19" y="227"/>
              </a:cxn>
              <a:cxn ang="0">
                <a:pos x="0" y="122"/>
              </a:cxn>
              <a:cxn ang="0">
                <a:pos x="94" y="79"/>
              </a:cxn>
              <a:cxn ang="0">
                <a:pos x="175" y="27"/>
              </a:cxn>
              <a:cxn ang="0">
                <a:pos x="194" y="42"/>
              </a:cxn>
              <a:cxn ang="0">
                <a:pos x="250" y="27"/>
              </a:cxn>
              <a:cxn ang="0">
                <a:pos x="270" y="0"/>
              </a:cxn>
              <a:cxn ang="0">
                <a:pos x="319" y="27"/>
              </a:cxn>
              <a:cxn ang="0">
                <a:pos x="292" y="322"/>
              </a:cxn>
              <a:cxn ang="0">
                <a:pos x="194" y="322"/>
              </a:cxn>
            </a:cxnLst>
            <a:rect l="0" t="0" r="r" b="b"/>
            <a:pathLst>
              <a:path w="320" h="323">
                <a:moveTo>
                  <a:pt x="194" y="322"/>
                </a:moveTo>
                <a:lnTo>
                  <a:pt x="194" y="295"/>
                </a:lnTo>
                <a:lnTo>
                  <a:pt x="49" y="295"/>
                </a:lnTo>
                <a:lnTo>
                  <a:pt x="19" y="227"/>
                </a:lnTo>
                <a:lnTo>
                  <a:pt x="0" y="122"/>
                </a:lnTo>
                <a:lnTo>
                  <a:pt x="94" y="79"/>
                </a:lnTo>
                <a:lnTo>
                  <a:pt x="175" y="27"/>
                </a:lnTo>
                <a:lnTo>
                  <a:pt x="194" y="42"/>
                </a:lnTo>
                <a:lnTo>
                  <a:pt x="250" y="27"/>
                </a:lnTo>
                <a:lnTo>
                  <a:pt x="270" y="0"/>
                </a:lnTo>
                <a:lnTo>
                  <a:pt x="319" y="27"/>
                </a:lnTo>
                <a:lnTo>
                  <a:pt x="292" y="322"/>
                </a:lnTo>
                <a:lnTo>
                  <a:pt x="194" y="322"/>
                </a:lnTo>
              </a:path>
            </a:pathLst>
          </a:custGeom>
          <a:solidFill>
            <a:srgbClr val="FFFFFF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95" name="Freeform 223" descr="Sphere"/>
          <p:cNvSpPr>
            <a:spLocks/>
          </p:cNvSpPr>
          <p:nvPr/>
        </p:nvSpPr>
        <p:spPr bwMode="auto">
          <a:xfrm>
            <a:off x="2041525" y="4448175"/>
            <a:ext cx="517525" cy="522288"/>
          </a:xfrm>
          <a:custGeom>
            <a:avLst/>
            <a:gdLst/>
            <a:ahLst/>
            <a:cxnLst>
              <a:cxn ang="0">
                <a:pos x="198" y="328"/>
              </a:cxn>
              <a:cxn ang="0">
                <a:pos x="198" y="301"/>
              </a:cxn>
              <a:cxn ang="0">
                <a:pos x="50" y="301"/>
              </a:cxn>
              <a:cxn ang="0">
                <a:pos x="19" y="231"/>
              </a:cxn>
              <a:cxn ang="0">
                <a:pos x="0" y="124"/>
              </a:cxn>
              <a:cxn ang="0">
                <a:pos x="96" y="80"/>
              </a:cxn>
              <a:cxn ang="0">
                <a:pos x="178" y="27"/>
              </a:cxn>
              <a:cxn ang="0">
                <a:pos x="198" y="43"/>
              </a:cxn>
              <a:cxn ang="0">
                <a:pos x="255" y="27"/>
              </a:cxn>
              <a:cxn ang="0">
                <a:pos x="275" y="0"/>
              </a:cxn>
              <a:cxn ang="0">
                <a:pos x="325" y="27"/>
              </a:cxn>
              <a:cxn ang="0">
                <a:pos x="298" y="328"/>
              </a:cxn>
              <a:cxn ang="0">
                <a:pos x="198" y="328"/>
              </a:cxn>
            </a:cxnLst>
            <a:rect l="0" t="0" r="r" b="b"/>
            <a:pathLst>
              <a:path w="326" h="329">
                <a:moveTo>
                  <a:pt x="198" y="328"/>
                </a:moveTo>
                <a:lnTo>
                  <a:pt x="198" y="301"/>
                </a:lnTo>
                <a:lnTo>
                  <a:pt x="50" y="301"/>
                </a:lnTo>
                <a:lnTo>
                  <a:pt x="19" y="231"/>
                </a:lnTo>
                <a:lnTo>
                  <a:pt x="0" y="124"/>
                </a:lnTo>
                <a:lnTo>
                  <a:pt x="96" y="80"/>
                </a:lnTo>
                <a:lnTo>
                  <a:pt x="178" y="27"/>
                </a:lnTo>
                <a:lnTo>
                  <a:pt x="198" y="43"/>
                </a:lnTo>
                <a:lnTo>
                  <a:pt x="255" y="27"/>
                </a:lnTo>
                <a:lnTo>
                  <a:pt x="275" y="0"/>
                </a:lnTo>
                <a:lnTo>
                  <a:pt x="325" y="27"/>
                </a:lnTo>
                <a:lnTo>
                  <a:pt x="298" y="328"/>
                </a:lnTo>
                <a:lnTo>
                  <a:pt x="198" y="328"/>
                </a:lnTo>
              </a:path>
            </a:pathLst>
          </a:custGeom>
          <a:pattFill prst="sphere">
            <a:fgClr>
              <a:schemeClr val="bg2"/>
            </a:fgClr>
            <a:bgClr>
              <a:schemeClr val="bg1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96" name="Freeform 224"/>
          <p:cNvSpPr>
            <a:spLocks/>
          </p:cNvSpPr>
          <p:nvPr/>
        </p:nvSpPr>
        <p:spPr bwMode="auto">
          <a:xfrm>
            <a:off x="4867275" y="1908175"/>
            <a:ext cx="292100" cy="341313"/>
          </a:xfrm>
          <a:custGeom>
            <a:avLst/>
            <a:gdLst/>
            <a:ahLst/>
            <a:cxnLst>
              <a:cxn ang="0">
                <a:pos x="18" y="162"/>
              </a:cxn>
              <a:cxn ang="0">
                <a:pos x="0" y="26"/>
              </a:cxn>
              <a:cxn ang="0">
                <a:pos x="18" y="0"/>
              </a:cxn>
              <a:cxn ang="0">
                <a:pos x="75" y="0"/>
              </a:cxn>
              <a:cxn ang="0">
                <a:pos x="135" y="110"/>
              </a:cxn>
              <a:cxn ang="0">
                <a:pos x="154" y="136"/>
              </a:cxn>
              <a:cxn ang="0">
                <a:pos x="183" y="136"/>
              </a:cxn>
              <a:cxn ang="0">
                <a:pos x="116" y="214"/>
              </a:cxn>
              <a:cxn ang="0">
                <a:pos x="86" y="214"/>
              </a:cxn>
              <a:cxn ang="0">
                <a:pos x="38" y="199"/>
              </a:cxn>
              <a:cxn ang="0">
                <a:pos x="12" y="189"/>
              </a:cxn>
              <a:cxn ang="0">
                <a:pos x="18" y="162"/>
              </a:cxn>
            </a:cxnLst>
            <a:rect l="0" t="0" r="r" b="b"/>
            <a:pathLst>
              <a:path w="184" h="215">
                <a:moveTo>
                  <a:pt x="18" y="162"/>
                </a:moveTo>
                <a:lnTo>
                  <a:pt x="0" y="26"/>
                </a:lnTo>
                <a:lnTo>
                  <a:pt x="18" y="0"/>
                </a:lnTo>
                <a:lnTo>
                  <a:pt x="75" y="0"/>
                </a:lnTo>
                <a:lnTo>
                  <a:pt x="135" y="110"/>
                </a:lnTo>
                <a:lnTo>
                  <a:pt x="154" y="136"/>
                </a:lnTo>
                <a:lnTo>
                  <a:pt x="183" y="136"/>
                </a:lnTo>
                <a:lnTo>
                  <a:pt x="116" y="214"/>
                </a:lnTo>
                <a:lnTo>
                  <a:pt x="86" y="214"/>
                </a:lnTo>
                <a:lnTo>
                  <a:pt x="38" y="199"/>
                </a:lnTo>
                <a:lnTo>
                  <a:pt x="12" y="189"/>
                </a:lnTo>
                <a:lnTo>
                  <a:pt x="18" y="162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97" name="Freeform 225"/>
          <p:cNvSpPr>
            <a:spLocks/>
          </p:cNvSpPr>
          <p:nvPr/>
        </p:nvSpPr>
        <p:spPr bwMode="auto">
          <a:xfrm>
            <a:off x="4867275" y="1908175"/>
            <a:ext cx="301625" cy="350838"/>
          </a:xfrm>
          <a:custGeom>
            <a:avLst/>
            <a:gdLst/>
            <a:ahLst/>
            <a:cxnLst>
              <a:cxn ang="0">
                <a:pos x="19" y="167"/>
              </a:cxn>
              <a:cxn ang="0">
                <a:pos x="0" y="27"/>
              </a:cxn>
              <a:cxn ang="0">
                <a:pos x="19" y="0"/>
              </a:cxn>
              <a:cxn ang="0">
                <a:pos x="77" y="0"/>
              </a:cxn>
              <a:cxn ang="0">
                <a:pos x="139" y="113"/>
              </a:cxn>
              <a:cxn ang="0">
                <a:pos x="159" y="140"/>
              </a:cxn>
              <a:cxn ang="0">
                <a:pos x="189" y="140"/>
              </a:cxn>
              <a:cxn ang="0">
                <a:pos x="120" y="220"/>
              </a:cxn>
              <a:cxn ang="0">
                <a:pos x="89" y="220"/>
              </a:cxn>
              <a:cxn ang="0">
                <a:pos x="39" y="205"/>
              </a:cxn>
              <a:cxn ang="0">
                <a:pos x="12" y="194"/>
              </a:cxn>
              <a:cxn ang="0">
                <a:pos x="19" y="167"/>
              </a:cxn>
            </a:cxnLst>
            <a:rect l="0" t="0" r="r" b="b"/>
            <a:pathLst>
              <a:path w="190" h="221">
                <a:moveTo>
                  <a:pt x="19" y="167"/>
                </a:moveTo>
                <a:lnTo>
                  <a:pt x="0" y="27"/>
                </a:lnTo>
                <a:lnTo>
                  <a:pt x="19" y="0"/>
                </a:lnTo>
                <a:lnTo>
                  <a:pt x="77" y="0"/>
                </a:lnTo>
                <a:lnTo>
                  <a:pt x="139" y="113"/>
                </a:lnTo>
                <a:lnTo>
                  <a:pt x="159" y="140"/>
                </a:lnTo>
                <a:lnTo>
                  <a:pt x="189" y="140"/>
                </a:lnTo>
                <a:lnTo>
                  <a:pt x="120" y="220"/>
                </a:lnTo>
                <a:lnTo>
                  <a:pt x="89" y="220"/>
                </a:lnTo>
                <a:lnTo>
                  <a:pt x="39" y="205"/>
                </a:lnTo>
                <a:lnTo>
                  <a:pt x="12" y="194"/>
                </a:lnTo>
                <a:lnTo>
                  <a:pt x="19" y="167"/>
                </a:lnTo>
              </a:path>
            </a:pathLst>
          </a:custGeom>
          <a:solidFill>
            <a:srgbClr val="969696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98" name="Freeform 226" descr="20%"/>
          <p:cNvSpPr>
            <a:spLocks/>
          </p:cNvSpPr>
          <p:nvPr/>
        </p:nvSpPr>
        <p:spPr bwMode="auto">
          <a:xfrm>
            <a:off x="2041525" y="3132138"/>
            <a:ext cx="428625" cy="608012"/>
          </a:xfrm>
          <a:custGeom>
            <a:avLst/>
            <a:gdLst/>
            <a:ahLst/>
            <a:cxnLst>
              <a:cxn ang="0">
                <a:pos x="8" y="301"/>
              </a:cxn>
              <a:cxn ang="0">
                <a:pos x="0" y="218"/>
              </a:cxn>
              <a:cxn ang="0">
                <a:pos x="19" y="180"/>
              </a:cxn>
              <a:cxn ang="0">
                <a:pos x="57" y="138"/>
              </a:cxn>
              <a:cxn ang="0">
                <a:pos x="75" y="96"/>
              </a:cxn>
              <a:cxn ang="0">
                <a:pos x="94" y="96"/>
              </a:cxn>
              <a:cxn ang="0">
                <a:pos x="125" y="111"/>
              </a:cxn>
              <a:cxn ang="0">
                <a:pos x="156" y="85"/>
              </a:cxn>
              <a:cxn ang="0">
                <a:pos x="156" y="58"/>
              </a:cxn>
              <a:cxn ang="0">
                <a:pos x="137" y="32"/>
              </a:cxn>
              <a:cxn ang="0">
                <a:pos x="144" y="0"/>
              </a:cxn>
              <a:cxn ang="0">
                <a:pos x="212" y="121"/>
              </a:cxn>
              <a:cxn ang="0">
                <a:pos x="231" y="111"/>
              </a:cxn>
              <a:cxn ang="0">
                <a:pos x="231" y="138"/>
              </a:cxn>
              <a:cxn ang="0">
                <a:pos x="242" y="121"/>
              </a:cxn>
              <a:cxn ang="0">
                <a:pos x="249" y="121"/>
              </a:cxn>
              <a:cxn ang="0">
                <a:pos x="269" y="244"/>
              </a:cxn>
              <a:cxn ang="0">
                <a:pos x="137" y="382"/>
              </a:cxn>
              <a:cxn ang="0">
                <a:pos x="117" y="382"/>
              </a:cxn>
              <a:cxn ang="0">
                <a:pos x="94" y="354"/>
              </a:cxn>
              <a:cxn ang="0">
                <a:pos x="94" y="329"/>
              </a:cxn>
              <a:cxn ang="0">
                <a:pos x="75" y="354"/>
              </a:cxn>
              <a:cxn ang="0">
                <a:pos x="57" y="354"/>
              </a:cxn>
              <a:cxn ang="0">
                <a:pos x="8" y="301"/>
              </a:cxn>
            </a:cxnLst>
            <a:rect l="0" t="0" r="r" b="b"/>
            <a:pathLst>
              <a:path w="270" h="383">
                <a:moveTo>
                  <a:pt x="8" y="301"/>
                </a:moveTo>
                <a:lnTo>
                  <a:pt x="0" y="218"/>
                </a:lnTo>
                <a:lnTo>
                  <a:pt x="19" y="180"/>
                </a:lnTo>
                <a:lnTo>
                  <a:pt x="57" y="138"/>
                </a:lnTo>
                <a:lnTo>
                  <a:pt x="75" y="96"/>
                </a:lnTo>
                <a:lnTo>
                  <a:pt x="94" y="96"/>
                </a:lnTo>
                <a:lnTo>
                  <a:pt x="125" y="111"/>
                </a:lnTo>
                <a:lnTo>
                  <a:pt x="156" y="85"/>
                </a:lnTo>
                <a:lnTo>
                  <a:pt x="156" y="58"/>
                </a:lnTo>
                <a:lnTo>
                  <a:pt x="137" y="32"/>
                </a:lnTo>
                <a:lnTo>
                  <a:pt x="144" y="0"/>
                </a:lnTo>
                <a:lnTo>
                  <a:pt x="212" y="121"/>
                </a:lnTo>
                <a:lnTo>
                  <a:pt x="231" y="111"/>
                </a:lnTo>
                <a:lnTo>
                  <a:pt x="231" y="138"/>
                </a:lnTo>
                <a:lnTo>
                  <a:pt x="242" y="121"/>
                </a:lnTo>
                <a:lnTo>
                  <a:pt x="249" y="121"/>
                </a:lnTo>
                <a:lnTo>
                  <a:pt x="269" y="244"/>
                </a:lnTo>
                <a:lnTo>
                  <a:pt x="137" y="382"/>
                </a:lnTo>
                <a:lnTo>
                  <a:pt x="117" y="382"/>
                </a:lnTo>
                <a:lnTo>
                  <a:pt x="94" y="354"/>
                </a:lnTo>
                <a:lnTo>
                  <a:pt x="94" y="329"/>
                </a:lnTo>
                <a:lnTo>
                  <a:pt x="75" y="354"/>
                </a:lnTo>
                <a:lnTo>
                  <a:pt x="57" y="354"/>
                </a:lnTo>
                <a:lnTo>
                  <a:pt x="8" y="301"/>
                </a:lnTo>
              </a:path>
            </a:pathLst>
          </a:custGeom>
          <a:pattFill prst="pct20">
            <a:fgClr>
              <a:schemeClr val="tx2"/>
            </a:fgClr>
            <a:bgClr>
              <a:srgbClr val="FFFFFF"/>
            </a:bgClr>
          </a:patt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99" name="Freeform 227"/>
          <p:cNvSpPr>
            <a:spLocks/>
          </p:cNvSpPr>
          <p:nvPr/>
        </p:nvSpPr>
        <p:spPr bwMode="auto">
          <a:xfrm>
            <a:off x="2041525" y="3132138"/>
            <a:ext cx="438150" cy="617537"/>
          </a:xfrm>
          <a:custGeom>
            <a:avLst/>
            <a:gdLst/>
            <a:ahLst/>
            <a:cxnLst>
              <a:cxn ang="0">
                <a:pos x="8" y="306"/>
              </a:cxn>
              <a:cxn ang="0">
                <a:pos x="0" y="221"/>
              </a:cxn>
              <a:cxn ang="0">
                <a:pos x="19" y="183"/>
              </a:cxn>
              <a:cxn ang="0">
                <a:pos x="58" y="140"/>
              </a:cxn>
              <a:cxn ang="0">
                <a:pos x="77" y="97"/>
              </a:cxn>
              <a:cxn ang="0">
                <a:pos x="96" y="97"/>
              </a:cxn>
              <a:cxn ang="0">
                <a:pos x="128" y="113"/>
              </a:cxn>
              <a:cxn ang="0">
                <a:pos x="159" y="86"/>
              </a:cxn>
              <a:cxn ang="0">
                <a:pos x="159" y="59"/>
              </a:cxn>
              <a:cxn ang="0">
                <a:pos x="140" y="32"/>
              </a:cxn>
              <a:cxn ang="0">
                <a:pos x="147" y="0"/>
              </a:cxn>
              <a:cxn ang="0">
                <a:pos x="217" y="123"/>
              </a:cxn>
              <a:cxn ang="0">
                <a:pos x="236" y="113"/>
              </a:cxn>
              <a:cxn ang="0">
                <a:pos x="236" y="140"/>
              </a:cxn>
              <a:cxn ang="0">
                <a:pos x="247" y="123"/>
              </a:cxn>
              <a:cxn ang="0">
                <a:pos x="255" y="123"/>
              </a:cxn>
              <a:cxn ang="0">
                <a:pos x="275" y="248"/>
              </a:cxn>
              <a:cxn ang="0">
                <a:pos x="140" y="388"/>
              </a:cxn>
              <a:cxn ang="0">
                <a:pos x="120" y="388"/>
              </a:cxn>
              <a:cxn ang="0">
                <a:pos x="96" y="360"/>
              </a:cxn>
              <a:cxn ang="0">
                <a:pos x="96" y="334"/>
              </a:cxn>
              <a:cxn ang="0">
                <a:pos x="77" y="360"/>
              </a:cxn>
              <a:cxn ang="0">
                <a:pos x="58" y="360"/>
              </a:cxn>
              <a:cxn ang="0">
                <a:pos x="8" y="306"/>
              </a:cxn>
            </a:cxnLst>
            <a:rect l="0" t="0" r="r" b="b"/>
            <a:pathLst>
              <a:path w="276" h="389">
                <a:moveTo>
                  <a:pt x="8" y="306"/>
                </a:moveTo>
                <a:lnTo>
                  <a:pt x="0" y="221"/>
                </a:lnTo>
                <a:lnTo>
                  <a:pt x="19" y="183"/>
                </a:lnTo>
                <a:lnTo>
                  <a:pt x="58" y="140"/>
                </a:lnTo>
                <a:lnTo>
                  <a:pt x="77" y="97"/>
                </a:lnTo>
                <a:lnTo>
                  <a:pt x="96" y="97"/>
                </a:lnTo>
                <a:lnTo>
                  <a:pt x="128" y="113"/>
                </a:lnTo>
                <a:lnTo>
                  <a:pt x="159" y="86"/>
                </a:lnTo>
                <a:lnTo>
                  <a:pt x="159" y="59"/>
                </a:lnTo>
                <a:lnTo>
                  <a:pt x="140" y="32"/>
                </a:lnTo>
                <a:lnTo>
                  <a:pt x="147" y="0"/>
                </a:lnTo>
                <a:lnTo>
                  <a:pt x="217" y="123"/>
                </a:lnTo>
                <a:lnTo>
                  <a:pt x="236" y="113"/>
                </a:lnTo>
                <a:lnTo>
                  <a:pt x="236" y="140"/>
                </a:lnTo>
                <a:lnTo>
                  <a:pt x="247" y="123"/>
                </a:lnTo>
                <a:lnTo>
                  <a:pt x="255" y="123"/>
                </a:lnTo>
                <a:lnTo>
                  <a:pt x="275" y="248"/>
                </a:lnTo>
                <a:lnTo>
                  <a:pt x="140" y="388"/>
                </a:lnTo>
                <a:lnTo>
                  <a:pt x="120" y="388"/>
                </a:lnTo>
                <a:lnTo>
                  <a:pt x="96" y="360"/>
                </a:lnTo>
                <a:lnTo>
                  <a:pt x="96" y="334"/>
                </a:lnTo>
                <a:lnTo>
                  <a:pt x="77" y="360"/>
                </a:lnTo>
                <a:lnTo>
                  <a:pt x="58" y="360"/>
                </a:lnTo>
                <a:lnTo>
                  <a:pt x="8" y="306"/>
                </a:lnTo>
              </a:path>
            </a:pathLst>
          </a:custGeom>
          <a:noFill/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00" name="Freeform 228"/>
          <p:cNvSpPr>
            <a:spLocks/>
          </p:cNvSpPr>
          <p:nvPr/>
        </p:nvSpPr>
        <p:spPr bwMode="auto">
          <a:xfrm>
            <a:off x="3578225" y="4183063"/>
            <a:ext cx="587375" cy="581025"/>
          </a:xfrm>
          <a:custGeom>
            <a:avLst/>
            <a:gdLst/>
            <a:ahLst/>
            <a:cxnLst>
              <a:cxn ang="0">
                <a:pos x="312" y="233"/>
              </a:cxn>
              <a:cxn ang="0">
                <a:pos x="312" y="217"/>
              </a:cxn>
              <a:cxn ang="0">
                <a:pos x="304" y="243"/>
              </a:cxn>
              <a:cxn ang="0">
                <a:pos x="292" y="243"/>
              </a:cxn>
              <a:cxn ang="0">
                <a:pos x="274" y="260"/>
              </a:cxn>
              <a:cxn ang="0">
                <a:pos x="274" y="271"/>
              </a:cxn>
              <a:cxn ang="0">
                <a:pos x="174" y="365"/>
              </a:cxn>
              <a:cxn ang="0">
                <a:pos x="174" y="339"/>
              </a:cxn>
              <a:cxn ang="0">
                <a:pos x="60" y="312"/>
              </a:cxn>
              <a:cxn ang="0">
                <a:pos x="41" y="271"/>
              </a:cxn>
              <a:cxn ang="0">
                <a:pos x="0" y="164"/>
              </a:cxn>
              <a:cxn ang="0">
                <a:pos x="41" y="26"/>
              </a:cxn>
              <a:cxn ang="0">
                <a:pos x="41" y="0"/>
              </a:cxn>
              <a:cxn ang="0">
                <a:pos x="79" y="0"/>
              </a:cxn>
              <a:cxn ang="0">
                <a:pos x="87" y="0"/>
              </a:cxn>
              <a:cxn ang="0">
                <a:pos x="117" y="0"/>
              </a:cxn>
              <a:cxn ang="0">
                <a:pos x="149" y="26"/>
              </a:cxn>
              <a:cxn ang="0">
                <a:pos x="155" y="16"/>
              </a:cxn>
              <a:cxn ang="0">
                <a:pos x="174" y="26"/>
              </a:cxn>
              <a:cxn ang="0">
                <a:pos x="186" y="16"/>
              </a:cxn>
              <a:cxn ang="0">
                <a:pos x="254" y="85"/>
              </a:cxn>
              <a:cxn ang="0">
                <a:pos x="304" y="69"/>
              </a:cxn>
              <a:cxn ang="0">
                <a:pos x="312" y="95"/>
              </a:cxn>
              <a:cxn ang="0">
                <a:pos x="369" y="110"/>
              </a:cxn>
              <a:cxn ang="0">
                <a:pos x="331" y="217"/>
              </a:cxn>
              <a:cxn ang="0">
                <a:pos x="312" y="233"/>
              </a:cxn>
            </a:cxnLst>
            <a:rect l="0" t="0" r="r" b="b"/>
            <a:pathLst>
              <a:path w="370" h="366">
                <a:moveTo>
                  <a:pt x="312" y="233"/>
                </a:moveTo>
                <a:lnTo>
                  <a:pt x="312" y="217"/>
                </a:lnTo>
                <a:lnTo>
                  <a:pt x="304" y="243"/>
                </a:lnTo>
                <a:lnTo>
                  <a:pt x="292" y="243"/>
                </a:lnTo>
                <a:lnTo>
                  <a:pt x="274" y="260"/>
                </a:lnTo>
                <a:lnTo>
                  <a:pt x="274" y="271"/>
                </a:lnTo>
                <a:lnTo>
                  <a:pt x="174" y="365"/>
                </a:lnTo>
                <a:lnTo>
                  <a:pt x="174" y="339"/>
                </a:lnTo>
                <a:lnTo>
                  <a:pt x="60" y="312"/>
                </a:lnTo>
                <a:lnTo>
                  <a:pt x="41" y="271"/>
                </a:lnTo>
                <a:lnTo>
                  <a:pt x="0" y="164"/>
                </a:lnTo>
                <a:lnTo>
                  <a:pt x="41" y="26"/>
                </a:lnTo>
                <a:lnTo>
                  <a:pt x="41" y="0"/>
                </a:lnTo>
                <a:lnTo>
                  <a:pt x="79" y="0"/>
                </a:lnTo>
                <a:lnTo>
                  <a:pt x="87" y="0"/>
                </a:lnTo>
                <a:lnTo>
                  <a:pt x="117" y="0"/>
                </a:lnTo>
                <a:lnTo>
                  <a:pt x="149" y="26"/>
                </a:lnTo>
                <a:lnTo>
                  <a:pt x="155" y="16"/>
                </a:lnTo>
                <a:lnTo>
                  <a:pt x="174" y="26"/>
                </a:lnTo>
                <a:lnTo>
                  <a:pt x="186" y="16"/>
                </a:lnTo>
                <a:lnTo>
                  <a:pt x="254" y="85"/>
                </a:lnTo>
                <a:lnTo>
                  <a:pt x="304" y="69"/>
                </a:lnTo>
                <a:lnTo>
                  <a:pt x="312" y="95"/>
                </a:lnTo>
                <a:lnTo>
                  <a:pt x="369" y="110"/>
                </a:lnTo>
                <a:lnTo>
                  <a:pt x="331" y="217"/>
                </a:lnTo>
                <a:lnTo>
                  <a:pt x="312" y="233"/>
                </a:lnTo>
              </a:path>
            </a:pathLst>
          </a:custGeom>
          <a:solidFill>
            <a:srgbClr val="FFFF00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01" name="Freeform 229"/>
          <p:cNvSpPr>
            <a:spLocks/>
          </p:cNvSpPr>
          <p:nvPr/>
        </p:nvSpPr>
        <p:spPr bwMode="auto">
          <a:xfrm>
            <a:off x="3578225" y="4183063"/>
            <a:ext cx="596900" cy="590550"/>
          </a:xfrm>
          <a:custGeom>
            <a:avLst/>
            <a:gdLst/>
            <a:ahLst/>
            <a:cxnLst>
              <a:cxn ang="0">
                <a:pos x="317" y="237"/>
              </a:cxn>
              <a:cxn ang="0">
                <a:pos x="317" y="221"/>
              </a:cxn>
              <a:cxn ang="0">
                <a:pos x="309" y="247"/>
              </a:cxn>
              <a:cxn ang="0">
                <a:pos x="297" y="247"/>
              </a:cxn>
              <a:cxn ang="0">
                <a:pos x="278" y="264"/>
              </a:cxn>
              <a:cxn ang="0">
                <a:pos x="278" y="275"/>
              </a:cxn>
              <a:cxn ang="0">
                <a:pos x="177" y="371"/>
              </a:cxn>
              <a:cxn ang="0">
                <a:pos x="177" y="345"/>
              </a:cxn>
              <a:cxn ang="0">
                <a:pos x="61" y="317"/>
              </a:cxn>
              <a:cxn ang="0">
                <a:pos x="42" y="275"/>
              </a:cxn>
              <a:cxn ang="0">
                <a:pos x="0" y="167"/>
              </a:cxn>
              <a:cxn ang="0">
                <a:pos x="42" y="26"/>
              </a:cxn>
              <a:cxn ang="0">
                <a:pos x="42" y="0"/>
              </a:cxn>
              <a:cxn ang="0">
                <a:pos x="80" y="0"/>
              </a:cxn>
              <a:cxn ang="0">
                <a:pos x="88" y="0"/>
              </a:cxn>
              <a:cxn ang="0">
                <a:pos x="119" y="0"/>
              </a:cxn>
              <a:cxn ang="0">
                <a:pos x="151" y="26"/>
              </a:cxn>
              <a:cxn ang="0">
                <a:pos x="158" y="16"/>
              </a:cxn>
              <a:cxn ang="0">
                <a:pos x="177" y="26"/>
              </a:cxn>
              <a:cxn ang="0">
                <a:pos x="189" y="16"/>
              </a:cxn>
              <a:cxn ang="0">
                <a:pos x="258" y="86"/>
              </a:cxn>
              <a:cxn ang="0">
                <a:pos x="309" y="70"/>
              </a:cxn>
              <a:cxn ang="0">
                <a:pos x="317" y="97"/>
              </a:cxn>
              <a:cxn ang="0">
                <a:pos x="375" y="112"/>
              </a:cxn>
              <a:cxn ang="0">
                <a:pos x="336" y="221"/>
              </a:cxn>
              <a:cxn ang="0">
                <a:pos x="317" y="237"/>
              </a:cxn>
            </a:cxnLst>
            <a:rect l="0" t="0" r="r" b="b"/>
            <a:pathLst>
              <a:path w="376" h="372">
                <a:moveTo>
                  <a:pt x="317" y="237"/>
                </a:moveTo>
                <a:lnTo>
                  <a:pt x="317" y="221"/>
                </a:lnTo>
                <a:lnTo>
                  <a:pt x="309" y="247"/>
                </a:lnTo>
                <a:lnTo>
                  <a:pt x="297" y="247"/>
                </a:lnTo>
                <a:lnTo>
                  <a:pt x="278" y="264"/>
                </a:lnTo>
                <a:lnTo>
                  <a:pt x="278" y="275"/>
                </a:lnTo>
                <a:lnTo>
                  <a:pt x="177" y="371"/>
                </a:lnTo>
                <a:lnTo>
                  <a:pt x="177" y="345"/>
                </a:lnTo>
                <a:lnTo>
                  <a:pt x="61" y="317"/>
                </a:lnTo>
                <a:lnTo>
                  <a:pt x="42" y="275"/>
                </a:lnTo>
                <a:lnTo>
                  <a:pt x="0" y="167"/>
                </a:lnTo>
                <a:lnTo>
                  <a:pt x="42" y="26"/>
                </a:lnTo>
                <a:lnTo>
                  <a:pt x="42" y="0"/>
                </a:lnTo>
                <a:lnTo>
                  <a:pt x="80" y="0"/>
                </a:lnTo>
                <a:lnTo>
                  <a:pt x="88" y="0"/>
                </a:lnTo>
                <a:lnTo>
                  <a:pt x="119" y="0"/>
                </a:lnTo>
                <a:lnTo>
                  <a:pt x="151" y="26"/>
                </a:lnTo>
                <a:lnTo>
                  <a:pt x="158" y="16"/>
                </a:lnTo>
                <a:lnTo>
                  <a:pt x="177" y="26"/>
                </a:lnTo>
                <a:lnTo>
                  <a:pt x="189" y="16"/>
                </a:lnTo>
                <a:lnTo>
                  <a:pt x="258" y="86"/>
                </a:lnTo>
                <a:lnTo>
                  <a:pt x="309" y="70"/>
                </a:lnTo>
                <a:lnTo>
                  <a:pt x="317" y="97"/>
                </a:lnTo>
                <a:lnTo>
                  <a:pt x="375" y="112"/>
                </a:lnTo>
                <a:lnTo>
                  <a:pt x="336" y="221"/>
                </a:lnTo>
                <a:lnTo>
                  <a:pt x="317" y="237"/>
                </a:lnTo>
              </a:path>
            </a:pathLst>
          </a:custGeom>
          <a:solidFill>
            <a:srgbClr val="C0C0C0"/>
          </a:solidFill>
          <a:ln w="9525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02" name="Freeform 230"/>
          <p:cNvSpPr>
            <a:spLocks/>
          </p:cNvSpPr>
          <p:nvPr/>
        </p:nvSpPr>
        <p:spPr bwMode="auto">
          <a:xfrm>
            <a:off x="4916488" y="3113088"/>
            <a:ext cx="415925" cy="403225"/>
          </a:xfrm>
          <a:custGeom>
            <a:avLst/>
            <a:gdLst/>
            <a:ahLst/>
            <a:cxnLst>
              <a:cxn ang="0">
                <a:pos x="182" y="0"/>
              </a:cxn>
              <a:cxn ang="0">
                <a:pos x="200" y="27"/>
              </a:cxn>
              <a:cxn ang="0">
                <a:pos x="200" y="11"/>
              </a:cxn>
              <a:cxn ang="0">
                <a:pos x="220" y="27"/>
              </a:cxn>
              <a:cxn ang="0">
                <a:pos x="231" y="11"/>
              </a:cxn>
              <a:cxn ang="0">
                <a:pos x="231" y="27"/>
              </a:cxn>
              <a:cxn ang="0">
                <a:pos x="241" y="11"/>
              </a:cxn>
              <a:cxn ang="0">
                <a:pos x="261" y="53"/>
              </a:cxn>
              <a:cxn ang="0">
                <a:pos x="241" y="216"/>
              </a:cxn>
              <a:cxn ang="0">
                <a:pos x="241" y="253"/>
              </a:cxn>
              <a:cxn ang="0">
                <a:pos x="95" y="253"/>
              </a:cxn>
              <a:cxn ang="0">
                <a:pos x="57" y="227"/>
              </a:cxn>
              <a:cxn ang="0">
                <a:pos x="38" y="227"/>
              </a:cxn>
              <a:cxn ang="0">
                <a:pos x="19" y="216"/>
              </a:cxn>
              <a:cxn ang="0">
                <a:pos x="0" y="163"/>
              </a:cxn>
              <a:cxn ang="0">
                <a:pos x="19" y="163"/>
              </a:cxn>
              <a:cxn ang="0">
                <a:pos x="19" y="132"/>
              </a:cxn>
              <a:cxn ang="0">
                <a:pos x="38" y="132"/>
              </a:cxn>
              <a:cxn ang="0">
                <a:pos x="26" y="121"/>
              </a:cxn>
              <a:cxn ang="0">
                <a:pos x="68" y="105"/>
              </a:cxn>
              <a:cxn ang="0">
                <a:pos x="57" y="95"/>
              </a:cxn>
              <a:cxn ang="0">
                <a:pos x="87" y="69"/>
              </a:cxn>
              <a:cxn ang="0">
                <a:pos x="106" y="69"/>
              </a:cxn>
              <a:cxn ang="0">
                <a:pos x="95" y="42"/>
              </a:cxn>
              <a:cxn ang="0">
                <a:pos x="106" y="42"/>
              </a:cxn>
              <a:cxn ang="0">
                <a:pos x="113" y="53"/>
              </a:cxn>
              <a:cxn ang="0">
                <a:pos x="125" y="42"/>
              </a:cxn>
              <a:cxn ang="0">
                <a:pos x="125" y="69"/>
              </a:cxn>
              <a:cxn ang="0">
                <a:pos x="133" y="11"/>
              </a:cxn>
              <a:cxn ang="0">
                <a:pos x="133" y="27"/>
              </a:cxn>
              <a:cxn ang="0">
                <a:pos x="162" y="27"/>
              </a:cxn>
              <a:cxn ang="0">
                <a:pos x="162" y="11"/>
              </a:cxn>
              <a:cxn ang="0">
                <a:pos x="182" y="0"/>
              </a:cxn>
            </a:cxnLst>
            <a:rect l="0" t="0" r="r" b="b"/>
            <a:pathLst>
              <a:path w="262" h="254">
                <a:moveTo>
                  <a:pt x="182" y="0"/>
                </a:moveTo>
                <a:lnTo>
                  <a:pt x="200" y="27"/>
                </a:lnTo>
                <a:lnTo>
                  <a:pt x="200" y="11"/>
                </a:lnTo>
                <a:lnTo>
                  <a:pt x="220" y="27"/>
                </a:lnTo>
                <a:lnTo>
                  <a:pt x="231" y="11"/>
                </a:lnTo>
                <a:lnTo>
                  <a:pt x="231" y="27"/>
                </a:lnTo>
                <a:lnTo>
                  <a:pt x="241" y="11"/>
                </a:lnTo>
                <a:lnTo>
                  <a:pt x="261" y="53"/>
                </a:lnTo>
                <a:lnTo>
                  <a:pt x="241" y="216"/>
                </a:lnTo>
                <a:lnTo>
                  <a:pt x="241" y="253"/>
                </a:lnTo>
                <a:lnTo>
                  <a:pt x="95" y="253"/>
                </a:lnTo>
                <a:lnTo>
                  <a:pt x="57" y="227"/>
                </a:lnTo>
                <a:lnTo>
                  <a:pt x="38" y="227"/>
                </a:lnTo>
                <a:lnTo>
                  <a:pt x="19" y="216"/>
                </a:lnTo>
                <a:lnTo>
                  <a:pt x="0" y="163"/>
                </a:lnTo>
                <a:lnTo>
                  <a:pt x="19" y="163"/>
                </a:lnTo>
                <a:lnTo>
                  <a:pt x="19" y="132"/>
                </a:lnTo>
                <a:lnTo>
                  <a:pt x="38" y="132"/>
                </a:lnTo>
                <a:lnTo>
                  <a:pt x="26" y="121"/>
                </a:lnTo>
                <a:lnTo>
                  <a:pt x="68" y="105"/>
                </a:lnTo>
                <a:lnTo>
                  <a:pt x="57" y="95"/>
                </a:lnTo>
                <a:lnTo>
                  <a:pt x="87" y="69"/>
                </a:lnTo>
                <a:lnTo>
                  <a:pt x="106" y="69"/>
                </a:lnTo>
                <a:lnTo>
                  <a:pt x="95" y="42"/>
                </a:lnTo>
                <a:lnTo>
                  <a:pt x="106" y="42"/>
                </a:lnTo>
                <a:lnTo>
                  <a:pt x="113" y="53"/>
                </a:lnTo>
                <a:lnTo>
                  <a:pt x="125" y="42"/>
                </a:lnTo>
                <a:lnTo>
                  <a:pt x="125" y="69"/>
                </a:lnTo>
                <a:lnTo>
                  <a:pt x="133" y="11"/>
                </a:lnTo>
                <a:lnTo>
                  <a:pt x="133" y="27"/>
                </a:lnTo>
                <a:lnTo>
                  <a:pt x="162" y="27"/>
                </a:lnTo>
                <a:lnTo>
                  <a:pt x="162" y="11"/>
                </a:lnTo>
                <a:lnTo>
                  <a:pt x="182" y="0"/>
                </a:lnTo>
              </a:path>
            </a:pathLst>
          </a:custGeom>
          <a:solidFill>
            <a:schemeClr val="bg1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03" name="Freeform 231" descr="Sphere"/>
          <p:cNvSpPr>
            <a:spLocks/>
          </p:cNvSpPr>
          <p:nvPr/>
        </p:nvSpPr>
        <p:spPr bwMode="auto">
          <a:xfrm>
            <a:off x="4916488" y="3113088"/>
            <a:ext cx="425450" cy="412750"/>
          </a:xfrm>
          <a:custGeom>
            <a:avLst/>
            <a:gdLst/>
            <a:ahLst/>
            <a:cxnLst>
              <a:cxn ang="0">
                <a:pos x="186" y="0"/>
              </a:cxn>
              <a:cxn ang="0">
                <a:pos x="205" y="28"/>
              </a:cxn>
              <a:cxn ang="0">
                <a:pos x="205" y="11"/>
              </a:cxn>
              <a:cxn ang="0">
                <a:pos x="225" y="28"/>
              </a:cxn>
              <a:cxn ang="0">
                <a:pos x="236" y="11"/>
              </a:cxn>
              <a:cxn ang="0">
                <a:pos x="236" y="28"/>
              </a:cxn>
              <a:cxn ang="0">
                <a:pos x="247" y="11"/>
              </a:cxn>
              <a:cxn ang="0">
                <a:pos x="267" y="54"/>
              </a:cxn>
              <a:cxn ang="0">
                <a:pos x="247" y="221"/>
              </a:cxn>
              <a:cxn ang="0">
                <a:pos x="247" y="259"/>
              </a:cxn>
              <a:cxn ang="0">
                <a:pos x="97" y="259"/>
              </a:cxn>
              <a:cxn ang="0">
                <a:pos x="58" y="232"/>
              </a:cxn>
              <a:cxn ang="0">
                <a:pos x="39" y="232"/>
              </a:cxn>
              <a:cxn ang="0">
                <a:pos x="19" y="221"/>
              </a:cxn>
              <a:cxn ang="0">
                <a:pos x="0" y="167"/>
              </a:cxn>
              <a:cxn ang="0">
                <a:pos x="19" y="167"/>
              </a:cxn>
              <a:cxn ang="0">
                <a:pos x="19" y="135"/>
              </a:cxn>
              <a:cxn ang="0">
                <a:pos x="39" y="135"/>
              </a:cxn>
              <a:cxn ang="0">
                <a:pos x="27" y="124"/>
              </a:cxn>
              <a:cxn ang="0">
                <a:pos x="70" y="108"/>
              </a:cxn>
              <a:cxn ang="0">
                <a:pos x="58" y="97"/>
              </a:cxn>
              <a:cxn ang="0">
                <a:pos x="89" y="71"/>
              </a:cxn>
              <a:cxn ang="0">
                <a:pos x="108" y="71"/>
              </a:cxn>
              <a:cxn ang="0">
                <a:pos x="97" y="43"/>
              </a:cxn>
              <a:cxn ang="0">
                <a:pos x="108" y="43"/>
              </a:cxn>
              <a:cxn ang="0">
                <a:pos x="116" y="54"/>
              </a:cxn>
              <a:cxn ang="0">
                <a:pos x="128" y="43"/>
              </a:cxn>
              <a:cxn ang="0">
                <a:pos x="128" y="71"/>
              </a:cxn>
              <a:cxn ang="0">
                <a:pos x="136" y="11"/>
              </a:cxn>
              <a:cxn ang="0">
                <a:pos x="136" y="28"/>
              </a:cxn>
              <a:cxn ang="0">
                <a:pos x="166" y="28"/>
              </a:cxn>
              <a:cxn ang="0">
                <a:pos x="166" y="11"/>
              </a:cxn>
              <a:cxn ang="0">
                <a:pos x="186" y="0"/>
              </a:cxn>
            </a:cxnLst>
            <a:rect l="0" t="0" r="r" b="b"/>
            <a:pathLst>
              <a:path w="268" h="260">
                <a:moveTo>
                  <a:pt x="186" y="0"/>
                </a:moveTo>
                <a:lnTo>
                  <a:pt x="205" y="28"/>
                </a:lnTo>
                <a:lnTo>
                  <a:pt x="205" y="11"/>
                </a:lnTo>
                <a:lnTo>
                  <a:pt x="225" y="28"/>
                </a:lnTo>
                <a:lnTo>
                  <a:pt x="236" y="11"/>
                </a:lnTo>
                <a:lnTo>
                  <a:pt x="236" y="28"/>
                </a:lnTo>
                <a:lnTo>
                  <a:pt x="247" y="11"/>
                </a:lnTo>
                <a:lnTo>
                  <a:pt x="267" y="54"/>
                </a:lnTo>
                <a:lnTo>
                  <a:pt x="247" y="221"/>
                </a:lnTo>
                <a:lnTo>
                  <a:pt x="247" y="259"/>
                </a:lnTo>
                <a:lnTo>
                  <a:pt x="97" y="259"/>
                </a:lnTo>
                <a:lnTo>
                  <a:pt x="58" y="232"/>
                </a:lnTo>
                <a:lnTo>
                  <a:pt x="39" y="232"/>
                </a:lnTo>
                <a:lnTo>
                  <a:pt x="19" y="221"/>
                </a:lnTo>
                <a:lnTo>
                  <a:pt x="0" y="167"/>
                </a:lnTo>
                <a:lnTo>
                  <a:pt x="19" y="167"/>
                </a:lnTo>
                <a:lnTo>
                  <a:pt x="19" y="135"/>
                </a:lnTo>
                <a:lnTo>
                  <a:pt x="39" y="135"/>
                </a:lnTo>
                <a:lnTo>
                  <a:pt x="27" y="124"/>
                </a:lnTo>
                <a:lnTo>
                  <a:pt x="70" y="108"/>
                </a:lnTo>
                <a:lnTo>
                  <a:pt x="58" y="97"/>
                </a:lnTo>
                <a:lnTo>
                  <a:pt x="89" y="71"/>
                </a:lnTo>
                <a:lnTo>
                  <a:pt x="108" y="71"/>
                </a:lnTo>
                <a:lnTo>
                  <a:pt x="97" y="43"/>
                </a:lnTo>
                <a:lnTo>
                  <a:pt x="108" y="43"/>
                </a:lnTo>
                <a:lnTo>
                  <a:pt x="116" y="54"/>
                </a:lnTo>
                <a:lnTo>
                  <a:pt x="128" y="43"/>
                </a:lnTo>
                <a:lnTo>
                  <a:pt x="128" y="71"/>
                </a:lnTo>
                <a:lnTo>
                  <a:pt x="136" y="11"/>
                </a:lnTo>
                <a:lnTo>
                  <a:pt x="136" y="28"/>
                </a:lnTo>
                <a:lnTo>
                  <a:pt x="166" y="28"/>
                </a:lnTo>
                <a:lnTo>
                  <a:pt x="166" y="11"/>
                </a:lnTo>
                <a:lnTo>
                  <a:pt x="186" y="0"/>
                </a:lnTo>
              </a:path>
            </a:pathLst>
          </a:custGeom>
          <a:pattFill prst="sphere">
            <a:fgClr>
              <a:schemeClr val="bg2"/>
            </a:fgClr>
            <a:bgClr>
              <a:srgbClr val="FFFFFF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04" name="Freeform 232"/>
          <p:cNvSpPr>
            <a:spLocks/>
          </p:cNvSpPr>
          <p:nvPr/>
        </p:nvSpPr>
        <p:spPr bwMode="auto">
          <a:xfrm>
            <a:off x="5272088" y="4448175"/>
            <a:ext cx="495300" cy="565150"/>
          </a:xfrm>
          <a:custGeom>
            <a:avLst/>
            <a:gdLst/>
            <a:ahLst/>
            <a:cxnLst>
              <a:cxn ang="0">
                <a:pos x="61" y="355"/>
              </a:cxn>
              <a:cxn ang="0">
                <a:pos x="42" y="338"/>
              </a:cxn>
              <a:cxn ang="0">
                <a:pos x="42" y="296"/>
              </a:cxn>
              <a:cxn ang="0">
                <a:pos x="30" y="270"/>
              </a:cxn>
              <a:cxn ang="0">
                <a:pos x="42" y="216"/>
              </a:cxn>
              <a:cxn ang="0">
                <a:pos x="0" y="138"/>
              </a:cxn>
              <a:cxn ang="0">
                <a:pos x="61" y="79"/>
              </a:cxn>
              <a:cxn ang="0">
                <a:pos x="79" y="42"/>
              </a:cxn>
              <a:cxn ang="0">
                <a:pos x="99" y="53"/>
              </a:cxn>
              <a:cxn ang="0">
                <a:pos x="148" y="0"/>
              </a:cxn>
              <a:cxn ang="0">
                <a:pos x="175" y="27"/>
              </a:cxn>
              <a:cxn ang="0">
                <a:pos x="186" y="42"/>
              </a:cxn>
              <a:cxn ang="0">
                <a:pos x="255" y="16"/>
              </a:cxn>
              <a:cxn ang="0">
                <a:pos x="292" y="106"/>
              </a:cxn>
              <a:cxn ang="0">
                <a:pos x="311" y="95"/>
              </a:cxn>
              <a:cxn ang="0">
                <a:pos x="311" y="122"/>
              </a:cxn>
              <a:cxn ang="0">
                <a:pos x="311" y="175"/>
              </a:cxn>
              <a:cxn ang="0">
                <a:pos x="292" y="175"/>
              </a:cxn>
              <a:cxn ang="0">
                <a:pos x="285" y="191"/>
              </a:cxn>
              <a:cxn ang="0">
                <a:pos x="274" y="216"/>
              </a:cxn>
              <a:cxn ang="0">
                <a:pos x="255" y="216"/>
              </a:cxn>
              <a:cxn ang="0">
                <a:pos x="255" y="244"/>
              </a:cxn>
              <a:cxn ang="0">
                <a:pos x="186" y="355"/>
              </a:cxn>
              <a:cxn ang="0">
                <a:pos x="61" y="355"/>
              </a:cxn>
            </a:cxnLst>
            <a:rect l="0" t="0" r="r" b="b"/>
            <a:pathLst>
              <a:path w="312" h="356">
                <a:moveTo>
                  <a:pt x="61" y="355"/>
                </a:moveTo>
                <a:lnTo>
                  <a:pt x="42" y="338"/>
                </a:lnTo>
                <a:lnTo>
                  <a:pt x="42" y="296"/>
                </a:lnTo>
                <a:lnTo>
                  <a:pt x="30" y="270"/>
                </a:lnTo>
                <a:lnTo>
                  <a:pt x="42" y="216"/>
                </a:lnTo>
                <a:lnTo>
                  <a:pt x="0" y="138"/>
                </a:lnTo>
                <a:lnTo>
                  <a:pt x="61" y="79"/>
                </a:lnTo>
                <a:lnTo>
                  <a:pt x="79" y="42"/>
                </a:lnTo>
                <a:lnTo>
                  <a:pt x="99" y="53"/>
                </a:lnTo>
                <a:lnTo>
                  <a:pt x="148" y="0"/>
                </a:lnTo>
                <a:lnTo>
                  <a:pt x="175" y="27"/>
                </a:lnTo>
                <a:lnTo>
                  <a:pt x="186" y="42"/>
                </a:lnTo>
                <a:lnTo>
                  <a:pt x="255" y="16"/>
                </a:lnTo>
                <a:lnTo>
                  <a:pt x="292" y="106"/>
                </a:lnTo>
                <a:lnTo>
                  <a:pt x="311" y="95"/>
                </a:lnTo>
                <a:lnTo>
                  <a:pt x="311" y="122"/>
                </a:lnTo>
                <a:lnTo>
                  <a:pt x="311" y="175"/>
                </a:lnTo>
                <a:lnTo>
                  <a:pt x="292" y="175"/>
                </a:lnTo>
                <a:lnTo>
                  <a:pt x="285" y="191"/>
                </a:lnTo>
                <a:lnTo>
                  <a:pt x="274" y="216"/>
                </a:lnTo>
                <a:lnTo>
                  <a:pt x="255" y="216"/>
                </a:lnTo>
                <a:lnTo>
                  <a:pt x="255" y="244"/>
                </a:lnTo>
                <a:lnTo>
                  <a:pt x="186" y="355"/>
                </a:lnTo>
                <a:lnTo>
                  <a:pt x="61" y="355"/>
                </a:lnTo>
              </a:path>
            </a:pathLst>
          </a:custGeom>
          <a:solidFill>
            <a:srgbClr val="FFFFFF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05" name="Freeform 233" descr="Small grid"/>
          <p:cNvSpPr>
            <a:spLocks/>
          </p:cNvSpPr>
          <p:nvPr/>
        </p:nvSpPr>
        <p:spPr bwMode="auto">
          <a:xfrm>
            <a:off x="5272088" y="4448175"/>
            <a:ext cx="504825" cy="574675"/>
          </a:xfrm>
          <a:custGeom>
            <a:avLst/>
            <a:gdLst/>
            <a:ahLst/>
            <a:cxnLst>
              <a:cxn ang="0">
                <a:pos x="62" y="361"/>
              </a:cxn>
              <a:cxn ang="0">
                <a:pos x="43" y="344"/>
              </a:cxn>
              <a:cxn ang="0">
                <a:pos x="43" y="301"/>
              </a:cxn>
              <a:cxn ang="0">
                <a:pos x="31" y="275"/>
              </a:cxn>
              <a:cxn ang="0">
                <a:pos x="43" y="220"/>
              </a:cxn>
              <a:cxn ang="0">
                <a:pos x="0" y="140"/>
              </a:cxn>
              <a:cxn ang="0">
                <a:pos x="62" y="80"/>
              </a:cxn>
              <a:cxn ang="0">
                <a:pos x="81" y="43"/>
              </a:cxn>
              <a:cxn ang="0">
                <a:pos x="101" y="54"/>
              </a:cxn>
              <a:cxn ang="0">
                <a:pos x="151" y="0"/>
              </a:cxn>
              <a:cxn ang="0">
                <a:pos x="178" y="27"/>
              </a:cxn>
              <a:cxn ang="0">
                <a:pos x="190" y="43"/>
              </a:cxn>
              <a:cxn ang="0">
                <a:pos x="260" y="16"/>
              </a:cxn>
              <a:cxn ang="0">
                <a:pos x="298" y="108"/>
              </a:cxn>
              <a:cxn ang="0">
                <a:pos x="317" y="97"/>
              </a:cxn>
              <a:cxn ang="0">
                <a:pos x="317" y="124"/>
              </a:cxn>
              <a:cxn ang="0">
                <a:pos x="317" y="178"/>
              </a:cxn>
              <a:cxn ang="0">
                <a:pos x="298" y="178"/>
              </a:cxn>
              <a:cxn ang="0">
                <a:pos x="290" y="194"/>
              </a:cxn>
              <a:cxn ang="0">
                <a:pos x="279" y="220"/>
              </a:cxn>
              <a:cxn ang="0">
                <a:pos x="260" y="220"/>
              </a:cxn>
              <a:cxn ang="0">
                <a:pos x="260" y="248"/>
              </a:cxn>
              <a:cxn ang="0">
                <a:pos x="190" y="361"/>
              </a:cxn>
              <a:cxn ang="0">
                <a:pos x="62" y="361"/>
              </a:cxn>
            </a:cxnLst>
            <a:rect l="0" t="0" r="r" b="b"/>
            <a:pathLst>
              <a:path w="318" h="362">
                <a:moveTo>
                  <a:pt x="62" y="361"/>
                </a:moveTo>
                <a:lnTo>
                  <a:pt x="43" y="344"/>
                </a:lnTo>
                <a:lnTo>
                  <a:pt x="43" y="301"/>
                </a:lnTo>
                <a:lnTo>
                  <a:pt x="31" y="275"/>
                </a:lnTo>
                <a:lnTo>
                  <a:pt x="43" y="220"/>
                </a:lnTo>
                <a:lnTo>
                  <a:pt x="0" y="140"/>
                </a:lnTo>
                <a:lnTo>
                  <a:pt x="62" y="80"/>
                </a:lnTo>
                <a:lnTo>
                  <a:pt x="81" y="43"/>
                </a:lnTo>
                <a:lnTo>
                  <a:pt x="101" y="54"/>
                </a:lnTo>
                <a:lnTo>
                  <a:pt x="151" y="0"/>
                </a:lnTo>
                <a:lnTo>
                  <a:pt x="178" y="27"/>
                </a:lnTo>
                <a:lnTo>
                  <a:pt x="190" y="43"/>
                </a:lnTo>
                <a:lnTo>
                  <a:pt x="260" y="16"/>
                </a:lnTo>
                <a:lnTo>
                  <a:pt x="298" y="108"/>
                </a:lnTo>
                <a:lnTo>
                  <a:pt x="317" y="97"/>
                </a:lnTo>
                <a:lnTo>
                  <a:pt x="317" y="124"/>
                </a:lnTo>
                <a:lnTo>
                  <a:pt x="317" y="178"/>
                </a:lnTo>
                <a:lnTo>
                  <a:pt x="298" y="178"/>
                </a:lnTo>
                <a:lnTo>
                  <a:pt x="290" y="194"/>
                </a:lnTo>
                <a:lnTo>
                  <a:pt x="279" y="220"/>
                </a:lnTo>
                <a:lnTo>
                  <a:pt x="260" y="220"/>
                </a:lnTo>
                <a:lnTo>
                  <a:pt x="260" y="248"/>
                </a:lnTo>
                <a:lnTo>
                  <a:pt x="190" y="361"/>
                </a:lnTo>
                <a:lnTo>
                  <a:pt x="62" y="361"/>
                </a:lnTo>
              </a:path>
            </a:pathLst>
          </a:custGeom>
          <a:pattFill prst="smGrid">
            <a:fgClr>
              <a:schemeClr val="bg2"/>
            </a:fgClr>
            <a:bgClr>
              <a:schemeClr val="bg1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06" name="Freeform 234"/>
          <p:cNvSpPr>
            <a:spLocks/>
          </p:cNvSpPr>
          <p:nvPr/>
        </p:nvSpPr>
        <p:spPr bwMode="auto">
          <a:xfrm>
            <a:off x="2263775" y="3506788"/>
            <a:ext cx="587375" cy="411162"/>
          </a:xfrm>
          <a:custGeom>
            <a:avLst/>
            <a:gdLst/>
            <a:ahLst/>
            <a:cxnLst>
              <a:cxn ang="0">
                <a:pos x="88" y="241"/>
              </a:cxn>
              <a:cxn ang="0">
                <a:pos x="57" y="241"/>
              </a:cxn>
              <a:cxn ang="0">
                <a:pos x="57" y="200"/>
              </a:cxn>
              <a:cxn ang="0">
                <a:pos x="19" y="227"/>
              </a:cxn>
              <a:cxn ang="0">
                <a:pos x="0" y="200"/>
              </a:cxn>
              <a:cxn ang="0">
                <a:pos x="0" y="148"/>
              </a:cxn>
              <a:cxn ang="0">
                <a:pos x="133" y="11"/>
              </a:cxn>
              <a:cxn ang="0">
                <a:pos x="289" y="0"/>
              </a:cxn>
              <a:cxn ang="0">
                <a:pos x="289" y="42"/>
              </a:cxn>
              <a:cxn ang="0">
                <a:pos x="349" y="53"/>
              </a:cxn>
              <a:cxn ang="0">
                <a:pos x="369" y="68"/>
              </a:cxn>
              <a:cxn ang="0">
                <a:pos x="281" y="148"/>
              </a:cxn>
              <a:cxn ang="0">
                <a:pos x="220" y="163"/>
              </a:cxn>
              <a:cxn ang="0">
                <a:pos x="76" y="258"/>
              </a:cxn>
              <a:cxn ang="0">
                <a:pos x="88" y="241"/>
              </a:cxn>
            </a:cxnLst>
            <a:rect l="0" t="0" r="r" b="b"/>
            <a:pathLst>
              <a:path w="370" h="259">
                <a:moveTo>
                  <a:pt x="88" y="241"/>
                </a:moveTo>
                <a:lnTo>
                  <a:pt x="57" y="241"/>
                </a:lnTo>
                <a:lnTo>
                  <a:pt x="57" y="200"/>
                </a:lnTo>
                <a:lnTo>
                  <a:pt x="19" y="227"/>
                </a:lnTo>
                <a:lnTo>
                  <a:pt x="0" y="200"/>
                </a:lnTo>
                <a:lnTo>
                  <a:pt x="0" y="148"/>
                </a:lnTo>
                <a:lnTo>
                  <a:pt x="133" y="11"/>
                </a:lnTo>
                <a:lnTo>
                  <a:pt x="289" y="0"/>
                </a:lnTo>
                <a:lnTo>
                  <a:pt x="289" y="42"/>
                </a:lnTo>
                <a:lnTo>
                  <a:pt x="349" y="53"/>
                </a:lnTo>
                <a:lnTo>
                  <a:pt x="369" y="68"/>
                </a:lnTo>
                <a:lnTo>
                  <a:pt x="281" y="148"/>
                </a:lnTo>
                <a:lnTo>
                  <a:pt x="220" y="163"/>
                </a:lnTo>
                <a:lnTo>
                  <a:pt x="76" y="258"/>
                </a:lnTo>
                <a:lnTo>
                  <a:pt x="88" y="241"/>
                </a:lnTo>
              </a:path>
            </a:pathLst>
          </a:custGeom>
          <a:solidFill>
            <a:srgbClr val="FF0000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07" name="Freeform 235" descr="20%"/>
          <p:cNvSpPr>
            <a:spLocks/>
          </p:cNvSpPr>
          <p:nvPr/>
        </p:nvSpPr>
        <p:spPr bwMode="auto">
          <a:xfrm>
            <a:off x="2263775" y="3506788"/>
            <a:ext cx="596900" cy="420687"/>
          </a:xfrm>
          <a:custGeom>
            <a:avLst/>
            <a:gdLst/>
            <a:ahLst/>
            <a:cxnLst>
              <a:cxn ang="0">
                <a:pos x="89" y="247"/>
              </a:cxn>
              <a:cxn ang="0">
                <a:pos x="58" y="247"/>
              </a:cxn>
              <a:cxn ang="0">
                <a:pos x="58" y="205"/>
              </a:cxn>
              <a:cxn ang="0">
                <a:pos x="19" y="232"/>
              </a:cxn>
              <a:cxn ang="0">
                <a:pos x="0" y="205"/>
              </a:cxn>
              <a:cxn ang="0">
                <a:pos x="0" y="151"/>
              </a:cxn>
              <a:cxn ang="0">
                <a:pos x="135" y="11"/>
              </a:cxn>
              <a:cxn ang="0">
                <a:pos x="294" y="0"/>
              </a:cxn>
              <a:cxn ang="0">
                <a:pos x="294" y="43"/>
              </a:cxn>
              <a:cxn ang="0">
                <a:pos x="355" y="54"/>
              </a:cxn>
              <a:cxn ang="0">
                <a:pos x="375" y="70"/>
              </a:cxn>
              <a:cxn ang="0">
                <a:pos x="286" y="151"/>
              </a:cxn>
              <a:cxn ang="0">
                <a:pos x="224" y="167"/>
              </a:cxn>
              <a:cxn ang="0">
                <a:pos x="77" y="264"/>
              </a:cxn>
              <a:cxn ang="0">
                <a:pos x="89" y="247"/>
              </a:cxn>
            </a:cxnLst>
            <a:rect l="0" t="0" r="r" b="b"/>
            <a:pathLst>
              <a:path w="376" h="265">
                <a:moveTo>
                  <a:pt x="89" y="247"/>
                </a:moveTo>
                <a:lnTo>
                  <a:pt x="58" y="247"/>
                </a:lnTo>
                <a:lnTo>
                  <a:pt x="58" y="205"/>
                </a:lnTo>
                <a:lnTo>
                  <a:pt x="19" y="232"/>
                </a:lnTo>
                <a:lnTo>
                  <a:pt x="0" y="205"/>
                </a:lnTo>
                <a:lnTo>
                  <a:pt x="0" y="151"/>
                </a:lnTo>
                <a:lnTo>
                  <a:pt x="135" y="11"/>
                </a:lnTo>
                <a:lnTo>
                  <a:pt x="294" y="0"/>
                </a:lnTo>
                <a:lnTo>
                  <a:pt x="294" y="43"/>
                </a:lnTo>
                <a:lnTo>
                  <a:pt x="355" y="54"/>
                </a:lnTo>
                <a:lnTo>
                  <a:pt x="375" y="70"/>
                </a:lnTo>
                <a:lnTo>
                  <a:pt x="286" y="151"/>
                </a:lnTo>
                <a:lnTo>
                  <a:pt x="224" y="167"/>
                </a:lnTo>
                <a:lnTo>
                  <a:pt x="77" y="264"/>
                </a:lnTo>
                <a:lnTo>
                  <a:pt x="89" y="247"/>
                </a:lnTo>
              </a:path>
            </a:pathLst>
          </a:custGeom>
          <a:pattFill prst="pct20">
            <a:fgClr>
              <a:schemeClr val="tx2"/>
            </a:fgClr>
            <a:bgClr>
              <a:srgbClr val="FFFFFF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08" name="Freeform 236"/>
          <p:cNvSpPr>
            <a:spLocks/>
          </p:cNvSpPr>
          <p:nvPr/>
        </p:nvSpPr>
        <p:spPr bwMode="auto">
          <a:xfrm>
            <a:off x="6015038" y="4492625"/>
            <a:ext cx="490537" cy="563563"/>
          </a:xfrm>
          <a:custGeom>
            <a:avLst/>
            <a:gdLst/>
            <a:ahLst/>
            <a:cxnLst>
              <a:cxn ang="0">
                <a:pos x="87" y="338"/>
              </a:cxn>
              <a:cxn ang="0">
                <a:pos x="27" y="269"/>
              </a:cxn>
              <a:cxn ang="0">
                <a:pos x="20" y="190"/>
              </a:cxn>
              <a:cxn ang="0">
                <a:pos x="0" y="163"/>
              </a:cxn>
              <a:cxn ang="0">
                <a:pos x="0" y="138"/>
              </a:cxn>
              <a:cxn ang="0">
                <a:pos x="20" y="121"/>
              </a:cxn>
              <a:cxn ang="0">
                <a:pos x="8" y="121"/>
              </a:cxn>
              <a:cxn ang="0">
                <a:pos x="27" y="111"/>
              </a:cxn>
              <a:cxn ang="0">
                <a:pos x="20" y="68"/>
              </a:cxn>
              <a:cxn ang="0">
                <a:pos x="38" y="26"/>
              </a:cxn>
              <a:cxn ang="0">
                <a:pos x="65" y="0"/>
              </a:cxn>
              <a:cxn ang="0">
                <a:pos x="65" y="16"/>
              </a:cxn>
              <a:cxn ang="0">
                <a:pos x="76" y="26"/>
              </a:cxn>
              <a:cxn ang="0">
                <a:pos x="87" y="0"/>
              </a:cxn>
              <a:cxn ang="0">
                <a:pos x="114" y="26"/>
              </a:cxn>
              <a:cxn ang="0">
                <a:pos x="133" y="0"/>
              </a:cxn>
              <a:cxn ang="0">
                <a:pos x="133" y="16"/>
              </a:cxn>
              <a:cxn ang="0">
                <a:pos x="144" y="0"/>
              </a:cxn>
              <a:cxn ang="0">
                <a:pos x="164" y="16"/>
              </a:cxn>
              <a:cxn ang="0">
                <a:pos x="182" y="111"/>
              </a:cxn>
              <a:cxn ang="0">
                <a:pos x="239" y="163"/>
              </a:cxn>
              <a:cxn ang="0">
                <a:pos x="239" y="190"/>
              </a:cxn>
              <a:cxn ang="0">
                <a:pos x="251" y="190"/>
              </a:cxn>
              <a:cxn ang="0">
                <a:pos x="262" y="216"/>
              </a:cxn>
              <a:cxn ang="0">
                <a:pos x="308" y="260"/>
              </a:cxn>
              <a:cxn ang="0">
                <a:pos x="262" y="296"/>
              </a:cxn>
              <a:cxn ang="0">
                <a:pos x="281" y="328"/>
              </a:cxn>
              <a:cxn ang="0">
                <a:pos x="270" y="354"/>
              </a:cxn>
              <a:cxn ang="0">
                <a:pos x="87" y="338"/>
              </a:cxn>
            </a:cxnLst>
            <a:rect l="0" t="0" r="r" b="b"/>
            <a:pathLst>
              <a:path w="309" h="355">
                <a:moveTo>
                  <a:pt x="87" y="338"/>
                </a:moveTo>
                <a:lnTo>
                  <a:pt x="27" y="269"/>
                </a:lnTo>
                <a:lnTo>
                  <a:pt x="20" y="190"/>
                </a:lnTo>
                <a:lnTo>
                  <a:pt x="0" y="163"/>
                </a:lnTo>
                <a:lnTo>
                  <a:pt x="0" y="138"/>
                </a:lnTo>
                <a:lnTo>
                  <a:pt x="20" y="121"/>
                </a:lnTo>
                <a:lnTo>
                  <a:pt x="8" y="121"/>
                </a:lnTo>
                <a:lnTo>
                  <a:pt x="27" y="111"/>
                </a:lnTo>
                <a:lnTo>
                  <a:pt x="20" y="68"/>
                </a:lnTo>
                <a:lnTo>
                  <a:pt x="38" y="26"/>
                </a:lnTo>
                <a:lnTo>
                  <a:pt x="65" y="0"/>
                </a:lnTo>
                <a:lnTo>
                  <a:pt x="65" y="16"/>
                </a:lnTo>
                <a:lnTo>
                  <a:pt x="76" y="26"/>
                </a:lnTo>
                <a:lnTo>
                  <a:pt x="87" y="0"/>
                </a:lnTo>
                <a:lnTo>
                  <a:pt x="114" y="26"/>
                </a:lnTo>
                <a:lnTo>
                  <a:pt x="133" y="0"/>
                </a:lnTo>
                <a:lnTo>
                  <a:pt x="133" y="16"/>
                </a:lnTo>
                <a:lnTo>
                  <a:pt x="144" y="0"/>
                </a:lnTo>
                <a:lnTo>
                  <a:pt x="164" y="16"/>
                </a:lnTo>
                <a:lnTo>
                  <a:pt x="182" y="111"/>
                </a:lnTo>
                <a:lnTo>
                  <a:pt x="239" y="163"/>
                </a:lnTo>
                <a:lnTo>
                  <a:pt x="239" y="190"/>
                </a:lnTo>
                <a:lnTo>
                  <a:pt x="251" y="190"/>
                </a:lnTo>
                <a:lnTo>
                  <a:pt x="262" y="216"/>
                </a:lnTo>
                <a:lnTo>
                  <a:pt x="308" y="260"/>
                </a:lnTo>
                <a:lnTo>
                  <a:pt x="262" y="296"/>
                </a:lnTo>
                <a:lnTo>
                  <a:pt x="281" y="328"/>
                </a:lnTo>
                <a:lnTo>
                  <a:pt x="270" y="354"/>
                </a:lnTo>
                <a:lnTo>
                  <a:pt x="87" y="338"/>
                </a:lnTo>
              </a:path>
            </a:pathLst>
          </a:custGeom>
          <a:solidFill>
            <a:srgbClr val="FF0000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09" name="Freeform 237" descr="Small grid"/>
          <p:cNvSpPr>
            <a:spLocks/>
          </p:cNvSpPr>
          <p:nvPr/>
        </p:nvSpPr>
        <p:spPr bwMode="auto">
          <a:xfrm>
            <a:off x="6015038" y="4492625"/>
            <a:ext cx="500062" cy="573088"/>
          </a:xfrm>
          <a:custGeom>
            <a:avLst/>
            <a:gdLst/>
            <a:ahLst/>
            <a:cxnLst>
              <a:cxn ang="0">
                <a:pos x="89" y="344"/>
              </a:cxn>
              <a:cxn ang="0">
                <a:pos x="28" y="274"/>
              </a:cxn>
              <a:cxn ang="0">
                <a:pos x="20" y="193"/>
              </a:cxn>
              <a:cxn ang="0">
                <a:pos x="0" y="166"/>
              </a:cxn>
              <a:cxn ang="0">
                <a:pos x="0" y="140"/>
              </a:cxn>
              <a:cxn ang="0">
                <a:pos x="20" y="123"/>
              </a:cxn>
              <a:cxn ang="0">
                <a:pos x="8" y="123"/>
              </a:cxn>
              <a:cxn ang="0">
                <a:pos x="28" y="113"/>
              </a:cxn>
              <a:cxn ang="0">
                <a:pos x="20" y="69"/>
              </a:cxn>
              <a:cxn ang="0">
                <a:pos x="39" y="26"/>
              </a:cxn>
              <a:cxn ang="0">
                <a:pos x="66" y="0"/>
              </a:cxn>
              <a:cxn ang="0">
                <a:pos x="66" y="16"/>
              </a:cxn>
              <a:cxn ang="0">
                <a:pos x="77" y="26"/>
              </a:cxn>
              <a:cxn ang="0">
                <a:pos x="89" y="0"/>
              </a:cxn>
              <a:cxn ang="0">
                <a:pos x="116" y="26"/>
              </a:cxn>
              <a:cxn ang="0">
                <a:pos x="136" y="0"/>
              </a:cxn>
              <a:cxn ang="0">
                <a:pos x="136" y="16"/>
              </a:cxn>
              <a:cxn ang="0">
                <a:pos x="147" y="0"/>
              </a:cxn>
              <a:cxn ang="0">
                <a:pos x="167" y="16"/>
              </a:cxn>
              <a:cxn ang="0">
                <a:pos x="186" y="113"/>
              </a:cxn>
              <a:cxn ang="0">
                <a:pos x="244" y="166"/>
              </a:cxn>
              <a:cxn ang="0">
                <a:pos x="244" y="193"/>
              </a:cxn>
              <a:cxn ang="0">
                <a:pos x="256" y="193"/>
              </a:cxn>
              <a:cxn ang="0">
                <a:pos x="267" y="220"/>
              </a:cxn>
              <a:cxn ang="0">
                <a:pos x="314" y="264"/>
              </a:cxn>
              <a:cxn ang="0">
                <a:pos x="267" y="301"/>
              </a:cxn>
              <a:cxn ang="0">
                <a:pos x="286" y="334"/>
              </a:cxn>
              <a:cxn ang="0">
                <a:pos x="275" y="360"/>
              </a:cxn>
              <a:cxn ang="0">
                <a:pos x="89" y="344"/>
              </a:cxn>
            </a:cxnLst>
            <a:rect l="0" t="0" r="r" b="b"/>
            <a:pathLst>
              <a:path w="315" h="361">
                <a:moveTo>
                  <a:pt x="89" y="344"/>
                </a:moveTo>
                <a:lnTo>
                  <a:pt x="28" y="274"/>
                </a:lnTo>
                <a:lnTo>
                  <a:pt x="20" y="193"/>
                </a:lnTo>
                <a:lnTo>
                  <a:pt x="0" y="166"/>
                </a:lnTo>
                <a:lnTo>
                  <a:pt x="0" y="140"/>
                </a:lnTo>
                <a:lnTo>
                  <a:pt x="20" y="123"/>
                </a:lnTo>
                <a:lnTo>
                  <a:pt x="8" y="123"/>
                </a:lnTo>
                <a:lnTo>
                  <a:pt x="28" y="113"/>
                </a:lnTo>
                <a:lnTo>
                  <a:pt x="20" y="69"/>
                </a:lnTo>
                <a:lnTo>
                  <a:pt x="39" y="26"/>
                </a:lnTo>
                <a:lnTo>
                  <a:pt x="66" y="0"/>
                </a:lnTo>
                <a:lnTo>
                  <a:pt x="66" y="16"/>
                </a:lnTo>
                <a:lnTo>
                  <a:pt x="77" y="26"/>
                </a:lnTo>
                <a:lnTo>
                  <a:pt x="89" y="0"/>
                </a:lnTo>
                <a:lnTo>
                  <a:pt x="116" y="26"/>
                </a:lnTo>
                <a:lnTo>
                  <a:pt x="136" y="0"/>
                </a:lnTo>
                <a:lnTo>
                  <a:pt x="136" y="16"/>
                </a:lnTo>
                <a:lnTo>
                  <a:pt x="147" y="0"/>
                </a:lnTo>
                <a:lnTo>
                  <a:pt x="167" y="16"/>
                </a:lnTo>
                <a:lnTo>
                  <a:pt x="186" y="113"/>
                </a:lnTo>
                <a:lnTo>
                  <a:pt x="244" y="166"/>
                </a:lnTo>
                <a:lnTo>
                  <a:pt x="244" y="193"/>
                </a:lnTo>
                <a:lnTo>
                  <a:pt x="256" y="193"/>
                </a:lnTo>
                <a:lnTo>
                  <a:pt x="267" y="220"/>
                </a:lnTo>
                <a:lnTo>
                  <a:pt x="314" y="264"/>
                </a:lnTo>
                <a:lnTo>
                  <a:pt x="267" y="301"/>
                </a:lnTo>
                <a:lnTo>
                  <a:pt x="286" y="334"/>
                </a:lnTo>
                <a:lnTo>
                  <a:pt x="275" y="360"/>
                </a:lnTo>
                <a:lnTo>
                  <a:pt x="89" y="344"/>
                </a:lnTo>
              </a:path>
            </a:pathLst>
          </a:custGeom>
          <a:pattFill prst="smGrid">
            <a:fgClr>
              <a:schemeClr val="bg2"/>
            </a:fgClr>
            <a:bgClr>
              <a:srgbClr val="FFFFFF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10" name="Freeform 238"/>
          <p:cNvSpPr>
            <a:spLocks/>
          </p:cNvSpPr>
          <p:nvPr/>
        </p:nvSpPr>
        <p:spPr bwMode="auto">
          <a:xfrm>
            <a:off x="6684963" y="3182938"/>
            <a:ext cx="482600" cy="358775"/>
          </a:xfrm>
          <a:custGeom>
            <a:avLst/>
            <a:gdLst/>
            <a:ahLst/>
            <a:cxnLst>
              <a:cxn ang="0">
                <a:pos x="274" y="157"/>
              </a:cxn>
              <a:cxn ang="0">
                <a:pos x="235" y="172"/>
              </a:cxn>
              <a:cxn ang="0">
                <a:pos x="217" y="157"/>
              </a:cxn>
              <a:cxn ang="0">
                <a:pos x="186" y="157"/>
              </a:cxn>
              <a:cxn ang="0">
                <a:pos x="156" y="210"/>
              </a:cxn>
              <a:cxn ang="0">
                <a:pos x="136" y="225"/>
              </a:cxn>
              <a:cxn ang="0">
                <a:pos x="136" y="200"/>
              </a:cxn>
              <a:cxn ang="0">
                <a:pos x="118" y="210"/>
              </a:cxn>
              <a:cxn ang="0">
                <a:pos x="61" y="183"/>
              </a:cxn>
              <a:cxn ang="0">
                <a:pos x="0" y="131"/>
              </a:cxn>
              <a:cxn ang="0">
                <a:pos x="50" y="36"/>
              </a:cxn>
              <a:cxn ang="0">
                <a:pos x="61" y="26"/>
              </a:cxn>
              <a:cxn ang="0">
                <a:pos x="79" y="52"/>
              </a:cxn>
              <a:cxn ang="0">
                <a:pos x="98" y="36"/>
              </a:cxn>
              <a:cxn ang="0">
                <a:pos x="136" y="0"/>
              </a:cxn>
              <a:cxn ang="0">
                <a:pos x="156" y="26"/>
              </a:cxn>
              <a:cxn ang="0">
                <a:pos x="167" y="26"/>
              </a:cxn>
              <a:cxn ang="0">
                <a:pos x="175" y="36"/>
              </a:cxn>
              <a:cxn ang="0">
                <a:pos x="217" y="52"/>
              </a:cxn>
              <a:cxn ang="0">
                <a:pos x="225" y="52"/>
              </a:cxn>
              <a:cxn ang="0">
                <a:pos x="243" y="79"/>
              </a:cxn>
              <a:cxn ang="0">
                <a:pos x="243" y="104"/>
              </a:cxn>
              <a:cxn ang="0">
                <a:pos x="274" y="104"/>
              </a:cxn>
              <a:cxn ang="0">
                <a:pos x="292" y="131"/>
              </a:cxn>
              <a:cxn ang="0">
                <a:pos x="303" y="157"/>
              </a:cxn>
              <a:cxn ang="0">
                <a:pos x="292" y="172"/>
              </a:cxn>
              <a:cxn ang="0">
                <a:pos x="274" y="157"/>
              </a:cxn>
            </a:cxnLst>
            <a:rect l="0" t="0" r="r" b="b"/>
            <a:pathLst>
              <a:path w="304" h="226">
                <a:moveTo>
                  <a:pt x="274" y="157"/>
                </a:moveTo>
                <a:lnTo>
                  <a:pt x="235" y="172"/>
                </a:lnTo>
                <a:lnTo>
                  <a:pt x="217" y="157"/>
                </a:lnTo>
                <a:lnTo>
                  <a:pt x="186" y="157"/>
                </a:lnTo>
                <a:lnTo>
                  <a:pt x="156" y="210"/>
                </a:lnTo>
                <a:lnTo>
                  <a:pt x="136" y="225"/>
                </a:lnTo>
                <a:lnTo>
                  <a:pt x="136" y="200"/>
                </a:lnTo>
                <a:lnTo>
                  <a:pt x="118" y="210"/>
                </a:lnTo>
                <a:lnTo>
                  <a:pt x="61" y="183"/>
                </a:lnTo>
                <a:lnTo>
                  <a:pt x="0" y="131"/>
                </a:lnTo>
                <a:lnTo>
                  <a:pt x="50" y="36"/>
                </a:lnTo>
                <a:lnTo>
                  <a:pt x="61" y="26"/>
                </a:lnTo>
                <a:lnTo>
                  <a:pt x="79" y="52"/>
                </a:lnTo>
                <a:lnTo>
                  <a:pt x="98" y="36"/>
                </a:lnTo>
                <a:lnTo>
                  <a:pt x="136" y="0"/>
                </a:lnTo>
                <a:lnTo>
                  <a:pt x="156" y="26"/>
                </a:lnTo>
                <a:lnTo>
                  <a:pt x="167" y="26"/>
                </a:lnTo>
                <a:lnTo>
                  <a:pt x="175" y="36"/>
                </a:lnTo>
                <a:lnTo>
                  <a:pt x="217" y="52"/>
                </a:lnTo>
                <a:lnTo>
                  <a:pt x="225" y="52"/>
                </a:lnTo>
                <a:lnTo>
                  <a:pt x="243" y="79"/>
                </a:lnTo>
                <a:lnTo>
                  <a:pt x="243" y="104"/>
                </a:lnTo>
                <a:lnTo>
                  <a:pt x="274" y="104"/>
                </a:lnTo>
                <a:lnTo>
                  <a:pt x="292" y="131"/>
                </a:lnTo>
                <a:lnTo>
                  <a:pt x="303" y="157"/>
                </a:lnTo>
                <a:lnTo>
                  <a:pt x="292" y="172"/>
                </a:lnTo>
                <a:lnTo>
                  <a:pt x="274" y="157"/>
                </a:lnTo>
              </a:path>
            </a:pathLst>
          </a:custGeom>
          <a:solidFill>
            <a:schemeClr val="bg2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11" name="Freeform 239" descr="20%"/>
          <p:cNvSpPr>
            <a:spLocks/>
          </p:cNvSpPr>
          <p:nvPr/>
        </p:nvSpPr>
        <p:spPr bwMode="auto">
          <a:xfrm>
            <a:off x="6684963" y="3182938"/>
            <a:ext cx="492125" cy="368300"/>
          </a:xfrm>
          <a:custGeom>
            <a:avLst/>
            <a:gdLst/>
            <a:ahLst/>
            <a:cxnLst>
              <a:cxn ang="0">
                <a:pos x="279" y="161"/>
              </a:cxn>
              <a:cxn ang="0">
                <a:pos x="240" y="177"/>
              </a:cxn>
              <a:cxn ang="0">
                <a:pos x="221" y="161"/>
              </a:cxn>
              <a:cxn ang="0">
                <a:pos x="190" y="161"/>
              </a:cxn>
              <a:cxn ang="0">
                <a:pos x="159" y="216"/>
              </a:cxn>
              <a:cxn ang="0">
                <a:pos x="139" y="231"/>
              </a:cxn>
              <a:cxn ang="0">
                <a:pos x="139" y="205"/>
              </a:cxn>
              <a:cxn ang="0">
                <a:pos x="120" y="216"/>
              </a:cxn>
              <a:cxn ang="0">
                <a:pos x="62" y="188"/>
              </a:cxn>
              <a:cxn ang="0">
                <a:pos x="0" y="134"/>
              </a:cxn>
              <a:cxn ang="0">
                <a:pos x="51" y="37"/>
              </a:cxn>
              <a:cxn ang="0">
                <a:pos x="62" y="27"/>
              </a:cxn>
              <a:cxn ang="0">
                <a:pos x="81" y="53"/>
              </a:cxn>
              <a:cxn ang="0">
                <a:pos x="100" y="37"/>
              </a:cxn>
              <a:cxn ang="0">
                <a:pos x="139" y="0"/>
              </a:cxn>
              <a:cxn ang="0">
                <a:pos x="159" y="27"/>
              </a:cxn>
              <a:cxn ang="0">
                <a:pos x="170" y="27"/>
              </a:cxn>
              <a:cxn ang="0">
                <a:pos x="178" y="37"/>
              </a:cxn>
              <a:cxn ang="0">
                <a:pos x="221" y="53"/>
              </a:cxn>
              <a:cxn ang="0">
                <a:pos x="229" y="53"/>
              </a:cxn>
              <a:cxn ang="0">
                <a:pos x="248" y="81"/>
              </a:cxn>
              <a:cxn ang="0">
                <a:pos x="248" y="107"/>
              </a:cxn>
              <a:cxn ang="0">
                <a:pos x="279" y="107"/>
              </a:cxn>
              <a:cxn ang="0">
                <a:pos x="298" y="134"/>
              </a:cxn>
              <a:cxn ang="0">
                <a:pos x="309" y="161"/>
              </a:cxn>
              <a:cxn ang="0">
                <a:pos x="298" y="177"/>
              </a:cxn>
              <a:cxn ang="0">
                <a:pos x="279" y="161"/>
              </a:cxn>
            </a:cxnLst>
            <a:rect l="0" t="0" r="r" b="b"/>
            <a:pathLst>
              <a:path w="310" h="232">
                <a:moveTo>
                  <a:pt x="279" y="161"/>
                </a:moveTo>
                <a:lnTo>
                  <a:pt x="240" y="177"/>
                </a:lnTo>
                <a:lnTo>
                  <a:pt x="221" y="161"/>
                </a:lnTo>
                <a:lnTo>
                  <a:pt x="190" y="161"/>
                </a:lnTo>
                <a:lnTo>
                  <a:pt x="159" y="216"/>
                </a:lnTo>
                <a:lnTo>
                  <a:pt x="139" y="231"/>
                </a:lnTo>
                <a:lnTo>
                  <a:pt x="139" y="205"/>
                </a:lnTo>
                <a:lnTo>
                  <a:pt x="120" y="216"/>
                </a:lnTo>
                <a:lnTo>
                  <a:pt x="62" y="188"/>
                </a:lnTo>
                <a:lnTo>
                  <a:pt x="0" y="134"/>
                </a:lnTo>
                <a:lnTo>
                  <a:pt x="51" y="37"/>
                </a:lnTo>
                <a:lnTo>
                  <a:pt x="62" y="27"/>
                </a:lnTo>
                <a:lnTo>
                  <a:pt x="81" y="53"/>
                </a:lnTo>
                <a:lnTo>
                  <a:pt x="100" y="37"/>
                </a:lnTo>
                <a:lnTo>
                  <a:pt x="139" y="0"/>
                </a:lnTo>
                <a:lnTo>
                  <a:pt x="159" y="27"/>
                </a:lnTo>
                <a:lnTo>
                  <a:pt x="170" y="27"/>
                </a:lnTo>
                <a:lnTo>
                  <a:pt x="178" y="37"/>
                </a:lnTo>
                <a:lnTo>
                  <a:pt x="221" y="53"/>
                </a:lnTo>
                <a:lnTo>
                  <a:pt x="229" y="53"/>
                </a:lnTo>
                <a:lnTo>
                  <a:pt x="248" y="81"/>
                </a:lnTo>
                <a:lnTo>
                  <a:pt x="248" y="107"/>
                </a:lnTo>
                <a:lnTo>
                  <a:pt x="279" y="107"/>
                </a:lnTo>
                <a:lnTo>
                  <a:pt x="298" y="134"/>
                </a:lnTo>
                <a:lnTo>
                  <a:pt x="309" y="161"/>
                </a:lnTo>
                <a:lnTo>
                  <a:pt x="298" y="177"/>
                </a:lnTo>
                <a:lnTo>
                  <a:pt x="279" y="161"/>
                </a:lnTo>
              </a:path>
            </a:pathLst>
          </a:custGeom>
          <a:pattFill prst="pct20">
            <a:fgClr>
              <a:schemeClr val="tx2"/>
            </a:fgClr>
            <a:bgClr>
              <a:srgbClr val="FFFFFF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12" name="Freeform 240"/>
          <p:cNvSpPr>
            <a:spLocks/>
          </p:cNvSpPr>
          <p:nvPr/>
        </p:nvSpPr>
        <p:spPr bwMode="auto">
          <a:xfrm>
            <a:off x="5481638" y="2695575"/>
            <a:ext cx="242887" cy="522288"/>
          </a:xfrm>
          <a:custGeom>
            <a:avLst/>
            <a:gdLst/>
            <a:ahLst/>
            <a:cxnLst>
              <a:cxn ang="0">
                <a:pos x="26" y="191"/>
              </a:cxn>
              <a:cxn ang="0">
                <a:pos x="26" y="180"/>
              </a:cxn>
              <a:cxn ang="0">
                <a:pos x="18" y="164"/>
              </a:cxn>
              <a:cxn ang="0">
                <a:pos x="7" y="137"/>
              </a:cxn>
              <a:cxn ang="0">
                <a:pos x="26" y="137"/>
              </a:cxn>
              <a:cxn ang="0">
                <a:pos x="7" y="122"/>
              </a:cxn>
              <a:cxn ang="0">
                <a:pos x="18" y="95"/>
              </a:cxn>
              <a:cxn ang="0">
                <a:pos x="7" y="84"/>
              </a:cxn>
              <a:cxn ang="0">
                <a:pos x="0" y="95"/>
              </a:cxn>
              <a:cxn ang="0">
                <a:pos x="0" y="84"/>
              </a:cxn>
              <a:cxn ang="0">
                <a:pos x="0" y="52"/>
              </a:cxn>
              <a:cxn ang="0">
                <a:pos x="86" y="0"/>
              </a:cxn>
              <a:cxn ang="0">
                <a:pos x="92" y="27"/>
              </a:cxn>
              <a:cxn ang="0">
                <a:pos x="104" y="16"/>
              </a:cxn>
              <a:cxn ang="0">
                <a:pos x="123" y="27"/>
              </a:cxn>
              <a:cxn ang="0">
                <a:pos x="112" y="16"/>
              </a:cxn>
              <a:cxn ang="0">
                <a:pos x="130" y="27"/>
              </a:cxn>
              <a:cxn ang="0">
                <a:pos x="141" y="68"/>
              </a:cxn>
              <a:cxn ang="0">
                <a:pos x="130" y="84"/>
              </a:cxn>
              <a:cxn ang="0">
                <a:pos x="152" y="84"/>
              </a:cxn>
              <a:cxn ang="0">
                <a:pos x="123" y="180"/>
              </a:cxn>
              <a:cxn ang="0">
                <a:pos x="104" y="301"/>
              </a:cxn>
              <a:cxn ang="0">
                <a:pos x="66" y="328"/>
              </a:cxn>
              <a:cxn ang="0">
                <a:pos x="56" y="269"/>
              </a:cxn>
              <a:cxn ang="0">
                <a:pos x="44" y="286"/>
              </a:cxn>
              <a:cxn ang="0">
                <a:pos x="44" y="259"/>
              </a:cxn>
              <a:cxn ang="0">
                <a:pos x="26" y="259"/>
              </a:cxn>
              <a:cxn ang="0">
                <a:pos x="44" y="244"/>
              </a:cxn>
              <a:cxn ang="0">
                <a:pos x="26" y="233"/>
              </a:cxn>
              <a:cxn ang="0">
                <a:pos x="44" y="205"/>
              </a:cxn>
              <a:cxn ang="0">
                <a:pos x="26" y="191"/>
              </a:cxn>
            </a:cxnLst>
            <a:rect l="0" t="0" r="r" b="b"/>
            <a:pathLst>
              <a:path w="153" h="329">
                <a:moveTo>
                  <a:pt x="26" y="191"/>
                </a:moveTo>
                <a:lnTo>
                  <a:pt x="26" y="180"/>
                </a:lnTo>
                <a:lnTo>
                  <a:pt x="18" y="164"/>
                </a:lnTo>
                <a:lnTo>
                  <a:pt x="7" y="137"/>
                </a:lnTo>
                <a:lnTo>
                  <a:pt x="26" y="137"/>
                </a:lnTo>
                <a:lnTo>
                  <a:pt x="7" y="122"/>
                </a:lnTo>
                <a:lnTo>
                  <a:pt x="18" y="95"/>
                </a:lnTo>
                <a:lnTo>
                  <a:pt x="7" y="84"/>
                </a:lnTo>
                <a:lnTo>
                  <a:pt x="0" y="95"/>
                </a:lnTo>
                <a:lnTo>
                  <a:pt x="0" y="84"/>
                </a:lnTo>
                <a:lnTo>
                  <a:pt x="0" y="52"/>
                </a:lnTo>
                <a:lnTo>
                  <a:pt x="86" y="0"/>
                </a:lnTo>
                <a:lnTo>
                  <a:pt x="92" y="27"/>
                </a:lnTo>
                <a:lnTo>
                  <a:pt x="104" y="16"/>
                </a:lnTo>
                <a:lnTo>
                  <a:pt x="123" y="27"/>
                </a:lnTo>
                <a:lnTo>
                  <a:pt x="112" y="16"/>
                </a:lnTo>
                <a:lnTo>
                  <a:pt x="130" y="27"/>
                </a:lnTo>
                <a:lnTo>
                  <a:pt x="141" y="68"/>
                </a:lnTo>
                <a:lnTo>
                  <a:pt x="130" y="84"/>
                </a:lnTo>
                <a:lnTo>
                  <a:pt x="152" y="84"/>
                </a:lnTo>
                <a:lnTo>
                  <a:pt x="123" y="180"/>
                </a:lnTo>
                <a:lnTo>
                  <a:pt x="104" y="301"/>
                </a:lnTo>
                <a:lnTo>
                  <a:pt x="66" y="328"/>
                </a:lnTo>
                <a:lnTo>
                  <a:pt x="56" y="269"/>
                </a:lnTo>
                <a:lnTo>
                  <a:pt x="44" y="286"/>
                </a:lnTo>
                <a:lnTo>
                  <a:pt x="44" y="259"/>
                </a:lnTo>
                <a:lnTo>
                  <a:pt x="26" y="259"/>
                </a:lnTo>
                <a:lnTo>
                  <a:pt x="44" y="244"/>
                </a:lnTo>
                <a:lnTo>
                  <a:pt x="26" y="233"/>
                </a:lnTo>
                <a:lnTo>
                  <a:pt x="44" y="205"/>
                </a:lnTo>
                <a:lnTo>
                  <a:pt x="26" y="191"/>
                </a:lnTo>
              </a:path>
            </a:pathLst>
          </a:custGeom>
          <a:solidFill>
            <a:schemeClr val="bg2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13" name="Freeform 241" descr="Large checker board"/>
          <p:cNvSpPr>
            <a:spLocks/>
          </p:cNvSpPr>
          <p:nvPr/>
        </p:nvSpPr>
        <p:spPr bwMode="auto">
          <a:xfrm>
            <a:off x="5481638" y="2695575"/>
            <a:ext cx="252412" cy="531813"/>
          </a:xfrm>
          <a:custGeom>
            <a:avLst/>
            <a:gdLst/>
            <a:ahLst/>
            <a:cxnLst>
              <a:cxn ang="0">
                <a:pos x="27" y="194"/>
              </a:cxn>
              <a:cxn ang="0">
                <a:pos x="27" y="183"/>
              </a:cxn>
              <a:cxn ang="0">
                <a:pos x="19" y="167"/>
              </a:cxn>
              <a:cxn ang="0">
                <a:pos x="7" y="140"/>
              </a:cxn>
              <a:cxn ang="0">
                <a:pos x="27" y="140"/>
              </a:cxn>
              <a:cxn ang="0">
                <a:pos x="7" y="124"/>
              </a:cxn>
              <a:cxn ang="0">
                <a:pos x="19" y="97"/>
              </a:cxn>
              <a:cxn ang="0">
                <a:pos x="7" y="86"/>
              </a:cxn>
              <a:cxn ang="0">
                <a:pos x="0" y="97"/>
              </a:cxn>
              <a:cxn ang="0">
                <a:pos x="0" y="86"/>
              </a:cxn>
              <a:cxn ang="0">
                <a:pos x="0" y="53"/>
              </a:cxn>
              <a:cxn ang="0">
                <a:pos x="89" y="0"/>
              </a:cxn>
              <a:cxn ang="0">
                <a:pos x="96" y="27"/>
              </a:cxn>
              <a:cxn ang="0">
                <a:pos x="108" y="16"/>
              </a:cxn>
              <a:cxn ang="0">
                <a:pos x="128" y="27"/>
              </a:cxn>
              <a:cxn ang="0">
                <a:pos x="116" y="16"/>
              </a:cxn>
              <a:cxn ang="0">
                <a:pos x="135" y="27"/>
              </a:cxn>
              <a:cxn ang="0">
                <a:pos x="147" y="69"/>
              </a:cxn>
              <a:cxn ang="0">
                <a:pos x="135" y="86"/>
              </a:cxn>
              <a:cxn ang="0">
                <a:pos x="158" y="86"/>
              </a:cxn>
              <a:cxn ang="0">
                <a:pos x="128" y="183"/>
              </a:cxn>
              <a:cxn ang="0">
                <a:pos x="108" y="307"/>
              </a:cxn>
              <a:cxn ang="0">
                <a:pos x="69" y="334"/>
              </a:cxn>
              <a:cxn ang="0">
                <a:pos x="58" y="274"/>
              </a:cxn>
              <a:cxn ang="0">
                <a:pos x="46" y="291"/>
              </a:cxn>
              <a:cxn ang="0">
                <a:pos x="46" y="264"/>
              </a:cxn>
              <a:cxn ang="0">
                <a:pos x="27" y="264"/>
              </a:cxn>
              <a:cxn ang="0">
                <a:pos x="46" y="248"/>
              </a:cxn>
              <a:cxn ang="0">
                <a:pos x="27" y="237"/>
              </a:cxn>
              <a:cxn ang="0">
                <a:pos x="46" y="209"/>
              </a:cxn>
              <a:cxn ang="0">
                <a:pos x="27" y="194"/>
              </a:cxn>
            </a:cxnLst>
            <a:rect l="0" t="0" r="r" b="b"/>
            <a:pathLst>
              <a:path w="159" h="335">
                <a:moveTo>
                  <a:pt x="27" y="194"/>
                </a:moveTo>
                <a:lnTo>
                  <a:pt x="27" y="183"/>
                </a:lnTo>
                <a:lnTo>
                  <a:pt x="19" y="167"/>
                </a:lnTo>
                <a:lnTo>
                  <a:pt x="7" y="140"/>
                </a:lnTo>
                <a:lnTo>
                  <a:pt x="27" y="140"/>
                </a:lnTo>
                <a:lnTo>
                  <a:pt x="7" y="124"/>
                </a:lnTo>
                <a:lnTo>
                  <a:pt x="19" y="97"/>
                </a:lnTo>
                <a:lnTo>
                  <a:pt x="7" y="86"/>
                </a:lnTo>
                <a:lnTo>
                  <a:pt x="0" y="97"/>
                </a:lnTo>
                <a:lnTo>
                  <a:pt x="0" y="86"/>
                </a:lnTo>
                <a:lnTo>
                  <a:pt x="0" y="53"/>
                </a:lnTo>
                <a:lnTo>
                  <a:pt x="89" y="0"/>
                </a:lnTo>
                <a:lnTo>
                  <a:pt x="96" y="27"/>
                </a:lnTo>
                <a:lnTo>
                  <a:pt x="108" y="16"/>
                </a:lnTo>
                <a:lnTo>
                  <a:pt x="128" y="27"/>
                </a:lnTo>
                <a:lnTo>
                  <a:pt x="116" y="16"/>
                </a:lnTo>
                <a:lnTo>
                  <a:pt x="135" y="27"/>
                </a:lnTo>
                <a:lnTo>
                  <a:pt x="147" y="69"/>
                </a:lnTo>
                <a:lnTo>
                  <a:pt x="135" y="86"/>
                </a:lnTo>
                <a:lnTo>
                  <a:pt x="158" y="86"/>
                </a:lnTo>
                <a:lnTo>
                  <a:pt x="128" y="183"/>
                </a:lnTo>
                <a:lnTo>
                  <a:pt x="108" y="307"/>
                </a:lnTo>
                <a:lnTo>
                  <a:pt x="69" y="334"/>
                </a:lnTo>
                <a:lnTo>
                  <a:pt x="58" y="274"/>
                </a:lnTo>
                <a:lnTo>
                  <a:pt x="46" y="291"/>
                </a:lnTo>
                <a:lnTo>
                  <a:pt x="46" y="264"/>
                </a:lnTo>
                <a:lnTo>
                  <a:pt x="27" y="264"/>
                </a:lnTo>
                <a:lnTo>
                  <a:pt x="46" y="248"/>
                </a:lnTo>
                <a:lnTo>
                  <a:pt x="27" y="237"/>
                </a:lnTo>
                <a:lnTo>
                  <a:pt x="46" y="209"/>
                </a:lnTo>
                <a:lnTo>
                  <a:pt x="27" y="194"/>
                </a:lnTo>
              </a:path>
            </a:pathLst>
          </a:custGeom>
          <a:pattFill prst="lgCheck">
            <a:fgClr>
              <a:schemeClr val="bg1"/>
            </a:fgClr>
            <a:bgClr>
              <a:srgbClr val="FFFFFF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14" name="Rectangle 242"/>
          <p:cNvSpPr>
            <a:spLocks noChangeArrowheads="1"/>
          </p:cNvSpPr>
          <p:nvPr/>
        </p:nvSpPr>
        <p:spPr bwMode="auto">
          <a:xfrm>
            <a:off x="4832350" y="4237038"/>
            <a:ext cx="2571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315" name="Rectangle 243"/>
          <p:cNvSpPr>
            <a:spLocks noChangeArrowheads="1"/>
          </p:cNvSpPr>
          <p:nvPr/>
        </p:nvSpPr>
        <p:spPr bwMode="auto">
          <a:xfrm>
            <a:off x="4886325" y="4237038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d</a:t>
            </a:r>
          </a:p>
        </p:txBody>
      </p:sp>
      <p:sp>
        <p:nvSpPr>
          <p:cNvPr id="3316" name="Rectangle 244"/>
          <p:cNvSpPr>
            <a:spLocks noChangeArrowheads="1"/>
          </p:cNvSpPr>
          <p:nvPr/>
        </p:nvSpPr>
        <p:spPr bwMode="auto">
          <a:xfrm>
            <a:off x="4922838" y="4237038"/>
            <a:ext cx="233362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317" name="Rectangle 245"/>
          <p:cNvSpPr>
            <a:spLocks noChangeArrowheads="1"/>
          </p:cNvSpPr>
          <p:nvPr/>
        </p:nvSpPr>
        <p:spPr bwMode="auto">
          <a:xfrm>
            <a:off x="4954588" y="4237038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i</a:t>
            </a:r>
          </a:p>
        </p:txBody>
      </p:sp>
      <p:sp>
        <p:nvSpPr>
          <p:cNvPr id="3318" name="Rectangle 246"/>
          <p:cNvSpPr>
            <a:spLocks noChangeArrowheads="1"/>
          </p:cNvSpPr>
          <p:nvPr/>
        </p:nvSpPr>
        <p:spPr bwMode="auto">
          <a:xfrm>
            <a:off x="4975225" y="4237038"/>
            <a:ext cx="223838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319" name="Rectangle 247"/>
          <p:cNvSpPr>
            <a:spLocks noChangeArrowheads="1"/>
          </p:cNvSpPr>
          <p:nvPr/>
        </p:nvSpPr>
        <p:spPr bwMode="auto">
          <a:xfrm>
            <a:off x="3895725" y="4718050"/>
            <a:ext cx="2571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320" name="Rectangle 248"/>
          <p:cNvSpPr>
            <a:spLocks noChangeArrowheads="1"/>
          </p:cNvSpPr>
          <p:nvPr/>
        </p:nvSpPr>
        <p:spPr bwMode="auto">
          <a:xfrm>
            <a:off x="3949700" y="4718050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321" name="Rectangle 249"/>
          <p:cNvSpPr>
            <a:spLocks noChangeArrowheads="1"/>
          </p:cNvSpPr>
          <p:nvPr/>
        </p:nvSpPr>
        <p:spPr bwMode="auto">
          <a:xfrm>
            <a:off x="3970338" y="4718050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322" name="Rectangle 250"/>
          <p:cNvSpPr>
            <a:spLocks noChangeArrowheads="1"/>
          </p:cNvSpPr>
          <p:nvPr/>
        </p:nvSpPr>
        <p:spPr bwMode="auto">
          <a:xfrm>
            <a:off x="3992563" y="4718050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323" name="Rectangle 251"/>
          <p:cNvSpPr>
            <a:spLocks noChangeArrowheads="1"/>
          </p:cNvSpPr>
          <p:nvPr/>
        </p:nvSpPr>
        <p:spPr bwMode="auto">
          <a:xfrm>
            <a:off x="4024313" y="471805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324" name="Rectangle 252"/>
          <p:cNvSpPr>
            <a:spLocks noChangeArrowheads="1"/>
          </p:cNvSpPr>
          <p:nvPr/>
        </p:nvSpPr>
        <p:spPr bwMode="auto">
          <a:xfrm>
            <a:off x="5091113" y="2908300"/>
            <a:ext cx="2571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325" name="Rectangle 253"/>
          <p:cNvSpPr>
            <a:spLocks noChangeArrowheads="1"/>
          </p:cNvSpPr>
          <p:nvPr/>
        </p:nvSpPr>
        <p:spPr bwMode="auto">
          <a:xfrm>
            <a:off x="5145088" y="290830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326" name="Rectangle 254"/>
          <p:cNvSpPr>
            <a:spLocks noChangeArrowheads="1"/>
          </p:cNvSpPr>
          <p:nvPr/>
        </p:nvSpPr>
        <p:spPr bwMode="auto">
          <a:xfrm>
            <a:off x="5181600" y="2895600"/>
            <a:ext cx="225425" cy="195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d</a:t>
            </a:r>
          </a:p>
        </p:txBody>
      </p:sp>
      <p:sp>
        <p:nvSpPr>
          <p:cNvPr id="3327" name="Rectangle 255"/>
          <p:cNvSpPr>
            <a:spLocks noChangeArrowheads="1"/>
          </p:cNvSpPr>
          <p:nvPr/>
        </p:nvSpPr>
        <p:spPr bwMode="auto">
          <a:xfrm>
            <a:off x="5216525" y="2908300"/>
            <a:ext cx="233363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328" name="Rectangle 256"/>
          <p:cNvSpPr>
            <a:spLocks noChangeArrowheads="1"/>
          </p:cNvSpPr>
          <p:nvPr/>
        </p:nvSpPr>
        <p:spPr bwMode="auto">
          <a:xfrm>
            <a:off x="5249863" y="2908300"/>
            <a:ext cx="223837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329" name="Rectangle 257"/>
          <p:cNvSpPr>
            <a:spLocks noChangeArrowheads="1"/>
          </p:cNvSpPr>
          <p:nvPr/>
        </p:nvSpPr>
        <p:spPr bwMode="auto">
          <a:xfrm>
            <a:off x="5276850" y="2908300"/>
            <a:ext cx="228600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s</a:t>
            </a:r>
          </a:p>
        </p:txBody>
      </p:sp>
      <p:sp>
        <p:nvSpPr>
          <p:cNvPr id="3330" name="Rectangle 258"/>
          <p:cNvSpPr>
            <a:spLocks noChangeArrowheads="1"/>
          </p:cNvSpPr>
          <p:nvPr/>
        </p:nvSpPr>
        <p:spPr bwMode="auto">
          <a:xfrm>
            <a:off x="5307013" y="290830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331" name="Rectangle 259"/>
          <p:cNvSpPr>
            <a:spLocks noChangeArrowheads="1"/>
          </p:cNvSpPr>
          <p:nvPr/>
        </p:nvSpPr>
        <p:spPr bwMode="auto">
          <a:xfrm>
            <a:off x="5341938" y="290830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332" name="Rectangle 260"/>
          <p:cNvSpPr>
            <a:spLocks noChangeArrowheads="1"/>
          </p:cNvSpPr>
          <p:nvPr/>
        </p:nvSpPr>
        <p:spPr bwMode="auto">
          <a:xfrm>
            <a:off x="944563" y="4313238"/>
            <a:ext cx="252412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B</a:t>
            </a:r>
          </a:p>
        </p:txBody>
      </p:sp>
      <p:sp>
        <p:nvSpPr>
          <p:cNvPr id="3333" name="Rectangle 261"/>
          <p:cNvSpPr>
            <a:spLocks noChangeArrowheads="1"/>
          </p:cNvSpPr>
          <p:nvPr/>
        </p:nvSpPr>
        <p:spPr bwMode="auto">
          <a:xfrm>
            <a:off x="990600" y="4313238"/>
            <a:ext cx="233363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334" name="Rectangle 262"/>
          <p:cNvSpPr>
            <a:spLocks noChangeArrowheads="1"/>
          </p:cNvSpPr>
          <p:nvPr/>
        </p:nvSpPr>
        <p:spPr bwMode="auto">
          <a:xfrm>
            <a:off x="1023938" y="4313238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335" name="Rectangle 263"/>
          <p:cNvSpPr>
            <a:spLocks noChangeArrowheads="1"/>
          </p:cNvSpPr>
          <p:nvPr/>
        </p:nvSpPr>
        <p:spPr bwMode="auto">
          <a:xfrm>
            <a:off x="1044575" y="4313238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336" name="Rectangle 264"/>
          <p:cNvSpPr>
            <a:spLocks noChangeArrowheads="1"/>
          </p:cNvSpPr>
          <p:nvPr/>
        </p:nvSpPr>
        <p:spPr bwMode="auto">
          <a:xfrm>
            <a:off x="1066800" y="4313238"/>
            <a:ext cx="233363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337" name="Rectangle 265"/>
          <p:cNvSpPr>
            <a:spLocks noChangeArrowheads="1"/>
          </p:cNvSpPr>
          <p:nvPr/>
        </p:nvSpPr>
        <p:spPr bwMode="auto">
          <a:xfrm>
            <a:off x="1098550" y="4313238"/>
            <a:ext cx="223838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338" name="Rectangle 266"/>
          <p:cNvSpPr>
            <a:spLocks noChangeArrowheads="1"/>
          </p:cNvSpPr>
          <p:nvPr/>
        </p:nvSpPr>
        <p:spPr bwMode="auto">
          <a:xfrm>
            <a:off x="1125538" y="4313238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d</a:t>
            </a:r>
          </a:p>
        </p:txBody>
      </p:sp>
      <p:sp>
        <p:nvSpPr>
          <p:cNvPr id="3339" name="Rectangle 267"/>
          <p:cNvSpPr>
            <a:spLocks noChangeArrowheads="1"/>
          </p:cNvSpPr>
          <p:nvPr/>
        </p:nvSpPr>
        <p:spPr bwMode="auto">
          <a:xfrm>
            <a:off x="4125913" y="4491038"/>
            <a:ext cx="298450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B</a:t>
            </a:r>
          </a:p>
        </p:txBody>
      </p:sp>
      <p:sp>
        <p:nvSpPr>
          <p:cNvPr id="3340" name="Rectangle 268"/>
          <p:cNvSpPr>
            <a:spLocks noChangeArrowheads="1"/>
          </p:cNvSpPr>
          <p:nvPr/>
        </p:nvSpPr>
        <p:spPr bwMode="auto">
          <a:xfrm>
            <a:off x="4173538" y="4486275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341" name="Rectangle 269"/>
          <p:cNvSpPr>
            <a:spLocks noChangeArrowheads="1"/>
          </p:cNvSpPr>
          <p:nvPr/>
        </p:nvSpPr>
        <p:spPr bwMode="auto">
          <a:xfrm>
            <a:off x="4206875" y="4486275"/>
            <a:ext cx="241300" cy="195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rr</a:t>
            </a:r>
          </a:p>
        </p:txBody>
      </p:sp>
      <p:sp>
        <p:nvSpPr>
          <p:cNvPr id="3342" name="Rectangle 270"/>
          <p:cNvSpPr>
            <a:spLocks noChangeArrowheads="1"/>
          </p:cNvSpPr>
          <p:nvPr/>
        </p:nvSpPr>
        <p:spPr bwMode="auto">
          <a:xfrm>
            <a:off x="4191000" y="4343400"/>
            <a:ext cx="381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43" name="Rectangle 271"/>
          <p:cNvSpPr>
            <a:spLocks noChangeArrowheads="1"/>
          </p:cNvSpPr>
          <p:nvPr/>
        </p:nvSpPr>
        <p:spPr bwMode="auto">
          <a:xfrm>
            <a:off x="4260850" y="4491038"/>
            <a:ext cx="233363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344" name="Rectangle 272"/>
          <p:cNvSpPr>
            <a:spLocks noChangeArrowheads="1"/>
          </p:cNvSpPr>
          <p:nvPr/>
        </p:nvSpPr>
        <p:spPr bwMode="auto">
          <a:xfrm>
            <a:off x="4292600" y="448627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345" name="Rectangle 273"/>
          <p:cNvSpPr>
            <a:spLocks noChangeArrowheads="1"/>
          </p:cNvSpPr>
          <p:nvPr/>
        </p:nvSpPr>
        <p:spPr bwMode="auto">
          <a:xfrm>
            <a:off x="6450013" y="2733675"/>
            <a:ext cx="25241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B</a:t>
            </a:r>
          </a:p>
        </p:txBody>
      </p:sp>
      <p:sp>
        <p:nvSpPr>
          <p:cNvPr id="3346" name="Rectangle 274"/>
          <p:cNvSpPr>
            <a:spLocks noChangeArrowheads="1"/>
          </p:cNvSpPr>
          <p:nvPr/>
        </p:nvSpPr>
        <p:spPr bwMode="auto">
          <a:xfrm>
            <a:off x="6497638" y="2733675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347" name="Rectangle 275"/>
          <p:cNvSpPr>
            <a:spLocks noChangeArrowheads="1"/>
          </p:cNvSpPr>
          <p:nvPr/>
        </p:nvSpPr>
        <p:spPr bwMode="auto">
          <a:xfrm>
            <a:off x="6529388" y="2733675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t</a:t>
            </a:r>
          </a:p>
        </p:txBody>
      </p:sp>
      <p:sp>
        <p:nvSpPr>
          <p:cNvPr id="3348" name="Rectangle 276"/>
          <p:cNvSpPr>
            <a:spLocks noChangeArrowheads="1"/>
          </p:cNvSpPr>
          <p:nvPr/>
        </p:nvSpPr>
        <p:spPr bwMode="auto">
          <a:xfrm>
            <a:off x="6551613" y="273367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h</a:t>
            </a:r>
          </a:p>
        </p:txBody>
      </p:sp>
      <p:sp>
        <p:nvSpPr>
          <p:cNvPr id="3349" name="Rectangle 277"/>
          <p:cNvSpPr>
            <a:spLocks noChangeArrowheads="1"/>
          </p:cNvSpPr>
          <p:nvPr/>
        </p:nvSpPr>
        <p:spPr bwMode="auto">
          <a:xfrm>
            <a:off x="6554788" y="4737100"/>
            <a:ext cx="25241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B</a:t>
            </a:r>
          </a:p>
        </p:txBody>
      </p:sp>
      <p:sp>
        <p:nvSpPr>
          <p:cNvPr id="3350" name="Rectangle 278"/>
          <p:cNvSpPr>
            <a:spLocks noChangeArrowheads="1"/>
          </p:cNvSpPr>
          <p:nvPr/>
        </p:nvSpPr>
        <p:spPr bwMode="auto">
          <a:xfrm>
            <a:off x="6602413" y="4737100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351" name="Rectangle 279"/>
          <p:cNvSpPr>
            <a:spLocks noChangeArrowheads="1"/>
          </p:cNvSpPr>
          <p:nvPr/>
        </p:nvSpPr>
        <p:spPr bwMode="auto">
          <a:xfrm>
            <a:off x="6634163" y="4737100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352" name="Rectangle 280"/>
          <p:cNvSpPr>
            <a:spLocks noChangeArrowheads="1"/>
          </p:cNvSpPr>
          <p:nvPr/>
        </p:nvSpPr>
        <p:spPr bwMode="auto">
          <a:xfrm>
            <a:off x="6656388" y="4737100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353" name="Rectangle 281"/>
          <p:cNvSpPr>
            <a:spLocks noChangeArrowheads="1"/>
          </p:cNvSpPr>
          <p:nvPr/>
        </p:nvSpPr>
        <p:spPr bwMode="auto">
          <a:xfrm>
            <a:off x="5416550" y="1482725"/>
            <a:ext cx="252413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B</a:t>
            </a:r>
          </a:p>
        </p:txBody>
      </p:sp>
      <p:sp>
        <p:nvSpPr>
          <p:cNvPr id="3354" name="Rectangle 282"/>
          <p:cNvSpPr>
            <a:spLocks noChangeArrowheads="1"/>
          </p:cNvSpPr>
          <p:nvPr/>
        </p:nvSpPr>
        <p:spPr bwMode="auto">
          <a:xfrm>
            <a:off x="5464175" y="148272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355" name="Rectangle 283"/>
          <p:cNvSpPr>
            <a:spLocks noChangeArrowheads="1"/>
          </p:cNvSpPr>
          <p:nvPr/>
        </p:nvSpPr>
        <p:spPr bwMode="auto">
          <a:xfrm>
            <a:off x="5500688" y="148272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356" name="Rectangle 284"/>
          <p:cNvSpPr>
            <a:spLocks noChangeArrowheads="1"/>
          </p:cNvSpPr>
          <p:nvPr/>
        </p:nvSpPr>
        <p:spPr bwMode="auto">
          <a:xfrm>
            <a:off x="5535613" y="148272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357" name="Rectangle 285"/>
          <p:cNvSpPr>
            <a:spLocks noChangeArrowheads="1"/>
          </p:cNvSpPr>
          <p:nvPr/>
        </p:nvSpPr>
        <p:spPr bwMode="auto">
          <a:xfrm>
            <a:off x="5572125" y="1482725"/>
            <a:ext cx="233363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358" name="Rectangle 286"/>
          <p:cNvSpPr>
            <a:spLocks noChangeArrowheads="1"/>
          </p:cNvSpPr>
          <p:nvPr/>
        </p:nvSpPr>
        <p:spPr bwMode="auto">
          <a:xfrm>
            <a:off x="5921375" y="2617788"/>
            <a:ext cx="252413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B</a:t>
            </a:r>
          </a:p>
        </p:txBody>
      </p:sp>
      <p:sp>
        <p:nvSpPr>
          <p:cNvPr id="3359" name="Rectangle 287"/>
          <p:cNvSpPr>
            <a:spLocks noChangeArrowheads="1"/>
          </p:cNvSpPr>
          <p:nvPr/>
        </p:nvSpPr>
        <p:spPr bwMode="auto">
          <a:xfrm>
            <a:off x="5969000" y="2617788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360" name="Rectangle 288"/>
          <p:cNvSpPr>
            <a:spLocks noChangeArrowheads="1"/>
          </p:cNvSpPr>
          <p:nvPr/>
        </p:nvSpPr>
        <p:spPr bwMode="auto">
          <a:xfrm>
            <a:off x="6005513" y="2617788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u</a:t>
            </a:r>
          </a:p>
        </p:txBody>
      </p:sp>
      <p:sp>
        <p:nvSpPr>
          <p:cNvPr id="3361" name="Rectangle 289"/>
          <p:cNvSpPr>
            <a:spLocks noChangeArrowheads="1"/>
          </p:cNvSpPr>
          <p:nvPr/>
        </p:nvSpPr>
        <p:spPr bwMode="auto">
          <a:xfrm>
            <a:off x="6040438" y="2617788"/>
            <a:ext cx="223837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362" name="Rectangle 290"/>
          <p:cNvSpPr>
            <a:spLocks noChangeArrowheads="1"/>
          </p:cNvSpPr>
          <p:nvPr/>
        </p:nvSpPr>
        <p:spPr bwMode="auto">
          <a:xfrm>
            <a:off x="6069013" y="2617788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b</a:t>
            </a:r>
          </a:p>
        </p:txBody>
      </p:sp>
      <p:sp>
        <p:nvSpPr>
          <p:cNvPr id="3363" name="Rectangle 291"/>
          <p:cNvSpPr>
            <a:spLocks noChangeArrowheads="1"/>
          </p:cNvSpPr>
          <p:nvPr/>
        </p:nvSpPr>
        <p:spPr bwMode="auto">
          <a:xfrm>
            <a:off x="6103938" y="2617788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364" name="Rectangle 292"/>
          <p:cNvSpPr>
            <a:spLocks noChangeArrowheads="1"/>
          </p:cNvSpPr>
          <p:nvPr/>
        </p:nvSpPr>
        <p:spPr bwMode="auto">
          <a:xfrm>
            <a:off x="6140450" y="2617788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365" name="Rectangle 293"/>
          <p:cNvSpPr>
            <a:spLocks noChangeArrowheads="1"/>
          </p:cNvSpPr>
          <p:nvPr/>
        </p:nvSpPr>
        <p:spPr bwMode="auto">
          <a:xfrm>
            <a:off x="7558088" y="2406650"/>
            <a:ext cx="25241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B</a:t>
            </a:r>
          </a:p>
        </p:txBody>
      </p:sp>
      <p:sp>
        <p:nvSpPr>
          <p:cNvPr id="3366" name="Rectangle 294"/>
          <p:cNvSpPr>
            <a:spLocks noChangeArrowheads="1"/>
          </p:cNvSpPr>
          <p:nvPr/>
        </p:nvSpPr>
        <p:spPr bwMode="auto">
          <a:xfrm>
            <a:off x="7605713" y="240665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367" name="Rectangle 295"/>
          <p:cNvSpPr>
            <a:spLocks noChangeArrowheads="1"/>
          </p:cNvSpPr>
          <p:nvPr/>
        </p:nvSpPr>
        <p:spPr bwMode="auto">
          <a:xfrm>
            <a:off x="7642225" y="240665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y</a:t>
            </a:r>
          </a:p>
        </p:txBody>
      </p:sp>
      <p:sp>
        <p:nvSpPr>
          <p:cNvPr id="3368" name="Rectangle 296"/>
          <p:cNvSpPr>
            <a:spLocks noChangeArrowheads="1"/>
          </p:cNvSpPr>
          <p:nvPr/>
        </p:nvSpPr>
        <p:spPr bwMode="auto">
          <a:xfrm>
            <a:off x="7677150" y="240665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d</a:t>
            </a:r>
          </a:p>
        </p:txBody>
      </p:sp>
      <p:sp>
        <p:nvSpPr>
          <p:cNvPr id="3369" name="Rectangle 297"/>
          <p:cNvSpPr>
            <a:spLocks noChangeArrowheads="1"/>
          </p:cNvSpPr>
          <p:nvPr/>
        </p:nvSpPr>
        <p:spPr bwMode="auto">
          <a:xfrm>
            <a:off x="5299075" y="3465513"/>
            <a:ext cx="252413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B</a:t>
            </a:r>
          </a:p>
        </p:txBody>
      </p:sp>
      <p:sp>
        <p:nvSpPr>
          <p:cNvPr id="3370" name="Rectangle 298"/>
          <p:cNvSpPr>
            <a:spLocks noChangeArrowheads="1"/>
          </p:cNvSpPr>
          <p:nvPr/>
        </p:nvSpPr>
        <p:spPr bwMode="auto">
          <a:xfrm>
            <a:off x="5346700" y="3465513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371" name="Rectangle 299"/>
          <p:cNvSpPr>
            <a:spLocks noChangeArrowheads="1"/>
          </p:cNvSpPr>
          <p:nvPr/>
        </p:nvSpPr>
        <p:spPr bwMode="auto">
          <a:xfrm>
            <a:off x="5383213" y="3465513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y</a:t>
            </a:r>
          </a:p>
        </p:txBody>
      </p:sp>
      <p:sp>
        <p:nvSpPr>
          <p:cNvPr id="3372" name="Rectangle 300"/>
          <p:cNvSpPr>
            <a:spLocks noChangeArrowheads="1"/>
          </p:cNvSpPr>
          <p:nvPr/>
        </p:nvSpPr>
        <p:spPr bwMode="auto">
          <a:xfrm>
            <a:off x="5418138" y="3465513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373" name="Rectangle 301"/>
          <p:cNvSpPr>
            <a:spLocks noChangeArrowheads="1"/>
          </p:cNvSpPr>
          <p:nvPr/>
        </p:nvSpPr>
        <p:spPr bwMode="auto">
          <a:xfrm>
            <a:off x="5438775" y="3465513"/>
            <a:ext cx="233363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374" name="Rectangle 302"/>
          <p:cNvSpPr>
            <a:spLocks noChangeArrowheads="1"/>
          </p:cNvSpPr>
          <p:nvPr/>
        </p:nvSpPr>
        <p:spPr bwMode="auto">
          <a:xfrm>
            <a:off x="6049963" y="1925638"/>
            <a:ext cx="252412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B</a:t>
            </a:r>
          </a:p>
        </p:txBody>
      </p:sp>
      <p:sp>
        <p:nvSpPr>
          <p:cNvPr id="3375" name="Rectangle 303"/>
          <p:cNvSpPr>
            <a:spLocks noChangeArrowheads="1"/>
          </p:cNvSpPr>
          <p:nvPr/>
        </p:nvSpPr>
        <p:spPr bwMode="auto">
          <a:xfrm>
            <a:off x="6099175" y="1925638"/>
            <a:ext cx="223838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376" name="Rectangle 304"/>
          <p:cNvSpPr>
            <a:spLocks noChangeArrowheads="1"/>
          </p:cNvSpPr>
          <p:nvPr/>
        </p:nvSpPr>
        <p:spPr bwMode="auto">
          <a:xfrm>
            <a:off x="6126163" y="1925638"/>
            <a:ext cx="233362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377" name="Rectangle 305"/>
          <p:cNvSpPr>
            <a:spLocks noChangeArrowheads="1"/>
          </p:cNvSpPr>
          <p:nvPr/>
        </p:nvSpPr>
        <p:spPr bwMode="auto">
          <a:xfrm>
            <a:off x="6157913" y="1925638"/>
            <a:ext cx="233362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c</a:t>
            </a:r>
          </a:p>
        </p:txBody>
      </p:sp>
      <p:sp>
        <p:nvSpPr>
          <p:cNvPr id="3378" name="Rectangle 306"/>
          <p:cNvSpPr>
            <a:spLocks noChangeArrowheads="1"/>
          </p:cNvSpPr>
          <p:nvPr/>
        </p:nvSpPr>
        <p:spPr bwMode="auto">
          <a:xfrm>
            <a:off x="6191250" y="1925638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k</a:t>
            </a:r>
          </a:p>
        </p:txBody>
      </p:sp>
      <p:sp>
        <p:nvSpPr>
          <p:cNvPr id="3379" name="Rectangle 307"/>
          <p:cNvSpPr>
            <a:spLocks noChangeArrowheads="1"/>
          </p:cNvSpPr>
          <p:nvPr/>
        </p:nvSpPr>
        <p:spPr bwMode="auto">
          <a:xfrm>
            <a:off x="6227763" y="1925638"/>
            <a:ext cx="233362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380" name="Rectangle 308"/>
          <p:cNvSpPr>
            <a:spLocks noChangeArrowheads="1"/>
          </p:cNvSpPr>
          <p:nvPr/>
        </p:nvSpPr>
        <p:spPr bwMode="auto">
          <a:xfrm>
            <a:off x="6248400" y="1905000"/>
            <a:ext cx="225425" cy="195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381" name="Rectangle 309"/>
          <p:cNvSpPr>
            <a:spLocks noChangeArrowheads="1"/>
          </p:cNvSpPr>
          <p:nvPr/>
        </p:nvSpPr>
        <p:spPr bwMode="auto">
          <a:xfrm>
            <a:off x="6829425" y="3602038"/>
            <a:ext cx="252413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B</a:t>
            </a:r>
          </a:p>
        </p:txBody>
      </p:sp>
      <p:sp>
        <p:nvSpPr>
          <p:cNvPr id="3382" name="Rectangle 310"/>
          <p:cNvSpPr>
            <a:spLocks noChangeArrowheads="1"/>
          </p:cNvSpPr>
          <p:nvPr/>
        </p:nvSpPr>
        <p:spPr bwMode="auto">
          <a:xfrm>
            <a:off x="6877050" y="3602038"/>
            <a:ext cx="223838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383" name="Rectangle 311"/>
          <p:cNvSpPr>
            <a:spLocks noChangeArrowheads="1"/>
          </p:cNvSpPr>
          <p:nvPr/>
        </p:nvSpPr>
        <p:spPr bwMode="auto">
          <a:xfrm>
            <a:off x="6904038" y="3602038"/>
            <a:ext cx="233362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384" name="Rectangle 312"/>
          <p:cNvSpPr>
            <a:spLocks noChangeArrowheads="1"/>
          </p:cNvSpPr>
          <p:nvPr/>
        </p:nvSpPr>
        <p:spPr bwMode="auto">
          <a:xfrm>
            <a:off x="6937375" y="3602038"/>
            <a:ext cx="233363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385" name="Rectangle 313"/>
          <p:cNvSpPr>
            <a:spLocks noChangeArrowheads="1"/>
          </p:cNvSpPr>
          <p:nvPr/>
        </p:nvSpPr>
        <p:spPr bwMode="auto">
          <a:xfrm>
            <a:off x="6970713" y="3602038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t</a:t>
            </a:r>
          </a:p>
        </p:txBody>
      </p:sp>
      <p:sp>
        <p:nvSpPr>
          <p:cNvPr id="3386" name="Rectangle 314"/>
          <p:cNvSpPr>
            <a:spLocks noChangeArrowheads="1"/>
          </p:cNvSpPr>
          <p:nvPr/>
        </p:nvSpPr>
        <p:spPr bwMode="auto">
          <a:xfrm>
            <a:off x="6991350" y="3602038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h</a:t>
            </a:r>
          </a:p>
        </p:txBody>
      </p:sp>
      <p:sp>
        <p:nvSpPr>
          <p:cNvPr id="3387" name="Rectangle 315"/>
          <p:cNvSpPr>
            <a:spLocks noChangeArrowheads="1"/>
          </p:cNvSpPr>
          <p:nvPr/>
        </p:nvSpPr>
        <p:spPr bwMode="auto">
          <a:xfrm>
            <a:off x="7027863" y="3602038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i</a:t>
            </a:r>
          </a:p>
        </p:txBody>
      </p:sp>
      <p:sp>
        <p:nvSpPr>
          <p:cNvPr id="3388" name="Rectangle 316"/>
          <p:cNvSpPr>
            <a:spLocks noChangeArrowheads="1"/>
          </p:cNvSpPr>
          <p:nvPr/>
        </p:nvSpPr>
        <p:spPr bwMode="auto">
          <a:xfrm>
            <a:off x="7048500" y="3602038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t</a:t>
            </a:r>
          </a:p>
        </p:txBody>
      </p:sp>
      <p:sp>
        <p:nvSpPr>
          <p:cNvPr id="3389" name="Rectangle 317"/>
          <p:cNvSpPr>
            <a:spLocks noChangeArrowheads="1"/>
          </p:cNvSpPr>
          <p:nvPr/>
        </p:nvSpPr>
        <p:spPr bwMode="auto">
          <a:xfrm>
            <a:off x="7069138" y="3602038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t</a:t>
            </a:r>
          </a:p>
        </p:txBody>
      </p:sp>
      <p:sp>
        <p:nvSpPr>
          <p:cNvPr id="3390" name="Rectangle 318"/>
          <p:cNvSpPr>
            <a:spLocks noChangeArrowheads="1"/>
          </p:cNvSpPr>
          <p:nvPr/>
        </p:nvSpPr>
        <p:spPr bwMode="auto">
          <a:xfrm>
            <a:off x="3536950" y="3235325"/>
            <a:ext cx="252413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B</a:t>
            </a:r>
          </a:p>
        </p:txBody>
      </p:sp>
      <p:sp>
        <p:nvSpPr>
          <p:cNvPr id="3391" name="Rectangle 319"/>
          <p:cNvSpPr>
            <a:spLocks noChangeArrowheads="1"/>
          </p:cNvSpPr>
          <p:nvPr/>
        </p:nvSpPr>
        <p:spPr bwMode="auto">
          <a:xfrm>
            <a:off x="3584575" y="3235325"/>
            <a:ext cx="223838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392" name="Rectangle 320"/>
          <p:cNvSpPr>
            <a:spLocks noChangeArrowheads="1"/>
          </p:cNvSpPr>
          <p:nvPr/>
        </p:nvSpPr>
        <p:spPr bwMode="auto">
          <a:xfrm>
            <a:off x="3611563" y="3235325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393" name="Rectangle 321"/>
          <p:cNvSpPr>
            <a:spLocks noChangeArrowheads="1"/>
          </p:cNvSpPr>
          <p:nvPr/>
        </p:nvSpPr>
        <p:spPr bwMode="auto">
          <a:xfrm>
            <a:off x="3644900" y="3235325"/>
            <a:ext cx="233363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c</a:t>
            </a:r>
          </a:p>
        </p:txBody>
      </p:sp>
      <p:sp>
        <p:nvSpPr>
          <p:cNvPr id="3394" name="Rectangle 322"/>
          <p:cNvSpPr>
            <a:spLocks noChangeArrowheads="1"/>
          </p:cNvSpPr>
          <p:nvPr/>
        </p:nvSpPr>
        <p:spPr bwMode="auto">
          <a:xfrm>
            <a:off x="3676650" y="323532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k</a:t>
            </a:r>
          </a:p>
        </p:txBody>
      </p:sp>
      <p:sp>
        <p:nvSpPr>
          <p:cNvPr id="3395" name="Rectangle 323"/>
          <p:cNvSpPr>
            <a:spLocks noChangeArrowheads="1"/>
          </p:cNvSpPr>
          <p:nvPr/>
        </p:nvSpPr>
        <p:spPr bwMode="auto">
          <a:xfrm>
            <a:off x="3713163" y="3235325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i</a:t>
            </a:r>
          </a:p>
        </p:txBody>
      </p:sp>
      <p:sp>
        <p:nvSpPr>
          <p:cNvPr id="3396" name="Rectangle 324"/>
          <p:cNvSpPr>
            <a:spLocks noChangeArrowheads="1"/>
          </p:cNvSpPr>
          <p:nvPr/>
        </p:nvSpPr>
        <p:spPr bwMode="auto">
          <a:xfrm>
            <a:off x="3733800" y="323532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397" name="Rectangle 325"/>
          <p:cNvSpPr>
            <a:spLocks noChangeArrowheads="1"/>
          </p:cNvSpPr>
          <p:nvPr/>
        </p:nvSpPr>
        <p:spPr bwMode="auto">
          <a:xfrm>
            <a:off x="3770313" y="3235325"/>
            <a:ext cx="223837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398" name="Rectangle 326"/>
          <p:cNvSpPr>
            <a:spLocks noChangeArrowheads="1"/>
          </p:cNvSpPr>
          <p:nvPr/>
        </p:nvSpPr>
        <p:spPr bwMode="auto">
          <a:xfrm>
            <a:off x="3797300" y="3235325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i</a:t>
            </a:r>
          </a:p>
        </p:txBody>
      </p:sp>
      <p:sp>
        <p:nvSpPr>
          <p:cNvPr id="3399" name="Rectangle 327"/>
          <p:cNvSpPr>
            <a:spLocks noChangeArrowheads="1"/>
          </p:cNvSpPr>
          <p:nvPr/>
        </p:nvSpPr>
        <p:spPr bwMode="auto">
          <a:xfrm>
            <a:off x="3817938" y="323532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d</a:t>
            </a:r>
          </a:p>
        </p:txBody>
      </p:sp>
      <p:sp>
        <p:nvSpPr>
          <p:cNvPr id="3400" name="Rectangle 328"/>
          <p:cNvSpPr>
            <a:spLocks noChangeArrowheads="1"/>
          </p:cNvSpPr>
          <p:nvPr/>
        </p:nvSpPr>
        <p:spPr bwMode="auto">
          <a:xfrm>
            <a:off x="3852863" y="323532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g</a:t>
            </a:r>
          </a:p>
        </p:txBody>
      </p:sp>
      <p:sp>
        <p:nvSpPr>
          <p:cNvPr id="3401" name="Rectangle 329"/>
          <p:cNvSpPr>
            <a:spLocks noChangeArrowheads="1"/>
          </p:cNvSpPr>
          <p:nvPr/>
        </p:nvSpPr>
        <p:spPr bwMode="auto">
          <a:xfrm>
            <a:off x="3889375" y="3235325"/>
            <a:ext cx="233363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402" name="Rectangle 330"/>
          <p:cNvSpPr>
            <a:spLocks noChangeArrowheads="1"/>
          </p:cNvSpPr>
          <p:nvPr/>
        </p:nvSpPr>
        <p:spPr bwMode="auto">
          <a:xfrm>
            <a:off x="4408488" y="2965450"/>
            <a:ext cx="25241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B</a:t>
            </a:r>
          </a:p>
        </p:txBody>
      </p:sp>
      <p:sp>
        <p:nvSpPr>
          <p:cNvPr id="3403" name="Rectangle 331"/>
          <p:cNvSpPr>
            <a:spLocks noChangeArrowheads="1"/>
          </p:cNvSpPr>
          <p:nvPr/>
        </p:nvSpPr>
        <p:spPr bwMode="auto">
          <a:xfrm>
            <a:off x="4456113" y="296545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u</a:t>
            </a:r>
          </a:p>
        </p:txBody>
      </p:sp>
      <p:sp>
        <p:nvSpPr>
          <p:cNvPr id="3404" name="Rectangle 332"/>
          <p:cNvSpPr>
            <a:spLocks noChangeArrowheads="1"/>
          </p:cNvSpPr>
          <p:nvPr/>
        </p:nvSpPr>
        <p:spPr bwMode="auto">
          <a:xfrm>
            <a:off x="4492625" y="2965450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405" name="Rectangle 333"/>
          <p:cNvSpPr>
            <a:spLocks noChangeArrowheads="1"/>
          </p:cNvSpPr>
          <p:nvPr/>
        </p:nvSpPr>
        <p:spPr bwMode="auto">
          <a:xfrm>
            <a:off x="4513263" y="2965450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406" name="Rectangle 334"/>
          <p:cNvSpPr>
            <a:spLocks noChangeArrowheads="1"/>
          </p:cNvSpPr>
          <p:nvPr/>
        </p:nvSpPr>
        <p:spPr bwMode="auto">
          <a:xfrm>
            <a:off x="4533900" y="2965450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i</a:t>
            </a:r>
          </a:p>
        </p:txBody>
      </p:sp>
      <p:sp>
        <p:nvSpPr>
          <p:cNvPr id="3407" name="Rectangle 335"/>
          <p:cNvSpPr>
            <a:spLocks noChangeArrowheads="1"/>
          </p:cNvSpPr>
          <p:nvPr/>
        </p:nvSpPr>
        <p:spPr bwMode="auto">
          <a:xfrm>
            <a:off x="4554538" y="2965450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t</a:t>
            </a:r>
          </a:p>
        </p:txBody>
      </p:sp>
      <p:sp>
        <p:nvSpPr>
          <p:cNvPr id="3408" name="Rectangle 336"/>
          <p:cNvSpPr>
            <a:spLocks noChangeArrowheads="1"/>
          </p:cNvSpPr>
          <p:nvPr/>
        </p:nvSpPr>
        <p:spPr bwMode="auto">
          <a:xfrm>
            <a:off x="4575175" y="2965450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t</a:t>
            </a:r>
          </a:p>
        </p:txBody>
      </p:sp>
      <p:sp>
        <p:nvSpPr>
          <p:cNvPr id="3409" name="Rectangle 337"/>
          <p:cNvSpPr>
            <a:spLocks noChangeArrowheads="1"/>
          </p:cNvSpPr>
          <p:nvPr/>
        </p:nvSpPr>
        <p:spPr bwMode="auto">
          <a:xfrm>
            <a:off x="3348038" y="4064000"/>
            <a:ext cx="25241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B</a:t>
            </a:r>
          </a:p>
        </p:txBody>
      </p:sp>
      <p:sp>
        <p:nvSpPr>
          <p:cNvPr id="3410" name="Rectangle 338"/>
          <p:cNvSpPr>
            <a:spLocks noChangeArrowheads="1"/>
          </p:cNvSpPr>
          <p:nvPr/>
        </p:nvSpPr>
        <p:spPr bwMode="auto">
          <a:xfrm>
            <a:off x="3395663" y="406400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u</a:t>
            </a:r>
          </a:p>
        </p:txBody>
      </p:sp>
      <p:sp>
        <p:nvSpPr>
          <p:cNvPr id="3411" name="Rectangle 339"/>
          <p:cNvSpPr>
            <a:spLocks noChangeArrowheads="1"/>
          </p:cNvSpPr>
          <p:nvPr/>
        </p:nvSpPr>
        <p:spPr bwMode="auto">
          <a:xfrm>
            <a:off x="3432175" y="4064000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t</a:t>
            </a:r>
          </a:p>
        </p:txBody>
      </p:sp>
      <p:sp>
        <p:nvSpPr>
          <p:cNvPr id="3412" name="Rectangle 340"/>
          <p:cNvSpPr>
            <a:spLocks noChangeArrowheads="1"/>
          </p:cNvSpPr>
          <p:nvPr/>
        </p:nvSpPr>
        <p:spPr bwMode="auto">
          <a:xfrm>
            <a:off x="3452813" y="4064000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413" name="Rectangle 341"/>
          <p:cNvSpPr>
            <a:spLocks noChangeArrowheads="1"/>
          </p:cNvSpPr>
          <p:nvPr/>
        </p:nvSpPr>
        <p:spPr bwMode="auto">
          <a:xfrm>
            <a:off x="3473450" y="4064000"/>
            <a:ext cx="233363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414" name="Rectangle 342"/>
          <p:cNvSpPr>
            <a:spLocks noChangeArrowheads="1"/>
          </p:cNvSpPr>
          <p:nvPr/>
        </p:nvSpPr>
        <p:spPr bwMode="auto">
          <a:xfrm>
            <a:off x="3506788" y="4064000"/>
            <a:ext cx="223837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415" name="Rectangle 343"/>
          <p:cNvSpPr>
            <a:spLocks noChangeArrowheads="1"/>
          </p:cNvSpPr>
          <p:nvPr/>
        </p:nvSpPr>
        <p:spPr bwMode="auto">
          <a:xfrm>
            <a:off x="2090738" y="4159250"/>
            <a:ext cx="25241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C</a:t>
            </a:r>
          </a:p>
        </p:txBody>
      </p:sp>
      <p:sp>
        <p:nvSpPr>
          <p:cNvPr id="3416" name="Rectangle 344"/>
          <p:cNvSpPr>
            <a:spLocks noChangeArrowheads="1"/>
          </p:cNvSpPr>
          <p:nvPr/>
        </p:nvSpPr>
        <p:spPr bwMode="auto">
          <a:xfrm>
            <a:off x="2141538" y="4159250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417" name="Rectangle 345"/>
          <p:cNvSpPr>
            <a:spLocks noChangeArrowheads="1"/>
          </p:cNvSpPr>
          <p:nvPr/>
        </p:nvSpPr>
        <p:spPr bwMode="auto">
          <a:xfrm>
            <a:off x="2174875" y="4159250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418" name="Rectangle 346"/>
          <p:cNvSpPr>
            <a:spLocks noChangeArrowheads="1"/>
          </p:cNvSpPr>
          <p:nvPr/>
        </p:nvSpPr>
        <p:spPr bwMode="auto">
          <a:xfrm>
            <a:off x="2195513" y="415925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d</a:t>
            </a:r>
          </a:p>
        </p:txBody>
      </p:sp>
      <p:sp>
        <p:nvSpPr>
          <p:cNvPr id="3419" name="Rectangle 347"/>
          <p:cNvSpPr>
            <a:spLocks noChangeArrowheads="1"/>
          </p:cNvSpPr>
          <p:nvPr/>
        </p:nvSpPr>
        <p:spPr bwMode="auto">
          <a:xfrm>
            <a:off x="2232025" y="4159250"/>
            <a:ext cx="2571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w</a:t>
            </a:r>
          </a:p>
        </p:txBody>
      </p:sp>
      <p:sp>
        <p:nvSpPr>
          <p:cNvPr id="3420" name="Rectangle 348"/>
          <p:cNvSpPr>
            <a:spLocks noChangeArrowheads="1"/>
          </p:cNvSpPr>
          <p:nvPr/>
        </p:nvSpPr>
        <p:spPr bwMode="auto">
          <a:xfrm>
            <a:off x="2286000" y="4159250"/>
            <a:ext cx="233363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421" name="Rectangle 349"/>
          <p:cNvSpPr>
            <a:spLocks noChangeArrowheads="1"/>
          </p:cNvSpPr>
          <p:nvPr/>
        </p:nvSpPr>
        <p:spPr bwMode="auto">
          <a:xfrm>
            <a:off x="2317750" y="4159250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422" name="Rectangle 350"/>
          <p:cNvSpPr>
            <a:spLocks noChangeArrowheads="1"/>
          </p:cNvSpPr>
          <p:nvPr/>
        </p:nvSpPr>
        <p:spPr bwMode="auto">
          <a:xfrm>
            <a:off x="2339975" y="4159250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423" name="Rectangle 351"/>
          <p:cNvSpPr>
            <a:spLocks noChangeArrowheads="1"/>
          </p:cNvSpPr>
          <p:nvPr/>
        </p:nvSpPr>
        <p:spPr bwMode="auto">
          <a:xfrm>
            <a:off x="1655763" y="4930775"/>
            <a:ext cx="25241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C</a:t>
            </a:r>
          </a:p>
        </p:txBody>
      </p:sp>
      <p:sp>
        <p:nvSpPr>
          <p:cNvPr id="3424" name="Rectangle 352"/>
          <p:cNvSpPr>
            <a:spLocks noChangeArrowheads="1"/>
          </p:cNvSpPr>
          <p:nvPr/>
        </p:nvSpPr>
        <p:spPr bwMode="auto">
          <a:xfrm>
            <a:off x="1706563" y="4930775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425" name="Rectangle 353"/>
          <p:cNvSpPr>
            <a:spLocks noChangeArrowheads="1"/>
          </p:cNvSpPr>
          <p:nvPr/>
        </p:nvSpPr>
        <p:spPr bwMode="auto">
          <a:xfrm>
            <a:off x="1739900" y="4930775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426" name="Rectangle 354"/>
          <p:cNvSpPr>
            <a:spLocks noChangeArrowheads="1"/>
          </p:cNvSpPr>
          <p:nvPr/>
        </p:nvSpPr>
        <p:spPr bwMode="auto">
          <a:xfrm>
            <a:off x="1760538" y="4930775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427" name="Rectangle 355"/>
          <p:cNvSpPr>
            <a:spLocks noChangeArrowheads="1"/>
          </p:cNvSpPr>
          <p:nvPr/>
        </p:nvSpPr>
        <p:spPr bwMode="auto">
          <a:xfrm>
            <a:off x="1781175" y="493077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428" name="Rectangle 356"/>
          <p:cNvSpPr>
            <a:spLocks noChangeArrowheads="1"/>
          </p:cNvSpPr>
          <p:nvPr/>
        </p:nvSpPr>
        <p:spPr bwMode="auto">
          <a:xfrm>
            <a:off x="1817688" y="4930775"/>
            <a:ext cx="2571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w</a:t>
            </a:r>
          </a:p>
        </p:txBody>
      </p:sp>
      <p:sp>
        <p:nvSpPr>
          <p:cNvPr id="3429" name="Rectangle 357"/>
          <p:cNvSpPr>
            <a:spLocks noChangeArrowheads="1"/>
          </p:cNvSpPr>
          <p:nvPr/>
        </p:nvSpPr>
        <p:spPr bwMode="auto">
          <a:xfrm>
            <a:off x="1870075" y="4930775"/>
            <a:ext cx="233363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430" name="Rectangle 358"/>
          <p:cNvSpPr>
            <a:spLocks noChangeArrowheads="1"/>
          </p:cNvSpPr>
          <p:nvPr/>
        </p:nvSpPr>
        <p:spPr bwMode="auto">
          <a:xfrm>
            <a:off x="1903413" y="493077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y</a:t>
            </a:r>
          </a:p>
        </p:txBody>
      </p:sp>
      <p:sp>
        <p:nvSpPr>
          <p:cNvPr id="3431" name="Rectangle 359"/>
          <p:cNvSpPr>
            <a:spLocks noChangeArrowheads="1"/>
          </p:cNvSpPr>
          <p:nvPr/>
        </p:nvSpPr>
        <p:spPr bwMode="auto">
          <a:xfrm>
            <a:off x="5738813" y="1539875"/>
            <a:ext cx="25241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C</a:t>
            </a:r>
          </a:p>
        </p:txBody>
      </p:sp>
      <p:sp>
        <p:nvSpPr>
          <p:cNvPr id="3432" name="Rectangle 360"/>
          <p:cNvSpPr>
            <a:spLocks noChangeArrowheads="1"/>
          </p:cNvSpPr>
          <p:nvPr/>
        </p:nvSpPr>
        <p:spPr bwMode="auto">
          <a:xfrm>
            <a:off x="5789613" y="1539875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433" name="Rectangle 361"/>
          <p:cNvSpPr>
            <a:spLocks noChangeArrowheads="1"/>
          </p:cNvSpPr>
          <p:nvPr/>
        </p:nvSpPr>
        <p:spPr bwMode="auto">
          <a:xfrm>
            <a:off x="5822950" y="1539875"/>
            <a:ext cx="2635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m</a:t>
            </a:r>
          </a:p>
        </p:txBody>
      </p:sp>
      <p:sp>
        <p:nvSpPr>
          <p:cNvPr id="3434" name="Rectangle 362"/>
          <p:cNvSpPr>
            <a:spLocks noChangeArrowheads="1"/>
          </p:cNvSpPr>
          <p:nvPr/>
        </p:nvSpPr>
        <p:spPr bwMode="auto">
          <a:xfrm>
            <a:off x="5880100" y="153987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p</a:t>
            </a:r>
          </a:p>
        </p:txBody>
      </p:sp>
      <p:sp>
        <p:nvSpPr>
          <p:cNvPr id="3435" name="Rectangle 363"/>
          <p:cNvSpPr>
            <a:spLocks noChangeArrowheads="1"/>
          </p:cNvSpPr>
          <p:nvPr/>
        </p:nvSpPr>
        <p:spPr bwMode="auto">
          <a:xfrm>
            <a:off x="5915025" y="153987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b</a:t>
            </a:r>
          </a:p>
        </p:txBody>
      </p:sp>
      <p:sp>
        <p:nvSpPr>
          <p:cNvPr id="3436" name="Rectangle 364"/>
          <p:cNvSpPr>
            <a:spLocks noChangeArrowheads="1"/>
          </p:cNvSpPr>
          <p:nvPr/>
        </p:nvSpPr>
        <p:spPr bwMode="auto">
          <a:xfrm>
            <a:off x="5951538" y="1539875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437" name="Rectangle 365"/>
          <p:cNvSpPr>
            <a:spLocks noChangeArrowheads="1"/>
          </p:cNvSpPr>
          <p:nvPr/>
        </p:nvSpPr>
        <p:spPr bwMode="auto">
          <a:xfrm>
            <a:off x="5984875" y="1539875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438" name="Rectangle 366"/>
          <p:cNvSpPr>
            <a:spLocks noChangeArrowheads="1"/>
          </p:cNvSpPr>
          <p:nvPr/>
        </p:nvSpPr>
        <p:spPr bwMode="auto">
          <a:xfrm>
            <a:off x="6005513" y="1539875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439" name="Rectangle 367"/>
          <p:cNvSpPr>
            <a:spLocks noChangeArrowheads="1"/>
          </p:cNvSpPr>
          <p:nvPr/>
        </p:nvSpPr>
        <p:spPr bwMode="auto">
          <a:xfrm>
            <a:off x="947738" y="4583113"/>
            <a:ext cx="252412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C</a:t>
            </a:r>
          </a:p>
        </p:txBody>
      </p:sp>
      <p:sp>
        <p:nvSpPr>
          <p:cNvPr id="3440" name="Rectangle 368"/>
          <p:cNvSpPr>
            <a:spLocks noChangeArrowheads="1"/>
          </p:cNvSpPr>
          <p:nvPr/>
        </p:nvSpPr>
        <p:spPr bwMode="auto">
          <a:xfrm>
            <a:off x="998538" y="4583113"/>
            <a:ext cx="233362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441" name="Rectangle 369"/>
          <p:cNvSpPr>
            <a:spLocks noChangeArrowheads="1"/>
          </p:cNvSpPr>
          <p:nvPr/>
        </p:nvSpPr>
        <p:spPr bwMode="auto">
          <a:xfrm>
            <a:off x="1031875" y="4583113"/>
            <a:ext cx="223838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442" name="Rectangle 370"/>
          <p:cNvSpPr>
            <a:spLocks noChangeArrowheads="1"/>
          </p:cNvSpPr>
          <p:nvPr/>
        </p:nvSpPr>
        <p:spPr bwMode="auto">
          <a:xfrm>
            <a:off x="1058863" y="4583113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443" name="Rectangle 371"/>
          <p:cNvSpPr>
            <a:spLocks noChangeArrowheads="1"/>
          </p:cNvSpPr>
          <p:nvPr/>
        </p:nvSpPr>
        <p:spPr bwMode="auto">
          <a:xfrm>
            <a:off x="1079500" y="4583113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i</a:t>
            </a:r>
          </a:p>
        </p:txBody>
      </p:sp>
      <p:sp>
        <p:nvSpPr>
          <p:cNvPr id="3444" name="Rectangle 372"/>
          <p:cNvSpPr>
            <a:spLocks noChangeArrowheads="1"/>
          </p:cNvSpPr>
          <p:nvPr/>
        </p:nvSpPr>
        <p:spPr bwMode="auto">
          <a:xfrm>
            <a:off x="1101725" y="4583113"/>
            <a:ext cx="228600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s</a:t>
            </a:r>
          </a:p>
        </p:txBody>
      </p:sp>
      <p:sp>
        <p:nvSpPr>
          <p:cNvPr id="3445" name="Rectangle 373"/>
          <p:cNvSpPr>
            <a:spLocks noChangeArrowheads="1"/>
          </p:cNvSpPr>
          <p:nvPr/>
        </p:nvSpPr>
        <p:spPr bwMode="auto">
          <a:xfrm>
            <a:off x="1130300" y="4583113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446" name="Rectangle 374"/>
          <p:cNvSpPr>
            <a:spLocks noChangeArrowheads="1"/>
          </p:cNvSpPr>
          <p:nvPr/>
        </p:nvSpPr>
        <p:spPr bwMode="auto">
          <a:xfrm>
            <a:off x="1152525" y="4583113"/>
            <a:ext cx="233363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447" name="Rectangle 375"/>
          <p:cNvSpPr>
            <a:spLocks noChangeArrowheads="1"/>
          </p:cNvSpPr>
          <p:nvPr/>
        </p:nvSpPr>
        <p:spPr bwMode="auto">
          <a:xfrm>
            <a:off x="5002213" y="1963738"/>
            <a:ext cx="252412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C</a:t>
            </a:r>
          </a:p>
        </p:txBody>
      </p:sp>
      <p:sp>
        <p:nvSpPr>
          <p:cNvPr id="3448" name="Rectangle 376"/>
          <p:cNvSpPr>
            <a:spLocks noChangeArrowheads="1"/>
          </p:cNvSpPr>
          <p:nvPr/>
        </p:nvSpPr>
        <p:spPr bwMode="auto">
          <a:xfrm>
            <a:off x="5053013" y="1963738"/>
            <a:ext cx="233362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449" name="Rectangle 377"/>
          <p:cNvSpPr>
            <a:spLocks noChangeArrowheads="1"/>
          </p:cNvSpPr>
          <p:nvPr/>
        </p:nvSpPr>
        <p:spPr bwMode="auto">
          <a:xfrm>
            <a:off x="5086350" y="1963738"/>
            <a:ext cx="223838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450" name="Rectangle 378"/>
          <p:cNvSpPr>
            <a:spLocks noChangeArrowheads="1"/>
          </p:cNvSpPr>
          <p:nvPr/>
        </p:nvSpPr>
        <p:spPr bwMode="auto">
          <a:xfrm>
            <a:off x="5113338" y="1963738"/>
            <a:ext cx="223837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451" name="Rectangle 379"/>
          <p:cNvSpPr>
            <a:spLocks noChangeArrowheads="1"/>
          </p:cNvSpPr>
          <p:nvPr/>
        </p:nvSpPr>
        <p:spPr bwMode="auto">
          <a:xfrm>
            <a:off x="5140325" y="1963738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452" name="Rectangle 380"/>
          <p:cNvSpPr>
            <a:spLocks noChangeArrowheads="1"/>
          </p:cNvSpPr>
          <p:nvPr/>
        </p:nvSpPr>
        <p:spPr bwMode="auto">
          <a:xfrm>
            <a:off x="5176838" y="1963738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453" name="Rectangle 381"/>
          <p:cNvSpPr>
            <a:spLocks noChangeArrowheads="1"/>
          </p:cNvSpPr>
          <p:nvPr/>
        </p:nvSpPr>
        <p:spPr bwMode="auto">
          <a:xfrm>
            <a:off x="5197475" y="1963738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454" name="Rectangle 382"/>
          <p:cNvSpPr>
            <a:spLocks noChangeArrowheads="1"/>
          </p:cNvSpPr>
          <p:nvPr/>
        </p:nvSpPr>
        <p:spPr bwMode="auto">
          <a:xfrm>
            <a:off x="7140575" y="2425700"/>
            <a:ext cx="252413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C</a:t>
            </a:r>
          </a:p>
        </p:txBody>
      </p:sp>
      <p:sp>
        <p:nvSpPr>
          <p:cNvPr id="3455" name="Rectangle 383"/>
          <p:cNvSpPr>
            <a:spLocks noChangeArrowheads="1"/>
          </p:cNvSpPr>
          <p:nvPr/>
        </p:nvSpPr>
        <p:spPr bwMode="auto">
          <a:xfrm>
            <a:off x="7191375" y="2425700"/>
            <a:ext cx="233363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456" name="Rectangle 384"/>
          <p:cNvSpPr>
            <a:spLocks noChangeArrowheads="1"/>
          </p:cNvSpPr>
          <p:nvPr/>
        </p:nvSpPr>
        <p:spPr bwMode="auto">
          <a:xfrm>
            <a:off x="7224713" y="2425700"/>
            <a:ext cx="223837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457" name="Rectangle 385"/>
          <p:cNvSpPr>
            <a:spLocks noChangeArrowheads="1"/>
          </p:cNvSpPr>
          <p:nvPr/>
        </p:nvSpPr>
        <p:spPr bwMode="auto">
          <a:xfrm>
            <a:off x="7251700" y="2425700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t</a:t>
            </a:r>
          </a:p>
        </p:txBody>
      </p:sp>
      <p:sp>
        <p:nvSpPr>
          <p:cNvPr id="3458" name="Rectangle 386"/>
          <p:cNvSpPr>
            <a:spLocks noChangeArrowheads="1"/>
          </p:cNvSpPr>
          <p:nvPr/>
        </p:nvSpPr>
        <p:spPr bwMode="auto">
          <a:xfrm>
            <a:off x="7272338" y="2425700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459" name="Rectangle 387"/>
          <p:cNvSpPr>
            <a:spLocks noChangeArrowheads="1"/>
          </p:cNvSpPr>
          <p:nvPr/>
        </p:nvSpPr>
        <p:spPr bwMode="auto">
          <a:xfrm>
            <a:off x="7305675" y="2425700"/>
            <a:ext cx="223838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460" name="Rectangle 388"/>
          <p:cNvSpPr>
            <a:spLocks noChangeArrowheads="1"/>
          </p:cNvSpPr>
          <p:nvPr/>
        </p:nvSpPr>
        <p:spPr bwMode="auto">
          <a:xfrm>
            <a:off x="5211763" y="3910013"/>
            <a:ext cx="252412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C</a:t>
            </a:r>
          </a:p>
        </p:txBody>
      </p:sp>
      <p:sp>
        <p:nvSpPr>
          <p:cNvPr id="3461" name="Rectangle 389"/>
          <p:cNvSpPr>
            <a:spLocks noChangeArrowheads="1"/>
          </p:cNvSpPr>
          <p:nvPr/>
        </p:nvSpPr>
        <p:spPr bwMode="auto">
          <a:xfrm>
            <a:off x="5262563" y="3910013"/>
            <a:ext cx="233362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462" name="Rectangle 390"/>
          <p:cNvSpPr>
            <a:spLocks noChangeArrowheads="1"/>
          </p:cNvSpPr>
          <p:nvPr/>
        </p:nvSpPr>
        <p:spPr bwMode="auto">
          <a:xfrm>
            <a:off x="5295900" y="3910013"/>
            <a:ext cx="228600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s</a:t>
            </a:r>
          </a:p>
        </p:txBody>
      </p:sp>
      <p:sp>
        <p:nvSpPr>
          <p:cNvPr id="3463" name="Rectangle 391"/>
          <p:cNvSpPr>
            <a:spLocks noChangeArrowheads="1"/>
          </p:cNvSpPr>
          <p:nvPr/>
        </p:nvSpPr>
        <p:spPr bwMode="auto">
          <a:xfrm>
            <a:off x="5326063" y="3910013"/>
            <a:ext cx="233362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464" name="Rectangle 392"/>
          <p:cNvSpPr>
            <a:spLocks noChangeArrowheads="1"/>
          </p:cNvSpPr>
          <p:nvPr/>
        </p:nvSpPr>
        <p:spPr bwMode="auto">
          <a:xfrm>
            <a:off x="5359400" y="3910013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y</a:t>
            </a:r>
          </a:p>
        </p:txBody>
      </p:sp>
      <p:sp>
        <p:nvSpPr>
          <p:cNvPr id="3465" name="Rectangle 393"/>
          <p:cNvSpPr>
            <a:spLocks noChangeArrowheads="1"/>
          </p:cNvSpPr>
          <p:nvPr/>
        </p:nvSpPr>
        <p:spPr bwMode="auto">
          <a:xfrm>
            <a:off x="2474913" y="4545013"/>
            <a:ext cx="252412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C</a:t>
            </a:r>
          </a:p>
        </p:txBody>
      </p:sp>
      <p:sp>
        <p:nvSpPr>
          <p:cNvPr id="3466" name="Rectangle 394"/>
          <p:cNvSpPr>
            <a:spLocks noChangeArrowheads="1"/>
          </p:cNvSpPr>
          <p:nvPr/>
        </p:nvSpPr>
        <p:spPr bwMode="auto">
          <a:xfrm>
            <a:off x="2525713" y="4545013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h</a:t>
            </a:r>
          </a:p>
        </p:txBody>
      </p:sp>
      <p:sp>
        <p:nvSpPr>
          <p:cNvPr id="3467" name="Rectangle 395"/>
          <p:cNvSpPr>
            <a:spLocks noChangeArrowheads="1"/>
          </p:cNvSpPr>
          <p:nvPr/>
        </p:nvSpPr>
        <p:spPr bwMode="auto">
          <a:xfrm>
            <a:off x="2562225" y="4545013"/>
            <a:ext cx="223838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468" name="Rectangle 396"/>
          <p:cNvSpPr>
            <a:spLocks noChangeArrowheads="1"/>
          </p:cNvSpPr>
          <p:nvPr/>
        </p:nvSpPr>
        <p:spPr bwMode="auto">
          <a:xfrm>
            <a:off x="2589213" y="4545013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i</a:t>
            </a:r>
          </a:p>
        </p:txBody>
      </p:sp>
      <p:sp>
        <p:nvSpPr>
          <p:cNvPr id="3469" name="Rectangle 397"/>
          <p:cNvSpPr>
            <a:spLocks noChangeArrowheads="1"/>
          </p:cNvSpPr>
          <p:nvPr/>
        </p:nvSpPr>
        <p:spPr bwMode="auto">
          <a:xfrm>
            <a:off x="2609850" y="4545013"/>
            <a:ext cx="228600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s</a:t>
            </a:r>
          </a:p>
        </p:txBody>
      </p:sp>
      <p:sp>
        <p:nvSpPr>
          <p:cNvPr id="3470" name="Rectangle 398"/>
          <p:cNvSpPr>
            <a:spLocks noChangeArrowheads="1"/>
          </p:cNvSpPr>
          <p:nvPr/>
        </p:nvSpPr>
        <p:spPr bwMode="auto">
          <a:xfrm>
            <a:off x="2640013" y="4545013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t</a:t>
            </a:r>
          </a:p>
        </p:txBody>
      </p:sp>
      <p:sp>
        <p:nvSpPr>
          <p:cNvPr id="3471" name="Rectangle 399"/>
          <p:cNvSpPr>
            <a:spLocks noChangeArrowheads="1"/>
          </p:cNvSpPr>
          <p:nvPr/>
        </p:nvSpPr>
        <p:spPr bwMode="auto">
          <a:xfrm>
            <a:off x="2660650" y="4545013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i</a:t>
            </a:r>
          </a:p>
        </p:txBody>
      </p:sp>
      <p:sp>
        <p:nvSpPr>
          <p:cNvPr id="3472" name="Rectangle 400"/>
          <p:cNvSpPr>
            <a:spLocks noChangeArrowheads="1"/>
          </p:cNvSpPr>
          <p:nvPr/>
        </p:nvSpPr>
        <p:spPr bwMode="auto">
          <a:xfrm>
            <a:off x="2681288" y="4545013"/>
            <a:ext cx="233362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473" name="Rectangle 401"/>
          <p:cNvSpPr>
            <a:spLocks noChangeArrowheads="1"/>
          </p:cNvSpPr>
          <p:nvPr/>
        </p:nvSpPr>
        <p:spPr bwMode="auto">
          <a:xfrm>
            <a:off x="2714625" y="4545013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474" name="Rectangle 402"/>
          <p:cNvSpPr>
            <a:spLocks noChangeArrowheads="1"/>
          </p:cNvSpPr>
          <p:nvPr/>
        </p:nvSpPr>
        <p:spPr bwMode="auto">
          <a:xfrm>
            <a:off x="6046788" y="2946400"/>
            <a:ext cx="25241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C</a:t>
            </a:r>
          </a:p>
        </p:txBody>
      </p:sp>
      <p:sp>
        <p:nvSpPr>
          <p:cNvPr id="3475" name="Rectangle 403"/>
          <p:cNvSpPr>
            <a:spLocks noChangeArrowheads="1"/>
          </p:cNvSpPr>
          <p:nvPr/>
        </p:nvSpPr>
        <p:spPr bwMode="auto">
          <a:xfrm>
            <a:off x="6099175" y="2946400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476" name="Rectangle 404"/>
          <p:cNvSpPr>
            <a:spLocks noChangeArrowheads="1"/>
          </p:cNvSpPr>
          <p:nvPr/>
        </p:nvSpPr>
        <p:spPr bwMode="auto">
          <a:xfrm>
            <a:off x="6119813" y="2946400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477" name="Rectangle 405"/>
          <p:cNvSpPr>
            <a:spLocks noChangeArrowheads="1"/>
          </p:cNvSpPr>
          <p:nvPr/>
        </p:nvSpPr>
        <p:spPr bwMode="auto">
          <a:xfrm>
            <a:off x="6151563" y="2946400"/>
            <a:ext cx="223837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478" name="Rectangle 406"/>
          <p:cNvSpPr>
            <a:spLocks noChangeArrowheads="1"/>
          </p:cNvSpPr>
          <p:nvPr/>
        </p:nvSpPr>
        <p:spPr bwMode="auto">
          <a:xfrm>
            <a:off x="6180138" y="294640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k</a:t>
            </a:r>
          </a:p>
        </p:txBody>
      </p:sp>
      <p:sp>
        <p:nvSpPr>
          <p:cNvPr id="3479" name="Rectangle 407"/>
          <p:cNvSpPr>
            <a:spLocks noChangeArrowheads="1"/>
          </p:cNvSpPr>
          <p:nvPr/>
        </p:nvSpPr>
        <p:spPr bwMode="auto">
          <a:xfrm>
            <a:off x="6475413" y="4159250"/>
            <a:ext cx="25241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C</a:t>
            </a:r>
          </a:p>
        </p:txBody>
      </p:sp>
      <p:sp>
        <p:nvSpPr>
          <p:cNvPr id="3480" name="Rectangle 408"/>
          <p:cNvSpPr>
            <a:spLocks noChangeArrowheads="1"/>
          </p:cNvSpPr>
          <p:nvPr/>
        </p:nvSpPr>
        <p:spPr bwMode="auto">
          <a:xfrm>
            <a:off x="6526213" y="4159250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481" name="Rectangle 409"/>
          <p:cNvSpPr>
            <a:spLocks noChangeArrowheads="1"/>
          </p:cNvSpPr>
          <p:nvPr/>
        </p:nvSpPr>
        <p:spPr bwMode="auto">
          <a:xfrm>
            <a:off x="6548438" y="4159250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482" name="Rectangle 410"/>
          <p:cNvSpPr>
            <a:spLocks noChangeArrowheads="1"/>
          </p:cNvSpPr>
          <p:nvPr/>
        </p:nvSpPr>
        <p:spPr bwMode="auto">
          <a:xfrm>
            <a:off x="6580188" y="415925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y</a:t>
            </a:r>
          </a:p>
        </p:txBody>
      </p:sp>
      <p:sp>
        <p:nvSpPr>
          <p:cNvPr id="3483" name="Rectangle 411"/>
          <p:cNvSpPr>
            <a:spLocks noChangeArrowheads="1"/>
          </p:cNvSpPr>
          <p:nvPr/>
        </p:nvSpPr>
        <p:spPr bwMode="auto">
          <a:xfrm>
            <a:off x="4972050" y="4757738"/>
            <a:ext cx="252413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C</a:t>
            </a:r>
          </a:p>
        </p:txBody>
      </p:sp>
      <p:sp>
        <p:nvSpPr>
          <p:cNvPr id="3484" name="Rectangle 412"/>
          <p:cNvSpPr>
            <a:spLocks noChangeArrowheads="1"/>
          </p:cNvSpPr>
          <p:nvPr/>
        </p:nvSpPr>
        <p:spPr bwMode="auto">
          <a:xfrm>
            <a:off x="5022850" y="4757738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485" name="Rectangle 413"/>
          <p:cNvSpPr>
            <a:spLocks noChangeArrowheads="1"/>
          </p:cNvSpPr>
          <p:nvPr/>
        </p:nvSpPr>
        <p:spPr bwMode="auto">
          <a:xfrm>
            <a:off x="5043488" y="4757738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i</a:t>
            </a:r>
          </a:p>
        </p:txBody>
      </p:sp>
      <p:sp>
        <p:nvSpPr>
          <p:cNvPr id="3486" name="Rectangle 414"/>
          <p:cNvSpPr>
            <a:spLocks noChangeArrowheads="1"/>
          </p:cNvSpPr>
          <p:nvPr/>
        </p:nvSpPr>
        <p:spPr bwMode="auto">
          <a:xfrm>
            <a:off x="5064125" y="4757738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487" name="Rectangle 415"/>
          <p:cNvSpPr>
            <a:spLocks noChangeArrowheads="1"/>
          </p:cNvSpPr>
          <p:nvPr/>
        </p:nvSpPr>
        <p:spPr bwMode="auto">
          <a:xfrm>
            <a:off x="5100638" y="4757738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t</a:t>
            </a:r>
          </a:p>
        </p:txBody>
      </p:sp>
      <p:sp>
        <p:nvSpPr>
          <p:cNvPr id="3488" name="Rectangle 416"/>
          <p:cNvSpPr>
            <a:spLocks noChangeArrowheads="1"/>
          </p:cNvSpPr>
          <p:nvPr/>
        </p:nvSpPr>
        <p:spPr bwMode="auto">
          <a:xfrm>
            <a:off x="5121275" y="4757738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489" name="Rectangle 417"/>
          <p:cNvSpPr>
            <a:spLocks noChangeArrowheads="1"/>
          </p:cNvSpPr>
          <p:nvPr/>
        </p:nvSpPr>
        <p:spPr bwMode="auto">
          <a:xfrm>
            <a:off x="5157788" y="4757738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490" name="Rectangle 418"/>
          <p:cNvSpPr>
            <a:spLocks noChangeArrowheads="1"/>
          </p:cNvSpPr>
          <p:nvPr/>
        </p:nvSpPr>
        <p:spPr bwMode="auto">
          <a:xfrm>
            <a:off x="1847850" y="3870325"/>
            <a:ext cx="252413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C</a:t>
            </a:r>
          </a:p>
        </p:txBody>
      </p:sp>
      <p:sp>
        <p:nvSpPr>
          <p:cNvPr id="3491" name="Rectangle 419"/>
          <p:cNvSpPr>
            <a:spLocks noChangeArrowheads="1"/>
          </p:cNvSpPr>
          <p:nvPr/>
        </p:nvSpPr>
        <p:spPr bwMode="auto">
          <a:xfrm>
            <a:off x="1898650" y="3870325"/>
            <a:ext cx="223838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492" name="Rectangle 420"/>
          <p:cNvSpPr>
            <a:spLocks noChangeArrowheads="1"/>
          </p:cNvSpPr>
          <p:nvPr/>
        </p:nvSpPr>
        <p:spPr bwMode="auto">
          <a:xfrm>
            <a:off x="1925638" y="3870325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i</a:t>
            </a:r>
          </a:p>
        </p:txBody>
      </p:sp>
      <p:sp>
        <p:nvSpPr>
          <p:cNvPr id="3493" name="Rectangle 421"/>
          <p:cNvSpPr>
            <a:spLocks noChangeArrowheads="1"/>
          </p:cNvSpPr>
          <p:nvPr/>
        </p:nvSpPr>
        <p:spPr bwMode="auto">
          <a:xfrm>
            <a:off x="1946275" y="3870325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t</a:t>
            </a:r>
          </a:p>
        </p:txBody>
      </p:sp>
      <p:sp>
        <p:nvSpPr>
          <p:cNvPr id="3494" name="Rectangle 422"/>
          <p:cNvSpPr>
            <a:spLocks noChangeArrowheads="1"/>
          </p:cNvSpPr>
          <p:nvPr/>
        </p:nvSpPr>
        <p:spPr bwMode="auto">
          <a:xfrm>
            <a:off x="1966913" y="3870325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t</a:t>
            </a:r>
          </a:p>
        </p:txBody>
      </p:sp>
      <p:sp>
        <p:nvSpPr>
          <p:cNvPr id="3495" name="Rectangle 423"/>
          <p:cNvSpPr>
            <a:spLocks noChangeArrowheads="1"/>
          </p:cNvSpPr>
          <p:nvPr/>
        </p:nvSpPr>
        <p:spPr bwMode="auto">
          <a:xfrm>
            <a:off x="1987550" y="3870325"/>
            <a:ext cx="233363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496" name="Rectangle 424"/>
          <p:cNvSpPr>
            <a:spLocks noChangeArrowheads="1"/>
          </p:cNvSpPr>
          <p:nvPr/>
        </p:nvSpPr>
        <p:spPr bwMode="auto">
          <a:xfrm>
            <a:off x="2020888" y="387032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497" name="Rectangle 425"/>
          <p:cNvSpPr>
            <a:spLocks noChangeArrowheads="1"/>
          </p:cNvSpPr>
          <p:nvPr/>
        </p:nvSpPr>
        <p:spPr bwMode="auto">
          <a:xfrm>
            <a:off x="2057400" y="387032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d</a:t>
            </a:r>
          </a:p>
        </p:txBody>
      </p:sp>
      <p:sp>
        <p:nvSpPr>
          <p:cNvPr id="3498" name="Rectangle 426"/>
          <p:cNvSpPr>
            <a:spLocks noChangeArrowheads="1"/>
          </p:cNvSpPr>
          <p:nvPr/>
        </p:nvSpPr>
        <p:spPr bwMode="auto">
          <a:xfrm>
            <a:off x="2092325" y="3870325"/>
            <a:ext cx="233363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499" name="Rectangle 427"/>
          <p:cNvSpPr>
            <a:spLocks noChangeArrowheads="1"/>
          </p:cNvSpPr>
          <p:nvPr/>
        </p:nvSpPr>
        <p:spPr bwMode="auto">
          <a:xfrm>
            <a:off x="2125663" y="387032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500" name="Rectangle 428"/>
          <p:cNvSpPr>
            <a:spLocks noChangeArrowheads="1"/>
          </p:cNvSpPr>
          <p:nvPr/>
        </p:nvSpPr>
        <p:spPr bwMode="auto">
          <a:xfrm>
            <a:off x="4624388" y="4699000"/>
            <a:ext cx="25241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C</a:t>
            </a:r>
          </a:p>
        </p:txBody>
      </p:sp>
      <p:sp>
        <p:nvSpPr>
          <p:cNvPr id="3501" name="Rectangle 429"/>
          <p:cNvSpPr>
            <a:spLocks noChangeArrowheads="1"/>
          </p:cNvSpPr>
          <p:nvPr/>
        </p:nvSpPr>
        <p:spPr bwMode="auto">
          <a:xfrm>
            <a:off x="4675188" y="469900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u</a:t>
            </a:r>
          </a:p>
        </p:txBody>
      </p:sp>
      <p:sp>
        <p:nvSpPr>
          <p:cNvPr id="3502" name="Rectangle 430"/>
          <p:cNvSpPr>
            <a:spLocks noChangeArrowheads="1"/>
          </p:cNvSpPr>
          <p:nvPr/>
        </p:nvSpPr>
        <p:spPr bwMode="auto">
          <a:xfrm>
            <a:off x="4711700" y="4699000"/>
            <a:ext cx="2635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m</a:t>
            </a:r>
          </a:p>
        </p:txBody>
      </p:sp>
      <p:sp>
        <p:nvSpPr>
          <p:cNvPr id="3503" name="Rectangle 431"/>
          <p:cNvSpPr>
            <a:spLocks noChangeArrowheads="1"/>
          </p:cNvSpPr>
          <p:nvPr/>
        </p:nvSpPr>
        <p:spPr bwMode="auto">
          <a:xfrm>
            <a:off x="4767263" y="469900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b</a:t>
            </a:r>
          </a:p>
        </p:txBody>
      </p:sp>
      <p:sp>
        <p:nvSpPr>
          <p:cNvPr id="3504" name="Rectangle 432"/>
          <p:cNvSpPr>
            <a:spLocks noChangeArrowheads="1"/>
          </p:cNvSpPr>
          <p:nvPr/>
        </p:nvSpPr>
        <p:spPr bwMode="auto">
          <a:xfrm>
            <a:off x="4803775" y="4699000"/>
            <a:ext cx="233363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505" name="Rectangle 433"/>
          <p:cNvSpPr>
            <a:spLocks noChangeArrowheads="1"/>
          </p:cNvSpPr>
          <p:nvPr/>
        </p:nvSpPr>
        <p:spPr bwMode="auto">
          <a:xfrm>
            <a:off x="4837113" y="4699000"/>
            <a:ext cx="223837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506" name="Rectangle 434"/>
          <p:cNvSpPr>
            <a:spLocks noChangeArrowheads="1"/>
          </p:cNvSpPr>
          <p:nvPr/>
        </p:nvSpPr>
        <p:spPr bwMode="auto">
          <a:xfrm>
            <a:off x="4864100" y="4699000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507" name="Rectangle 435"/>
          <p:cNvSpPr>
            <a:spLocks noChangeArrowheads="1"/>
          </p:cNvSpPr>
          <p:nvPr/>
        </p:nvSpPr>
        <p:spPr bwMode="auto">
          <a:xfrm>
            <a:off x="4884738" y="4699000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508" name="Rectangle 436"/>
          <p:cNvSpPr>
            <a:spLocks noChangeArrowheads="1"/>
          </p:cNvSpPr>
          <p:nvPr/>
        </p:nvSpPr>
        <p:spPr bwMode="auto">
          <a:xfrm>
            <a:off x="4918075" y="469900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509" name="Rectangle 437"/>
          <p:cNvSpPr>
            <a:spLocks noChangeArrowheads="1"/>
          </p:cNvSpPr>
          <p:nvPr/>
        </p:nvSpPr>
        <p:spPr bwMode="auto">
          <a:xfrm>
            <a:off x="4953000" y="469900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d</a:t>
            </a:r>
          </a:p>
        </p:txBody>
      </p:sp>
      <p:sp>
        <p:nvSpPr>
          <p:cNvPr id="3510" name="Rectangle 438"/>
          <p:cNvSpPr>
            <a:spLocks noChangeArrowheads="1"/>
          </p:cNvSpPr>
          <p:nvPr/>
        </p:nvSpPr>
        <p:spPr bwMode="auto">
          <a:xfrm>
            <a:off x="2921000" y="3370263"/>
            <a:ext cx="2571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D</a:t>
            </a:r>
          </a:p>
        </p:txBody>
      </p:sp>
      <p:sp>
        <p:nvSpPr>
          <p:cNvPr id="3511" name="Rectangle 439"/>
          <p:cNvSpPr>
            <a:spLocks noChangeArrowheads="1"/>
          </p:cNvSpPr>
          <p:nvPr/>
        </p:nvSpPr>
        <p:spPr bwMode="auto">
          <a:xfrm>
            <a:off x="2974975" y="3370263"/>
            <a:ext cx="233363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512" name="Rectangle 440"/>
          <p:cNvSpPr>
            <a:spLocks noChangeArrowheads="1"/>
          </p:cNvSpPr>
          <p:nvPr/>
        </p:nvSpPr>
        <p:spPr bwMode="auto">
          <a:xfrm>
            <a:off x="3008313" y="3370263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v</a:t>
            </a:r>
          </a:p>
        </p:txBody>
      </p:sp>
      <p:sp>
        <p:nvSpPr>
          <p:cNvPr id="3513" name="Rectangle 441"/>
          <p:cNvSpPr>
            <a:spLocks noChangeArrowheads="1"/>
          </p:cNvSpPr>
          <p:nvPr/>
        </p:nvSpPr>
        <p:spPr bwMode="auto">
          <a:xfrm>
            <a:off x="3043238" y="3370263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i</a:t>
            </a:r>
          </a:p>
        </p:txBody>
      </p:sp>
      <p:sp>
        <p:nvSpPr>
          <p:cNvPr id="3514" name="Rectangle 442"/>
          <p:cNvSpPr>
            <a:spLocks noChangeArrowheads="1"/>
          </p:cNvSpPr>
          <p:nvPr/>
        </p:nvSpPr>
        <p:spPr bwMode="auto">
          <a:xfrm>
            <a:off x="3065463" y="3370263"/>
            <a:ext cx="233362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515" name="Rectangle 443"/>
          <p:cNvSpPr>
            <a:spLocks noChangeArrowheads="1"/>
          </p:cNvSpPr>
          <p:nvPr/>
        </p:nvSpPr>
        <p:spPr bwMode="auto">
          <a:xfrm>
            <a:off x="3097213" y="3370263"/>
            <a:ext cx="228600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s</a:t>
            </a:r>
          </a:p>
        </p:txBody>
      </p:sp>
      <p:sp>
        <p:nvSpPr>
          <p:cNvPr id="3516" name="Rectangle 444"/>
          <p:cNvSpPr>
            <a:spLocks noChangeArrowheads="1"/>
          </p:cNvSpPr>
          <p:nvPr/>
        </p:nvSpPr>
        <p:spPr bwMode="auto">
          <a:xfrm>
            <a:off x="3127375" y="3370263"/>
            <a:ext cx="228600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s</a:t>
            </a:r>
          </a:p>
        </p:txBody>
      </p:sp>
      <p:sp>
        <p:nvSpPr>
          <p:cNvPr id="3517" name="Rectangle 445"/>
          <p:cNvSpPr>
            <a:spLocks noChangeArrowheads="1"/>
          </p:cNvSpPr>
          <p:nvPr/>
        </p:nvSpPr>
        <p:spPr bwMode="auto">
          <a:xfrm>
            <a:off x="3779838" y="4064000"/>
            <a:ext cx="247650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518" name="Rectangle 446"/>
          <p:cNvSpPr>
            <a:spLocks noChangeArrowheads="1"/>
          </p:cNvSpPr>
          <p:nvPr/>
        </p:nvSpPr>
        <p:spPr bwMode="auto">
          <a:xfrm>
            <a:off x="3829050" y="406400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d</a:t>
            </a:r>
          </a:p>
        </p:txBody>
      </p:sp>
      <p:sp>
        <p:nvSpPr>
          <p:cNvPr id="3519" name="Rectangle 447"/>
          <p:cNvSpPr>
            <a:spLocks noChangeArrowheads="1"/>
          </p:cNvSpPr>
          <p:nvPr/>
        </p:nvSpPr>
        <p:spPr bwMode="auto">
          <a:xfrm>
            <a:off x="3863975" y="4064000"/>
            <a:ext cx="2635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m</a:t>
            </a:r>
          </a:p>
        </p:txBody>
      </p:sp>
      <p:sp>
        <p:nvSpPr>
          <p:cNvPr id="3520" name="Rectangle 448"/>
          <p:cNvSpPr>
            <a:spLocks noChangeArrowheads="1"/>
          </p:cNvSpPr>
          <p:nvPr/>
        </p:nvSpPr>
        <p:spPr bwMode="auto">
          <a:xfrm>
            <a:off x="3921125" y="406400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521" name="Rectangle 449"/>
          <p:cNvSpPr>
            <a:spLocks noChangeArrowheads="1"/>
          </p:cNvSpPr>
          <p:nvPr/>
        </p:nvSpPr>
        <p:spPr bwMode="auto">
          <a:xfrm>
            <a:off x="3956050" y="406400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522" name="Rectangle 450"/>
          <p:cNvSpPr>
            <a:spLocks noChangeArrowheads="1"/>
          </p:cNvSpPr>
          <p:nvPr/>
        </p:nvSpPr>
        <p:spPr bwMode="auto">
          <a:xfrm>
            <a:off x="3992563" y="4064000"/>
            <a:ext cx="228600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s</a:t>
            </a:r>
          </a:p>
        </p:txBody>
      </p:sp>
      <p:sp>
        <p:nvSpPr>
          <p:cNvPr id="3523" name="Rectangle 451"/>
          <p:cNvSpPr>
            <a:spLocks noChangeArrowheads="1"/>
          </p:cNvSpPr>
          <p:nvPr/>
        </p:nvSpPr>
        <p:spPr bwMode="auto">
          <a:xfrm>
            <a:off x="4022725" y="406400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524" name="Rectangle 452"/>
          <p:cNvSpPr>
            <a:spLocks noChangeArrowheads="1"/>
          </p:cNvSpPr>
          <p:nvPr/>
        </p:nvSpPr>
        <p:spPr bwMode="auto">
          <a:xfrm>
            <a:off x="4057650" y="406400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525" name="Rectangle 453"/>
          <p:cNvSpPr>
            <a:spLocks noChangeArrowheads="1"/>
          </p:cNvSpPr>
          <p:nvPr/>
        </p:nvSpPr>
        <p:spPr bwMode="auto">
          <a:xfrm>
            <a:off x="7113588" y="2754313"/>
            <a:ext cx="247650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526" name="Rectangle 454"/>
          <p:cNvSpPr>
            <a:spLocks noChangeArrowheads="1"/>
          </p:cNvSpPr>
          <p:nvPr/>
        </p:nvSpPr>
        <p:spPr bwMode="auto">
          <a:xfrm>
            <a:off x="7162800" y="2754313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527" name="Rectangle 455"/>
          <p:cNvSpPr>
            <a:spLocks noChangeArrowheads="1"/>
          </p:cNvSpPr>
          <p:nvPr/>
        </p:nvSpPr>
        <p:spPr bwMode="auto">
          <a:xfrm>
            <a:off x="7183438" y="2754313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528" name="Rectangle 456"/>
          <p:cNvSpPr>
            <a:spLocks noChangeArrowheads="1"/>
          </p:cNvSpPr>
          <p:nvPr/>
        </p:nvSpPr>
        <p:spPr bwMode="auto">
          <a:xfrm>
            <a:off x="7204075" y="2754313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i</a:t>
            </a:r>
          </a:p>
        </p:txBody>
      </p:sp>
      <p:sp>
        <p:nvSpPr>
          <p:cNvPr id="3529" name="Rectangle 457"/>
          <p:cNvSpPr>
            <a:spLocks noChangeArrowheads="1"/>
          </p:cNvSpPr>
          <p:nvPr/>
        </p:nvSpPr>
        <p:spPr bwMode="auto">
          <a:xfrm>
            <a:off x="7224713" y="2754313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530" name="Rectangle 458"/>
          <p:cNvSpPr>
            <a:spLocks noChangeArrowheads="1"/>
          </p:cNvSpPr>
          <p:nvPr/>
        </p:nvSpPr>
        <p:spPr bwMode="auto">
          <a:xfrm>
            <a:off x="7261225" y="2754313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t</a:t>
            </a:r>
          </a:p>
        </p:txBody>
      </p:sp>
      <p:sp>
        <p:nvSpPr>
          <p:cNvPr id="3531" name="Rectangle 459"/>
          <p:cNvSpPr>
            <a:spLocks noChangeArrowheads="1"/>
          </p:cNvSpPr>
          <p:nvPr/>
        </p:nvSpPr>
        <p:spPr bwMode="auto">
          <a:xfrm>
            <a:off x="7281863" y="2754313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t</a:t>
            </a:r>
          </a:p>
        </p:txBody>
      </p:sp>
      <p:sp>
        <p:nvSpPr>
          <p:cNvPr id="3532" name="Rectangle 460"/>
          <p:cNvSpPr>
            <a:spLocks noChangeArrowheads="1"/>
          </p:cNvSpPr>
          <p:nvPr/>
        </p:nvSpPr>
        <p:spPr bwMode="auto">
          <a:xfrm>
            <a:off x="6202363" y="3389313"/>
            <a:ext cx="247650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533" name="Rectangle 461"/>
          <p:cNvSpPr>
            <a:spLocks noChangeArrowheads="1"/>
          </p:cNvSpPr>
          <p:nvPr/>
        </p:nvSpPr>
        <p:spPr bwMode="auto">
          <a:xfrm>
            <a:off x="6249988" y="3389313"/>
            <a:ext cx="228600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s</a:t>
            </a:r>
          </a:p>
        </p:txBody>
      </p:sp>
      <p:sp>
        <p:nvSpPr>
          <p:cNvPr id="3534" name="Rectangle 462"/>
          <p:cNvSpPr>
            <a:spLocks noChangeArrowheads="1"/>
          </p:cNvSpPr>
          <p:nvPr/>
        </p:nvSpPr>
        <p:spPr bwMode="auto">
          <a:xfrm>
            <a:off x="6280150" y="3389313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t</a:t>
            </a:r>
          </a:p>
        </p:txBody>
      </p:sp>
      <p:sp>
        <p:nvSpPr>
          <p:cNvPr id="3535" name="Rectangle 463"/>
          <p:cNvSpPr>
            <a:spLocks noChangeArrowheads="1"/>
          </p:cNvSpPr>
          <p:nvPr/>
        </p:nvSpPr>
        <p:spPr bwMode="auto">
          <a:xfrm>
            <a:off x="6300788" y="3389313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i</a:t>
            </a:r>
          </a:p>
        </p:txBody>
      </p:sp>
      <p:sp>
        <p:nvSpPr>
          <p:cNvPr id="3536" name="Rectangle 464"/>
          <p:cNvSpPr>
            <a:spLocks noChangeArrowheads="1"/>
          </p:cNvSpPr>
          <p:nvPr/>
        </p:nvSpPr>
        <p:spPr bwMode="auto">
          <a:xfrm>
            <a:off x="6321425" y="3389313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537" name="Rectangle 465"/>
          <p:cNvSpPr>
            <a:spLocks noChangeArrowheads="1"/>
          </p:cNvSpPr>
          <p:nvPr/>
        </p:nvSpPr>
        <p:spPr bwMode="auto">
          <a:xfrm>
            <a:off x="6343650" y="3389313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538" name="Rectangle 466"/>
          <p:cNvSpPr>
            <a:spLocks noChangeArrowheads="1"/>
          </p:cNvSpPr>
          <p:nvPr/>
        </p:nvSpPr>
        <p:spPr bwMode="auto">
          <a:xfrm>
            <a:off x="5662613" y="2908300"/>
            <a:ext cx="242887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F</a:t>
            </a:r>
          </a:p>
        </p:txBody>
      </p:sp>
      <p:sp>
        <p:nvSpPr>
          <p:cNvPr id="3539" name="Rectangle 467"/>
          <p:cNvSpPr>
            <a:spLocks noChangeArrowheads="1"/>
          </p:cNvSpPr>
          <p:nvPr/>
        </p:nvSpPr>
        <p:spPr bwMode="auto">
          <a:xfrm>
            <a:off x="5707063" y="2908300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540" name="Rectangle 468"/>
          <p:cNvSpPr>
            <a:spLocks noChangeArrowheads="1"/>
          </p:cNvSpPr>
          <p:nvPr/>
        </p:nvSpPr>
        <p:spPr bwMode="auto">
          <a:xfrm>
            <a:off x="5740400" y="290830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y</a:t>
            </a:r>
          </a:p>
        </p:txBody>
      </p:sp>
      <p:sp>
        <p:nvSpPr>
          <p:cNvPr id="3541" name="Rectangle 469"/>
          <p:cNvSpPr>
            <a:spLocks noChangeArrowheads="1"/>
          </p:cNvSpPr>
          <p:nvPr/>
        </p:nvSpPr>
        <p:spPr bwMode="auto">
          <a:xfrm>
            <a:off x="5776913" y="2908300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542" name="Rectangle 470"/>
          <p:cNvSpPr>
            <a:spLocks noChangeArrowheads="1"/>
          </p:cNvSpPr>
          <p:nvPr/>
        </p:nvSpPr>
        <p:spPr bwMode="auto">
          <a:xfrm>
            <a:off x="5808663" y="2908300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t</a:t>
            </a:r>
          </a:p>
        </p:txBody>
      </p:sp>
      <p:sp>
        <p:nvSpPr>
          <p:cNvPr id="3543" name="Rectangle 471"/>
          <p:cNvSpPr>
            <a:spLocks noChangeArrowheads="1"/>
          </p:cNvSpPr>
          <p:nvPr/>
        </p:nvSpPr>
        <p:spPr bwMode="auto">
          <a:xfrm>
            <a:off x="5829300" y="2908300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t</a:t>
            </a:r>
          </a:p>
        </p:txBody>
      </p:sp>
      <p:sp>
        <p:nvSpPr>
          <p:cNvPr id="3544" name="Rectangle 472"/>
          <p:cNvSpPr>
            <a:spLocks noChangeArrowheads="1"/>
          </p:cNvSpPr>
          <p:nvPr/>
        </p:nvSpPr>
        <p:spPr bwMode="auto">
          <a:xfrm>
            <a:off x="5851525" y="2908300"/>
            <a:ext cx="233363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545" name="Rectangle 473"/>
          <p:cNvSpPr>
            <a:spLocks noChangeArrowheads="1"/>
          </p:cNvSpPr>
          <p:nvPr/>
        </p:nvSpPr>
        <p:spPr bwMode="auto">
          <a:xfrm>
            <a:off x="6491288" y="2387600"/>
            <a:ext cx="242887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F</a:t>
            </a:r>
          </a:p>
        </p:txBody>
      </p:sp>
      <p:sp>
        <p:nvSpPr>
          <p:cNvPr id="3546" name="Rectangle 474"/>
          <p:cNvSpPr>
            <a:spLocks noChangeArrowheads="1"/>
          </p:cNvSpPr>
          <p:nvPr/>
        </p:nvSpPr>
        <p:spPr bwMode="auto">
          <a:xfrm>
            <a:off x="6535738" y="2387600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547" name="Rectangle 475"/>
          <p:cNvSpPr>
            <a:spLocks noChangeArrowheads="1"/>
          </p:cNvSpPr>
          <p:nvPr/>
        </p:nvSpPr>
        <p:spPr bwMode="auto">
          <a:xfrm>
            <a:off x="6557963" y="2387600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548" name="Rectangle 476"/>
          <p:cNvSpPr>
            <a:spLocks noChangeArrowheads="1"/>
          </p:cNvSpPr>
          <p:nvPr/>
        </p:nvSpPr>
        <p:spPr bwMode="auto">
          <a:xfrm>
            <a:off x="6589713" y="2387600"/>
            <a:ext cx="2635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m</a:t>
            </a:r>
          </a:p>
        </p:txBody>
      </p:sp>
      <p:sp>
        <p:nvSpPr>
          <p:cNvPr id="3549" name="Rectangle 477"/>
          <p:cNvSpPr>
            <a:spLocks noChangeArrowheads="1"/>
          </p:cNvSpPr>
          <p:nvPr/>
        </p:nvSpPr>
        <p:spPr bwMode="auto">
          <a:xfrm>
            <a:off x="6646863" y="2387600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i</a:t>
            </a:r>
          </a:p>
        </p:txBody>
      </p:sp>
      <p:sp>
        <p:nvSpPr>
          <p:cNvPr id="3550" name="Rectangle 478"/>
          <p:cNvSpPr>
            <a:spLocks noChangeArrowheads="1"/>
          </p:cNvSpPr>
          <p:nvPr/>
        </p:nvSpPr>
        <p:spPr bwMode="auto">
          <a:xfrm>
            <a:off x="6667500" y="238760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551" name="Rectangle 479"/>
          <p:cNvSpPr>
            <a:spLocks noChangeArrowheads="1"/>
          </p:cNvSpPr>
          <p:nvPr/>
        </p:nvSpPr>
        <p:spPr bwMode="auto">
          <a:xfrm>
            <a:off x="6702425" y="238760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g</a:t>
            </a:r>
          </a:p>
        </p:txBody>
      </p:sp>
      <p:sp>
        <p:nvSpPr>
          <p:cNvPr id="3552" name="Rectangle 480"/>
          <p:cNvSpPr>
            <a:spLocks noChangeArrowheads="1"/>
          </p:cNvSpPr>
          <p:nvPr/>
        </p:nvSpPr>
        <p:spPr bwMode="auto">
          <a:xfrm>
            <a:off x="7480300" y="3602038"/>
            <a:ext cx="242888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F</a:t>
            </a:r>
          </a:p>
        </p:txBody>
      </p:sp>
      <p:sp>
        <p:nvSpPr>
          <p:cNvPr id="3553" name="Rectangle 481"/>
          <p:cNvSpPr>
            <a:spLocks noChangeArrowheads="1"/>
          </p:cNvSpPr>
          <p:nvPr/>
        </p:nvSpPr>
        <p:spPr bwMode="auto">
          <a:xfrm>
            <a:off x="7524750" y="3602038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554" name="Rectangle 482"/>
          <p:cNvSpPr>
            <a:spLocks noChangeArrowheads="1"/>
          </p:cNvSpPr>
          <p:nvPr/>
        </p:nvSpPr>
        <p:spPr bwMode="auto">
          <a:xfrm>
            <a:off x="7545388" y="3602038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555" name="Rectangle 483"/>
          <p:cNvSpPr>
            <a:spLocks noChangeArrowheads="1"/>
          </p:cNvSpPr>
          <p:nvPr/>
        </p:nvSpPr>
        <p:spPr bwMode="auto">
          <a:xfrm>
            <a:off x="7581900" y="3602038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y</a:t>
            </a:r>
          </a:p>
        </p:txBody>
      </p:sp>
      <p:sp>
        <p:nvSpPr>
          <p:cNvPr id="3556" name="Rectangle 484"/>
          <p:cNvSpPr>
            <a:spLocks noChangeArrowheads="1"/>
          </p:cNvSpPr>
          <p:nvPr/>
        </p:nvSpPr>
        <p:spPr bwMode="auto">
          <a:xfrm>
            <a:off x="7616825" y="3602038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d</a:t>
            </a:r>
          </a:p>
        </p:txBody>
      </p:sp>
      <p:sp>
        <p:nvSpPr>
          <p:cNvPr id="3557" name="Rectangle 485"/>
          <p:cNvSpPr>
            <a:spLocks noChangeArrowheads="1"/>
          </p:cNvSpPr>
          <p:nvPr/>
        </p:nvSpPr>
        <p:spPr bwMode="auto">
          <a:xfrm>
            <a:off x="5218113" y="2581275"/>
            <a:ext cx="242887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F</a:t>
            </a:r>
          </a:p>
        </p:txBody>
      </p:sp>
      <p:sp>
        <p:nvSpPr>
          <p:cNvPr id="3558" name="Rectangle 486"/>
          <p:cNvSpPr>
            <a:spLocks noChangeArrowheads="1"/>
          </p:cNvSpPr>
          <p:nvPr/>
        </p:nvSpPr>
        <p:spPr bwMode="auto">
          <a:xfrm>
            <a:off x="5262563" y="2581275"/>
            <a:ext cx="223837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559" name="Rectangle 487"/>
          <p:cNvSpPr>
            <a:spLocks noChangeArrowheads="1"/>
          </p:cNvSpPr>
          <p:nvPr/>
        </p:nvSpPr>
        <p:spPr bwMode="auto">
          <a:xfrm>
            <a:off x="5289550" y="2581275"/>
            <a:ext cx="233363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560" name="Rectangle 488"/>
          <p:cNvSpPr>
            <a:spLocks noChangeArrowheads="1"/>
          </p:cNvSpPr>
          <p:nvPr/>
        </p:nvSpPr>
        <p:spPr bwMode="auto">
          <a:xfrm>
            <a:off x="5322888" y="258127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561" name="Rectangle 489"/>
          <p:cNvSpPr>
            <a:spLocks noChangeArrowheads="1"/>
          </p:cNvSpPr>
          <p:nvPr/>
        </p:nvSpPr>
        <p:spPr bwMode="auto">
          <a:xfrm>
            <a:off x="5357813" y="258127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k</a:t>
            </a:r>
          </a:p>
        </p:txBody>
      </p:sp>
      <p:sp>
        <p:nvSpPr>
          <p:cNvPr id="3562" name="Rectangle 490"/>
          <p:cNvSpPr>
            <a:spLocks noChangeArrowheads="1"/>
          </p:cNvSpPr>
          <p:nvPr/>
        </p:nvSpPr>
        <p:spPr bwMode="auto">
          <a:xfrm>
            <a:off x="5394325" y="2581275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563" name="Rectangle 491"/>
          <p:cNvSpPr>
            <a:spLocks noChangeArrowheads="1"/>
          </p:cNvSpPr>
          <p:nvPr/>
        </p:nvSpPr>
        <p:spPr bwMode="auto">
          <a:xfrm>
            <a:off x="5414963" y="2581275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i</a:t>
            </a:r>
          </a:p>
        </p:txBody>
      </p:sp>
      <p:sp>
        <p:nvSpPr>
          <p:cNvPr id="3564" name="Rectangle 492"/>
          <p:cNvSpPr>
            <a:spLocks noChangeArrowheads="1"/>
          </p:cNvSpPr>
          <p:nvPr/>
        </p:nvSpPr>
        <p:spPr bwMode="auto">
          <a:xfrm>
            <a:off x="5435600" y="258127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565" name="Rectangle 493"/>
          <p:cNvSpPr>
            <a:spLocks noChangeArrowheads="1"/>
          </p:cNvSpPr>
          <p:nvPr/>
        </p:nvSpPr>
        <p:spPr bwMode="auto">
          <a:xfrm>
            <a:off x="747713" y="5045075"/>
            <a:ext cx="242887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F</a:t>
            </a:r>
          </a:p>
        </p:txBody>
      </p:sp>
      <p:sp>
        <p:nvSpPr>
          <p:cNvPr id="3566" name="Rectangle 494"/>
          <p:cNvSpPr>
            <a:spLocks noChangeArrowheads="1"/>
          </p:cNvSpPr>
          <p:nvPr/>
        </p:nvSpPr>
        <p:spPr bwMode="auto">
          <a:xfrm>
            <a:off x="792163" y="504507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u</a:t>
            </a:r>
          </a:p>
        </p:txBody>
      </p:sp>
      <p:sp>
        <p:nvSpPr>
          <p:cNvPr id="3567" name="Rectangle 495"/>
          <p:cNvSpPr>
            <a:spLocks noChangeArrowheads="1"/>
          </p:cNvSpPr>
          <p:nvPr/>
        </p:nvSpPr>
        <p:spPr bwMode="auto">
          <a:xfrm>
            <a:off x="828675" y="5045075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568" name="Rectangle 496"/>
          <p:cNvSpPr>
            <a:spLocks noChangeArrowheads="1"/>
          </p:cNvSpPr>
          <p:nvPr/>
        </p:nvSpPr>
        <p:spPr bwMode="auto">
          <a:xfrm>
            <a:off x="849313" y="5045075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t</a:t>
            </a:r>
          </a:p>
        </p:txBody>
      </p:sp>
      <p:sp>
        <p:nvSpPr>
          <p:cNvPr id="3569" name="Rectangle 497"/>
          <p:cNvSpPr>
            <a:spLocks noChangeArrowheads="1"/>
          </p:cNvSpPr>
          <p:nvPr/>
        </p:nvSpPr>
        <p:spPr bwMode="auto">
          <a:xfrm>
            <a:off x="869950" y="504507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570" name="Rectangle 498"/>
          <p:cNvSpPr>
            <a:spLocks noChangeArrowheads="1"/>
          </p:cNvSpPr>
          <p:nvPr/>
        </p:nvSpPr>
        <p:spPr bwMode="auto">
          <a:xfrm>
            <a:off x="906463" y="504507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571" name="Rectangle 499"/>
          <p:cNvSpPr>
            <a:spLocks noChangeArrowheads="1"/>
          </p:cNvSpPr>
          <p:nvPr/>
        </p:nvSpPr>
        <p:spPr bwMode="auto">
          <a:xfrm>
            <a:off x="5253038" y="1809750"/>
            <a:ext cx="2571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G</a:t>
            </a:r>
          </a:p>
        </p:txBody>
      </p:sp>
      <p:sp>
        <p:nvSpPr>
          <p:cNvPr id="3572" name="Rectangle 500"/>
          <p:cNvSpPr>
            <a:spLocks noChangeArrowheads="1"/>
          </p:cNvSpPr>
          <p:nvPr/>
        </p:nvSpPr>
        <p:spPr bwMode="auto">
          <a:xfrm>
            <a:off x="5307013" y="1809750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573" name="Rectangle 501"/>
          <p:cNvSpPr>
            <a:spLocks noChangeArrowheads="1"/>
          </p:cNvSpPr>
          <p:nvPr/>
        </p:nvSpPr>
        <p:spPr bwMode="auto">
          <a:xfrm>
            <a:off x="5340350" y="1809750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574" name="Rectangle 502"/>
          <p:cNvSpPr>
            <a:spLocks noChangeArrowheads="1"/>
          </p:cNvSpPr>
          <p:nvPr/>
        </p:nvSpPr>
        <p:spPr bwMode="auto">
          <a:xfrm>
            <a:off x="5360988" y="1809750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575" name="Rectangle 503"/>
          <p:cNvSpPr>
            <a:spLocks noChangeArrowheads="1"/>
          </p:cNvSpPr>
          <p:nvPr/>
        </p:nvSpPr>
        <p:spPr bwMode="auto">
          <a:xfrm>
            <a:off x="5381625" y="1809750"/>
            <a:ext cx="233363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576" name="Rectangle 504"/>
          <p:cNvSpPr>
            <a:spLocks noChangeArrowheads="1"/>
          </p:cNvSpPr>
          <p:nvPr/>
        </p:nvSpPr>
        <p:spPr bwMode="auto">
          <a:xfrm>
            <a:off x="5414963" y="1809750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t</a:t>
            </a:r>
          </a:p>
        </p:txBody>
      </p:sp>
      <p:sp>
        <p:nvSpPr>
          <p:cNvPr id="3577" name="Rectangle 505"/>
          <p:cNvSpPr>
            <a:spLocks noChangeArrowheads="1"/>
          </p:cNvSpPr>
          <p:nvPr/>
        </p:nvSpPr>
        <p:spPr bwMode="auto">
          <a:xfrm>
            <a:off x="5435600" y="1809750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i</a:t>
            </a:r>
          </a:p>
        </p:txBody>
      </p:sp>
      <p:sp>
        <p:nvSpPr>
          <p:cNvPr id="3578" name="Rectangle 506"/>
          <p:cNvSpPr>
            <a:spLocks noChangeArrowheads="1"/>
          </p:cNvSpPr>
          <p:nvPr/>
        </p:nvSpPr>
        <p:spPr bwMode="auto">
          <a:xfrm>
            <a:off x="5456238" y="180975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579" name="Rectangle 507"/>
          <p:cNvSpPr>
            <a:spLocks noChangeArrowheads="1"/>
          </p:cNvSpPr>
          <p:nvPr/>
        </p:nvSpPr>
        <p:spPr bwMode="auto">
          <a:xfrm>
            <a:off x="5599113" y="3446463"/>
            <a:ext cx="2571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G</a:t>
            </a:r>
          </a:p>
        </p:txBody>
      </p:sp>
      <p:sp>
        <p:nvSpPr>
          <p:cNvPr id="3580" name="Rectangle 508"/>
          <p:cNvSpPr>
            <a:spLocks noChangeArrowheads="1"/>
          </p:cNvSpPr>
          <p:nvPr/>
        </p:nvSpPr>
        <p:spPr bwMode="auto">
          <a:xfrm>
            <a:off x="5653088" y="3446463"/>
            <a:ext cx="233362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581" name="Rectangle 509"/>
          <p:cNvSpPr>
            <a:spLocks noChangeArrowheads="1"/>
          </p:cNvSpPr>
          <p:nvPr/>
        </p:nvSpPr>
        <p:spPr bwMode="auto">
          <a:xfrm>
            <a:off x="5684838" y="3446463"/>
            <a:ext cx="223837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582" name="Rectangle 510"/>
          <p:cNvSpPr>
            <a:spLocks noChangeArrowheads="1"/>
          </p:cNvSpPr>
          <p:nvPr/>
        </p:nvSpPr>
        <p:spPr bwMode="auto">
          <a:xfrm>
            <a:off x="5713413" y="3446463"/>
            <a:ext cx="223837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583" name="Rectangle 511"/>
          <p:cNvSpPr>
            <a:spLocks noChangeArrowheads="1"/>
          </p:cNvSpPr>
          <p:nvPr/>
        </p:nvSpPr>
        <p:spPr bwMode="auto">
          <a:xfrm>
            <a:off x="5738813" y="3446463"/>
            <a:ext cx="233362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584" name="Rectangle 512"/>
          <p:cNvSpPr>
            <a:spLocks noChangeArrowheads="1"/>
          </p:cNvSpPr>
          <p:nvPr/>
        </p:nvSpPr>
        <p:spPr bwMode="auto">
          <a:xfrm>
            <a:off x="5772150" y="3446463"/>
            <a:ext cx="223838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585" name="Rectangle 513"/>
          <p:cNvSpPr>
            <a:spLocks noChangeArrowheads="1"/>
          </p:cNvSpPr>
          <p:nvPr/>
        </p:nvSpPr>
        <p:spPr bwMode="auto">
          <a:xfrm>
            <a:off x="5799138" y="3446463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d</a:t>
            </a:r>
          </a:p>
        </p:txBody>
      </p:sp>
      <p:sp>
        <p:nvSpPr>
          <p:cNvPr id="3586" name="Rectangle 514"/>
          <p:cNvSpPr>
            <a:spLocks noChangeArrowheads="1"/>
          </p:cNvSpPr>
          <p:nvPr/>
        </p:nvSpPr>
        <p:spPr bwMode="auto">
          <a:xfrm>
            <a:off x="5535613" y="1963738"/>
            <a:ext cx="2571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G</a:t>
            </a:r>
          </a:p>
        </p:txBody>
      </p:sp>
      <p:sp>
        <p:nvSpPr>
          <p:cNvPr id="3587" name="Rectangle 515"/>
          <p:cNvSpPr>
            <a:spLocks noChangeArrowheads="1"/>
          </p:cNvSpPr>
          <p:nvPr/>
        </p:nvSpPr>
        <p:spPr bwMode="auto">
          <a:xfrm>
            <a:off x="5589588" y="1963738"/>
            <a:ext cx="223837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588" name="Rectangle 516"/>
          <p:cNvSpPr>
            <a:spLocks noChangeArrowheads="1"/>
          </p:cNvSpPr>
          <p:nvPr/>
        </p:nvSpPr>
        <p:spPr bwMode="auto">
          <a:xfrm>
            <a:off x="5616575" y="1963738"/>
            <a:ext cx="233363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589" name="Rectangle 517"/>
          <p:cNvSpPr>
            <a:spLocks noChangeArrowheads="1"/>
          </p:cNvSpPr>
          <p:nvPr/>
        </p:nvSpPr>
        <p:spPr bwMode="auto">
          <a:xfrm>
            <a:off x="5649913" y="1963738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590" name="Rectangle 518"/>
          <p:cNvSpPr>
            <a:spLocks noChangeArrowheads="1"/>
          </p:cNvSpPr>
          <p:nvPr/>
        </p:nvSpPr>
        <p:spPr bwMode="auto">
          <a:xfrm>
            <a:off x="5684838" y="1963738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t</a:t>
            </a:r>
          </a:p>
        </p:txBody>
      </p:sp>
      <p:sp>
        <p:nvSpPr>
          <p:cNvPr id="3591" name="Rectangle 519"/>
          <p:cNvSpPr>
            <a:spLocks noChangeArrowheads="1"/>
          </p:cNvSpPr>
          <p:nvPr/>
        </p:nvSpPr>
        <p:spPr bwMode="auto">
          <a:xfrm>
            <a:off x="1304925" y="4813300"/>
            <a:ext cx="2571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G</a:t>
            </a:r>
          </a:p>
        </p:txBody>
      </p:sp>
      <p:sp>
        <p:nvSpPr>
          <p:cNvPr id="3592" name="Rectangle 520"/>
          <p:cNvSpPr>
            <a:spLocks noChangeArrowheads="1"/>
          </p:cNvSpPr>
          <p:nvPr/>
        </p:nvSpPr>
        <p:spPr bwMode="auto">
          <a:xfrm>
            <a:off x="1358900" y="4813300"/>
            <a:ext cx="223838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593" name="Rectangle 521"/>
          <p:cNvSpPr>
            <a:spLocks noChangeArrowheads="1"/>
          </p:cNvSpPr>
          <p:nvPr/>
        </p:nvSpPr>
        <p:spPr bwMode="auto">
          <a:xfrm>
            <a:off x="1385888" y="4813300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594" name="Rectangle 522"/>
          <p:cNvSpPr>
            <a:spLocks noChangeArrowheads="1"/>
          </p:cNvSpPr>
          <p:nvPr/>
        </p:nvSpPr>
        <p:spPr bwMode="auto">
          <a:xfrm>
            <a:off x="1419225" y="481330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v</a:t>
            </a:r>
          </a:p>
        </p:txBody>
      </p:sp>
      <p:sp>
        <p:nvSpPr>
          <p:cNvPr id="3595" name="Rectangle 523"/>
          <p:cNvSpPr>
            <a:spLocks noChangeArrowheads="1"/>
          </p:cNvSpPr>
          <p:nvPr/>
        </p:nvSpPr>
        <p:spPr bwMode="auto">
          <a:xfrm>
            <a:off x="1454150" y="4813300"/>
            <a:ext cx="233363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596" name="Rectangle 524"/>
          <p:cNvSpPr>
            <a:spLocks noChangeArrowheads="1"/>
          </p:cNvSpPr>
          <p:nvPr/>
        </p:nvSpPr>
        <p:spPr bwMode="auto">
          <a:xfrm>
            <a:off x="1487488" y="4813300"/>
            <a:ext cx="228600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s</a:t>
            </a:r>
          </a:p>
        </p:txBody>
      </p:sp>
      <p:sp>
        <p:nvSpPr>
          <p:cNvPr id="3597" name="Rectangle 525"/>
          <p:cNvSpPr>
            <a:spLocks noChangeArrowheads="1"/>
          </p:cNvSpPr>
          <p:nvPr/>
        </p:nvSpPr>
        <p:spPr bwMode="auto">
          <a:xfrm>
            <a:off x="3714750" y="3717925"/>
            <a:ext cx="2571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G</a:t>
            </a:r>
          </a:p>
        </p:txBody>
      </p:sp>
      <p:sp>
        <p:nvSpPr>
          <p:cNvPr id="3598" name="Rectangle 526"/>
          <p:cNvSpPr>
            <a:spLocks noChangeArrowheads="1"/>
          </p:cNvSpPr>
          <p:nvPr/>
        </p:nvSpPr>
        <p:spPr bwMode="auto">
          <a:xfrm>
            <a:off x="3768725" y="3717925"/>
            <a:ext cx="223838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599" name="Rectangle 527"/>
          <p:cNvSpPr>
            <a:spLocks noChangeArrowheads="1"/>
          </p:cNvSpPr>
          <p:nvPr/>
        </p:nvSpPr>
        <p:spPr bwMode="auto">
          <a:xfrm>
            <a:off x="3795713" y="3717925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600" name="Rectangle 528"/>
          <p:cNvSpPr>
            <a:spLocks noChangeArrowheads="1"/>
          </p:cNvSpPr>
          <p:nvPr/>
        </p:nvSpPr>
        <p:spPr bwMode="auto">
          <a:xfrm>
            <a:off x="3829050" y="371792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y</a:t>
            </a:r>
          </a:p>
        </p:txBody>
      </p:sp>
      <p:sp>
        <p:nvSpPr>
          <p:cNvPr id="3601" name="Rectangle 529"/>
          <p:cNvSpPr>
            <a:spLocks noChangeArrowheads="1"/>
          </p:cNvSpPr>
          <p:nvPr/>
        </p:nvSpPr>
        <p:spPr bwMode="auto">
          <a:xfrm>
            <a:off x="3863975" y="3717925"/>
            <a:ext cx="228600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s</a:t>
            </a:r>
          </a:p>
        </p:txBody>
      </p:sp>
      <p:sp>
        <p:nvSpPr>
          <p:cNvPr id="3602" name="Rectangle 530"/>
          <p:cNvSpPr>
            <a:spLocks noChangeArrowheads="1"/>
          </p:cNvSpPr>
          <p:nvPr/>
        </p:nvSpPr>
        <p:spPr bwMode="auto">
          <a:xfrm>
            <a:off x="3894138" y="371792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603" name="Rectangle 531"/>
          <p:cNvSpPr>
            <a:spLocks noChangeArrowheads="1"/>
          </p:cNvSpPr>
          <p:nvPr/>
        </p:nvSpPr>
        <p:spPr bwMode="auto">
          <a:xfrm>
            <a:off x="3929063" y="371792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604" name="Rectangle 532"/>
          <p:cNvSpPr>
            <a:spLocks noChangeArrowheads="1"/>
          </p:cNvSpPr>
          <p:nvPr/>
        </p:nvSpPr>
        <p:spPr bwMode="auto">
          <a:xfrm>
            <a:off x="4549775" y="3967163"/>
            <a:ext cx="2571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G</a:t>
            </a:r>
          </a:p>
        </p:txBody>
      </p:sp>
      <p:sp>
        <p:nvSpPr>
          <p:cNvPr id="3605" name="Rectangle 533"/>
          <p:cNvSpPr>
            <a:spLocks noChangeArrowheads="1"/>
          </p:cNvSpPr>
          <p:nvPr/>
        </p:nvSpPr>
        <p:spPr bwMode="auto">
          <a:xfrm>
            <a:off x="4603750" y="3967163"/>
            <a:ext cx="223838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606" name="Rectangle 534"/>
          <p:cNvSpPr>
            <a:spLocks noChangeArrowheads="1"/>
          </p:cNvSpPr>
          <p:nvPr/>
        </p:nvSpPr>
        <p:spPr bwMode="auto">
          <a:xfrm>
            <a:off x="4630738" y="3967163"/>
            <a:ext cx="233362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607" name="Rectangle 535"/>
          <p:cNvSpPr>
            <a:spLocks noChangeArrowheads="1"/>
          </p:cNvSpPr>
          <p:nvPr/>
        </p:nvSpPr>
        <p:spPr bwMode="auto">
          <a:xfrm>
            <a:off x="4664075" y="3967163"/>
            <a:ext cx="233363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608" name="Rectangle 536"/>
          <p:cNvSpPr>
            <a:spLocks noChangeArrowheads="1"/>
          </p:cNvSpPr>
          <p:nvPr/>
        </p:nvSpPr>
        <p:spPr bwMode="auto">
          <a:xfrm>
            <a:off x="4695825" y="3967163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609" name="Rectangle 537"/>
          <p:cNvSpPr>
            <a:spLocks noChangeArrowheads="1"/>
          </p:cNvSpPr>
          <p:nvPr/>
        </p:nvSpPr>
        <p:spPr bwMode="auto">
          <a:xfrm>
            <a:off x="7273925" y="2117725"/>
            <a:ext cx="2571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G</a:t>
            </a:r>
          </a:p>
        </p:txBody>
      </p:sp>
      <p:sp>
        <p:nvSpPr>
          <p:cNvPr id="3610" name="Rectangle 538"/>
          <p:cNvSpPr>
            <a:spLocks noChangeArrowheads="1"/>
          </p:cNvSpPr>
          <p:nvPr/>
        </p:nvSpPr>
        <p:spPr bwMode="auto">
          <a:xfrm>
            <a:off x="7327900" y="2117725"/>
            <a:ext cx="223838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611" name="Rectangle 539"/>
          <p:cNvSpPr>
            <a:spLocks noChangeArrowheads="1"/>
          </p:cNvSpPr>
          <p:nvPr/>
        </p:nvSpPr>
        <p:spPr bwMode="auto">
          <a:xfrm>
            <a:off x="7354888" y="2117725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612" name="Rectangle 540"/>
          <p:cNvSpPr>
            <a:spLocks noChangeArrowheads="1"/>
          </p:cNvSpPr>
          <p:nvPr/>
        </p:nvSpPr>
        <p:spPr bwMode="auto">
          <a:xfrm>
            <a:off x="7388225" y="2117725"/>
            <a:ext cx="233363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613" name="Rectangle 541"/>
          <p:cNvSpPr>
            <a:spLocks noChangeArrowheads="1"/>
          </p:cNvSpPr>
          <p:nvPr/>
        </p:nvSpPr>
        <p:spPr bwMode="auto">
          <a:xfrm>
            <a:off x="7421563" y="211772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614" name="Rectangle 542"/>
          <p:cNvSpPr>
            <a:spLocks noChangeArrowheads="1"/>
          </p:cNvSpPr>
          <p:nvPr/>
        </p:nvSpPr>
        <p:spPr bwMode="auto">
          <a:xfrm>
            <a:off x="7456488" y="211772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u</a:t>
            </a:r>
          </a:p>
        </p:txBody>
      </p:sp>
      <p:sp>
        <p:nvSpPr>
          <p:cNvPr id="3615" name="Rectangle 543"/>
          <p:cNvSpPr>
            <a:spLocks noChangeArrowheads="1"/>
          </p:cNvSpPr>
          <p:nvPr/>
        </p:nvSpPr>
        <p:spPr bwMode="auto">
          <a:xfrm>
            <a:off x="7493000" y="211772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p</a:t>
            </a:r>
          </a:p>
        </p:txBody>
      </p:sp>
      <p:sp>
        <p:nvSpPr>
          <p:cNvPr id="3616" name="Rectangle 544"/>
          <p:cNvSpPr>
            <a:spLocks noChangeArrowheads="1"/>
          </p:cNvSpPr>
          <p:nvPr/>
        </p:nvSpPr>
        <p:spPr bwMode="auto">
          <a:xfrm>
            <a:off x="3241675" y="3140075"/>
            <a:ext cx="2571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H</a:t>
            </a:r>
          </a:p>
        </p:txBody>
      </p:sp>
      <p:sp>
        <p:nvSpPr>
          <p:cNvPr id="3617" name="Rectangle 545"/>
          <p:cNvSpPr>
            <a:spLocks noChangeArrowheads="1"/>
          </p:cNvSpPr>
          <p:nvPr/>
        </p:nvSpPr>
        <p:spPr bwMode="auto">
          <a:xfrm>
            <a:off x="3295650" y="3140075"/>
            <a:ext cx="233363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618" name="Rectangle 546"/>
          <p:cNvSpPr>
            <a:spLocks noChangeArrowheads="1"/>
          </p:cNvSpPr>
          <p:nvPr/>
        </p:nvSpPr>
        <p:spPr bwMode="auto">
          <a:xfrm>
            <a:off x="3327400" y="314007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619" name="Rectangle 547"/>
          <p:cNvSpPr>
            <a:spLocks noChangeArrowheads="1"/>
          </p:cNvSpPr>
          <p:nvPr/>
        </p:nvSpPr>
        <p:spPr bwMode="auto">
          <a:xfrm>
            <a:off x="3363913" y="3140075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c</a:t>
            </a:r>
          </a:p>
        </p:txBody>
      </p:sp>
      <p:sp>
        <p:nvSpPr>
          <p:cNvPr id="3620" name="Rectangle 548"/>
          <p:cNvSpPr>
            <a:spLocks noChangeArrowheads="1"/>
          </p:cNvSpPr>
          <p:nvPr/>
        </p:nvSpPr>
        <p:spPr bwMode="auto">
          <a:xfrm>
            <a:off x="3395663" y="314007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621" name="Rectangle 549"/>
          <p:cNvSpPr>
            <a:spLocks noChangeArrowheads="1"/>
          </p:cNvSpPr>
          <p:nvPr/>
        </p:nvSpPr>
        <p:spPr bwMode="auto">
          <a:xfrm>
            <a:off x="3432175" y="3140075"/>
            <a:ext cx="233363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c</a:t>
            </a:r>
          </a:p>
        </p:txBody>
      </p:sp>
      <p:sp>
        <p:nvSpPr>
          <p:cNvPr id="3622" name="Rectangle 550"/>
          <p:cNvSpPr>
            <a:spLocks noChangeArrowheads="1"/>
          </p:cNvSpPr>
          <p:nvPr/>
        </p:nvSpPr>
        <p:spPr bwMode="auto">
          <a:xfrm>
            <a:off x="3465513" y="314007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k</a:t>
            </a:r>
          </a:p>
        </p:txBody>
      </p:sp>
      <p:sp>
        <p:nvSpPr>
          <p:cNvPr id="3623" name="Rectangle 551"/>
          <p:cNvSpPr>
            <a:spLocks noChangeArrowheads="1"/>
          </p:cNvSpPr>
          <p:nvPr/>
        </p:nvSpPr>
        <p:spPr bwMode="auto">
          <a:xfrm>
            <a:off x="4111625" y="3370263"/>
            <a:ext cx="2571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H</a:t>
            </a:r>
          </a:p>
        </p:txBody>
      </p:sp>
      <p:sp>
        <p:nvSpPr>
          <p:cNvPr id="3624" name="Rectangle 552"/>
          <p:cNvSpPr>
            <a:spLocks noChangeArrowheads="1"/>
          </p:cNvSpPr>
          <p:nvPr/>
        </p:nvSpPr>
        <p:spPr bwMode="auto">
          <a:xfrm>
            <a:off x="4165600" y="3370263"/>
            <a:ext cx="233363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625" name="Rectangle 553"/>
          <p:cNvSpPr>
            <a:spLocks noChangeArrowheads="1"/>
          </p:cNvSpPr>
          <p:nvPr/>
        </p:nvSpPr>
        <p:spPr bwMode="auto">
          <a:xfrm>
            <a:off x="4197350" y="3370263"/>
            <a:ext cx="223838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626" name="Rectangle 554"/>
          <p:cNvSpPr>
            <a:spLocks noChangeArrowheads="1"/>
          </p:cNvSpPr>
          <p:nvPr/>
        </p:nvSpPr>
        <p:spPr bwMode="auto">
          <a:xfrm>
            <a:off x="4224338" y="3370263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d</a:t>
            </a:r>
          </a:p>
        </p:txBody>
      </p:sp>
      <p:sp>
        <p:nvSpPr>
          <p:cNvPr id="3627" name="Rectangle 555"/>
          <p:cNvSpPr>
            <a:spLocks noChangeArrowheads="1"/>
          </p:cNvSpPr>
          <p:nvPr/>
        </p:nvSpPr>
        <p:spPr bwMode="auto">
          <a:xfrm>
            <a:off x="4260850" y="3370263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i</a:t>
            </a:r>
          </a:p>
        </p:txBody>
      </p:sp>
      <p:sp>
        <p:nvSpPr>
          <p:cNvPr id="3628" name="Rectangle 556"/>
          <p:cNvSpPr>
            <a:spLocks noChangeArrowheads="1"/>
          </p:cNvSpPr>
          <p:nvPr/>
        </p:nvSpPr>
        <p:spPr bwMode="auto">
          <a:xfrm>
            <a:off x="4281488" y="3370263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629" name="Rectangle 557"/>
          <p:cNvSpPr>
            <a:spLocks noChangeArrowheads="1"/>
          </p:cNvSpPr>
          <p:nvPr/>
        </p:nvSpPr>
        <p:spPr bwMode="auto">
          <a:xfrm>
            <a:off x="5794375" y="2252663"/>
            <a:ext cx="2571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H</a:t>
            </a:r>
          </a:p>
        </p:txBody>
      </p:sp>
      <p:sp>
        <p:nvSpPr>
          <p:cNvPr id="3630" name="Rectangle 558"/>
          <p:cNvSpPr>
            <a:spLocks noChangeArrowheads="1"/>
          </p:cNvSpPr>
          <p:nvPr/>
        </p:nvSpPr>
        <p:spPr bwMode="auto">
          <a:xfrm>
            <a:off x="5848350" y="2252663"/>
            <a:ext cx="233363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631" name="Rectangle 559"/>
          <p:cNvSpPr>
            <a:spLocks noChangeArrowheads="1"/>
          </p:cNvSpPr>
          <p:nvPr/>
        </p:nvSpPr>
        <p:spPr bwMode="auto">
          <a:xfrm>
            <a:off x="5880100" y="2252663"/>
            <a:ext cx="223838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632" name="Rectangle 560"/>
          <p:cNvSpPr>
            <a:spLocks noChangeArrowheads="1"/>
          </p:cNvSpPr>
          <p:nvPr/>
        </p:nvSpPr>
        <p:spPr bwMode="auto">
          <a:xfrm>
            <a:off x="5907088" y="2252663"/>
            <a:ext cx="223837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633" name="Rectangle 561"/>
          <p:cNvSpPr>
            <a:spLocks noChangeArrowheads="1"/>
          </p:cNvSpPr>
          <p:nvPr/>
        </p:nvSpPr>
        <p:spPr bwMode="auto">
          <a:xfrm>
            <a:off x="5934075" y="2252663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i</a:t>
            </a:r>
          </a:p>
        </p:txBody>
      </p:sp>
      <p:sp>
        <p:nvSpPr>
          <p:cNvPr id="3634" name="Rectangle 562"/>
          <p:cNvSpPr>
            <a:spLocks noChangeArrowheads="1"/>
          </p:cNvSpPr>
          <p:nvPr/>
        </p:nvSpPr>
        <p:spPr bwMode="auto">
          <a:xfrm>
            <a:off x="5956300" y="2252663"/>
            <a:ext cx="228600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s</a:t>
            </a:r>
          </a:p>
        </p:txBody>
      </p:sp>
      <p:sp>
        <p:nvSpPr>
          <p:cNvPr id="3635" name="Rectangle 563"/>
          <p:cNvSpPr>
            <a:spLocks noChangeArrowheads="1"/>
          </p:cNvSpPr>
          <p:nvPr/>
        </p:nvSpPr>
        <p:spPr bwMode="auto">
          <a:xfrm>
            <a:off x="5984875" y="2252663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636" name="Rectangle 564"/>
          <p:cNvSpPr>
            <a:spLocks noChangeArrowheads="1"/>
          </p:cNvSpPr>
          <p:nvPr/>
        </p:nvSpPr>
        <p:spPr bwMode="auto">
          <a:xfrm>
            <a:off x="6021388" y="2252663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637" name="Rectangle 565"/>
          <p:cNvSpPr>
            <a:spLocks noChangeArrowheads="1"/>
          </p:cNvSpPr>
          <p:nvPr/>
        </p:nvSpPr>
        <p:spPr bwMode="auto">
          <a:xfrm>
            <a:off x="4229100" y="3910013"/>
            <a:ext cx="2571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H</a:t>
            </a:r>
          </a:p>
        </p:txBody>
      </p:sp>
      <p:sp>
        <p:nvSpPr>
          <p:cNvPr id="3638" name="Rectangle 566"/>
          <p:cNvSpPr>
            <a:spLocks noChangeArrowheads="1"/>
          </p:cNvSpPr>
          <p:nvPr/>
        </p:nvSpPr>
        <p:spPr bwMode="auto">
          <a:xfrm>
            <a:off x="4281488" y="3910013"/>
            <a:ext cx="233362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639" name="Rectangle 567"/>
          <p:cNvSpPr>
            <a:spLocks noChangeArrowheads="1"/>
          </p:cNvSpPr>
          <p:nvPr/>
        </p:nvSpPr>
        <p:spPr bwMode="auto">
          <a:xfrm>
            <a:off x="4314825" y="3910013"/>
            <a:ext cx="223838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640" name="Rectangle 568"/>
          <p:cNvSpPr>
            <a:spLocks noChangeArrowheads="1"/>
          </p:cNvSpPr>
          <p:nvPr/>
        </p:nvSpPr>
        <p:spPr bwMode="auto">
          <a:xfrm>
            <a:off x="4341813" y="3910013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t</a:t>
            </a:r>
          </a:p>
        </p:txBody>
      </p:sp>
      <p:sp>
        <p:nvSpPr>
          <p:cNvPr id="3641" name="Rectangle 569"/>
          <p:cNvSpPr>
            <a:spLocks noChangeArrowheads="1"/>
          </p:cNvSpPr>
          <p:nvPr/>
        </p:nvSpPr>
        <p:spPr bwMode="auto">
          <a:xfrm>
            <a:off x="2397125" y="3254375"/>
            <a:ext cx="2571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H</a:t>
            </a:r>
          </a:p>
        </p:txBody>
      </p:sp>
      <p:sp>
        <p:nvSpPr>
          <p:cNvPr id="3642" name="Rectangle 570"/>
          <p:cNvSpPr>
            <a:spLocks noChangeArrowheads="1"/>
          </p:cNvSpPr>
          <p:nvPr/>
        </p:nvSpPr>
        <p:spPr bwMode="auto">
          <a:xfrm>
            <a:off x="2451100" y="3254375"/>
            <a:ext cx="233363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643" name="Rectangle 571"/>
          <p:cNvSpPr>
            <a:spLocks noChangeArrowheads="1"/>
          </p:cNvSpPr>
          <p:nvPr/>
        </p:nvSpPr>
        <p:spPr bwMode="auto">
          <a:xfrm>
            <a:off x="2482850" y="325437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644" name="Rectangle 572"/>
          <p:cNvSpPr>
            <a:spLocks noChangeArrowheads="1"/>
          </p:cNvSpPr>
          <p:nvPr/>
        </p:nvSpPr>
        <p:spPr bwMode="auto">
          <a:xfrm>
            <a:off x="2519363" y="325437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d</a:t>
            </a:r>
          </a:p>
        </p:txBody>
      </p:sp>
      <p:sp>
        <p:nvSpPr>
          <p:cNvPr id="3645" name="Rectangle 573"/>
          <p:cNvSpPr>
            <a:spLocks noChangeArrowheads="1"/>
          </p:cNvSpPr>
          <p:nvPr/>
        </p:nvSpPr>
        <p:spPr bwMode="auto">
          <a:xfrm>
            <a:off x="2554288" y="3254375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646" name="Rectangle 574"/>
          <p:cNvSpPr>
            <a:spLocks noChangeArrowheads="1"/>
          </p:cNvSpPr>
          <p:nvPr/>
        </p:nvSpPr>
        <p:spPr bwMode="auto">
          <a:xfrm>
            <a:off x="2587625" y="3254375"/>
            <a:ext cx="223838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647" name="Rectangle 575"/>
          <p:cNvSpPr>
            <a:spLocks noChangeArrowheads="1"/>
          </p:cNvSpPr>
          <p:nvPr/>
        </p:nvSpPr>
        <p:spPr bwMode="auto">
          <a:xfrm>
            <a:off x="2614613" y="3254375"/>
            <a:ext cx="228600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s</a:t>
            </a:r>
          </a:p>
        </p:txBody>
      </p:sp>
      <p:sp>
        <p:nvSpPr>
          <p:cNvPr id="3648" name="Rectangle 576"/>
          <p:cNvSpPr>
            <a:spLocks noChangeArrowheads="1"/>
          </p:cNvSpPr>
          <p:nvPr/>
        </p:nvSpPr>
        <p:spPr bwMode="auto">
          <a:xfrm>
            <a:off x="2644775" y="325437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649" name="Rectangle 577"/>
          <p:cNvSpPr>
            <a:spLocks noChangeArrowheads="1"/>
          </p:cNvSpPr>
          <p:nvPr/>
        </p:nvSpPr>
        <p:spPr bwMode="auto">
          <a:xfrm>
            <a:off x="2679700" y="325437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650" name="Rectangle 578"/>
          <p:cNvSpPr>
            <a:spLocks noChangeArrowheads="1"/>
          </p:cNvSpPr>
          <p:nvPr/>
        </p:nvSpPr>
        <p:spPr bwMode="auto">
          <a:xfrm>
            <a:off x="4989513" y="2271713"/>
            <a:ext cx="2571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H</a:t>
            </a:r>
          </a:p>
        </p:txBody>
      </p:sp>
      <p:sp>
        <p:nvSpPr>
          <p:cNvPr id="3651" name="Rectangle 579"/>
          <p:cNvSpPr>
            <a:spLocks noChangeArrowheads="1"/>
          </p:cNvSpPr>
          <p:nvPr/>
        </p:nvSpPr>
        <p:spPr bwMode="auto">
          <a:xfrm>
            <a:off x="5043488" y="2271713"/>
            <a:ext cx="233362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652" name="Rectangle 580"/>
          <p:cNvSpPr>
            <a:spLocks noChangeArrowheads="1"/>
          </p:cNvSpPr>
          <p:nvPr/>
        </p:nvSpPr>
        <p:spPr bwMode="auto">
          <a:xfrm>
            <a:off x="5076825" y="2271713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653" name="Rectangle 581"/>
          <p:cNvSpPr>
            <a:spLocks noChangeArrowheads="1"/>
          </p:cNvSpPr>
          <p:nvPr/>
        </p:nvSpPr>
        <p:spPr bwMode="auto">
          <a:xfrm>
            <a:off x="5111750" y="2271713"/>
            <a:ext cx="223838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654" name="Rectangle 582"/>
          <p:cNvSpPr>
            <a:spLocks noChangeArrowheads="1"/>
          </p:cNvSpPr>
          <p:nvPr/>
        </p:nvSpPr>
        <p:spPr bwMode="auto">
          <a:xfrm>
            <a:off x="5140325" y="2271713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y</a:t>
            </a:r>
          </a:p>
        </p:txBody>
      </p:sp>
      <p:sp>
        <p:nvSpPr>
          <p:cNvPr id="3655" name="Rectangle 583"/>
          <p:cNvSpPr>
            <a:spLocks noChangeArrowheads="1"/>
          </p:cNvSpPr>
          <p:nvPr/>
        </p:nvSpPr>
        <p:spPr bwMode="auto">
          <a:xfrm>
            <a:off x="931863" y="4852988"/>
            <a:ext cx="2571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H</a:t>
            </a:r>
          </a:p>
        </p:txBody>
      </p:sp>
      <p:sp>
        <p:nvSpPr>
          <p:cNvPr id="3656" name="Rectangle 584"/>
          <p:cNvSpPr>
            <a:spLocks noChangeArrowheads="1"/>
          </p:cNvSpPr>
          <p:nvPr/>
        </p:nvSpPr>
        <p:spPr bwMode="auto">
          <a:xfrm>
            <a:off x="985838" y="4852988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i</a:t>
            </a:r>
          </a:p>
        </p:txBody>
      </p:sp>
      <p:sp>
        <p:nvSpPr>
          <p:cNvPr id="3657" name="Rectangle 585"/>
          <p:cNvSpPr>
            <a:spLocks noChangeArrowheads="1"/>
          </p:cNvSpPr>
          <p:nvPr/>
        </p:nvSpPr>
        <p:spPr bwMode="auto">
          <a:xfrm>
            <a:off x="1006475" y="4852988"/>
            <a:ext cx="233363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c</a:t>
            </a:r>
          </a:p>
        </p:txBody>
      </p:sp>
      <p:sp>
        <p:nvSpPr>
          <p:cNvPr id="3658" name="Rectangle 586"/>
          <p:cNvSpPr>
            <a:spLocks noChangeArrowheads="1"/>
          </p:cNvSpPr>
          <p:nvPr/>
        </p:nvSpPr>
        <p:spPr bwMode="auto">
          <a:xfrm>
            <a:off x="1039813" y="4852988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k</a:t>
            </a:r>
          </a:p>
        </p:txBody>
      </p:sp>
      <p:sp>
        <p:nvSpPr>
          <p:cNvPr id="3659" name="Rectangle 587"/>
          <p:cNvSpPr>
            <a:spLocks noChangeArrowheads="1"/>
          </p:cNvSpPr>
          <p:nvPr/>
        </p:nvSpPr>
        <p:spPr bwMode="auto">
          <a:xfrm>
            <a:off x="1074738" y="4852988"/>
            <a:ext cx="2635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m</a:t>
            </a:r>
          </a:p>
        </p:txBody>
      </p:sp>
      <p:sp>
        <p:nvSpPr>
          <p:cNvPr id="3660" name="Rectangle 588"/>
          <p:cNvSpPr>
            <a:spLocks noChangeArrowheads="1"/>
          </p:cNvSpPr>
          <p:nvPr/>
        </p:nvSpPr>
        <p:spPr bwMode="auto">
          <a:xfrm>
            <a:off x="1131888" y="4852988"/>
            <a:ext cx="233362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661" name="Rectangle 589"/>
          <p:cNvSpPr>
            <a:spLocks noChangeArrowheads="1"/>
          </p:cNvSpPr>
          <p:nvPr/>
        </p:nvSpPr>
        <p:spPr bwMode="auto">
          <a:xfrm>
            <a:off x="1165225" y="4852988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662" name="Rectangle 590"/>
          <p:cNvSpPr>
            <a:spLocks noChangeArrowheads="1"/>
          </p:cNvSpPr>
          <p:nvPr/>
        </p:nvSpPr>
        <p:spPr bwMode="auto">
          <a:xfrm>
            <a:off x="2432050" y="3910013"/>
            <a:ext cx="2571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H</a:t>
            </a:r>
          </a:p>
        </p:txBody>
      </p:sp>
      <p:sp>
        <p:nvSpPr>
          <p:cNvPr id="3663" name="Rectangle 591"/>
          <p:cNvSpPr>
            <a:spLocks noChangeArrowheads="1"/>
          </p:cNvSpPr>
          <p:nvPr/>
        </p:nvSpPr>
        <p:spPr bwMode="auto">
          <a:xfrm>
            <a:off x="2486025" y="3910013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664" name="Rectangle 592"/>
          <p:cNvSpPr>
            <a:spLocks noChangeArrowheads="1"/>
          </p:cNvSpPr>
          <p:nvPr/>
        </p:nvSpPr>
        <p:spPr bwMode="auto">
          <a:xfrm>
            <a:off x="2522538" y="3910013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p</a:t>
            </a:r>
          </a:p>
        </p:txBody>
      </p:sp>
      <p:sp>
        <p:nvSpPr>
          <p:cNvPr id="3665" name="Rectangle 593"/>
          <p:cNvSpPr>
            <a:spLocks noChangeArrowheads="1"/>
          </p:cNvSpPr>
          <p:nvPr/>
        </p:nvSpPr>
        <p:spPr bwMode="auto">
          <a:xfrm>
            <a:off x="2557463" y="3910013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k</a:t>
            </a:r>
          </a:p>
        </p:txBody>
      </p:sp>
      <p:sp>
        <p:nvSpPr>
          <p:cNvPr id="3666" name="Rectangle 594"/>
          <p:cNvSpPr>
            <a:spLocks noChangeArrowheads="1"/>
          </p:cNvSpPr>
          <p:nvPr/>
        </p:nvSpPr>
        <p:spPr bwMode="auto">
          <a:xfrm>
            <a:off x="2593975" y="3910013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i</a:t>
            </a:r>
          </a:p>
        </p:txBody>
      </p:sp>
      <p:sp>
        <p:nvSpPr>
          <p:cNvPr id="3667" name="Rectangle 595"/>
          <p:cNvSpPr>
            <a:spLocks noChangeArrowheads="1"/>
          </p:cNvSpPr>
          <p:nvPr/>
        </p:nvSpPr>
        <p:spPr bwMode="auto">
          <a:xfrm>
            <a:off x="2614613" y="3910013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668" name="Rectangle 596"/>
          <p:cNvSpPr>
            <a:spLocks noChangeArrowheads="1"/>
          </p:cNvSpPr>
          <p:nvPr/>
        </p:nvSpPr>
        <p:spPr bwMode="auto">
          <a:xfrm>
            <a:off x="2651125" y="3910013"/>
            <a:ext cx="228600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s</a:t>
            </a:r>
          </a:p>
        </p:txBody>
      </p:sp>
      <p:sp>
        <p:nvSpPr>
          <p:cNvPr id="3669" name="Rectangle 597"/>
          <p:cNvSpPr>
            <a:spLocks noChangeArrowheads="1"/>
          </p:cNvSpPr>
          <p:nvPr/>
        </p:nvSpPr>
        <p:spPr bwMode="auto">
          <a:xfrm>
            <a:off x="6153150" y="3775075"/>
            <a:ext cx="228600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J</a:t>
            </a:r>
          </a:p>
        </p:txBody>
      </p:sp>
      <p:sp>
        <p:nvSpPr>
          <p:cNvPr id="3670" name="Rectangle 598"/>
          <p:cNvSpPr>
            <a:spLocks noChangeArrowheads="1"/>
          </p:cNvSpPr>
          <p:nvPr/>
        </p:nvSpPr>
        <p:spPr bwMode="auto">
          <a:xfrm>
            <a:off x="6183313" y="3775075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671" name="Rectangle 599"/>
          <p:cNvSpPr>
            <a:spLocks noChangeArrowheads="1"/>
          </p:cNvSpPr>
          <p:nvPr/>
        </p:nvSpPr>
        <p:spPr bwMode="auto">
          <a:xfrm>
            <a:off x="6215063" y="3775075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c</a:t>
            </a:r>
          </a:p>
        </p:txBody>
      </p:sp>
      <p:sp>
        <p:nvSpPr>
          <p:cNvPr id="3672" name="Rectangle 600"/>
          <p:cNvSpPr>
            <a:spLocks noChangeArrowheads="1"/>
          </p:cNvSpPr>
          <p:nvPr/>
        </p:nvSpPr>
        <p:spPr bwMode="auto">
          <a:xfrm>
            <a:off x="6248400" y="377507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k</a:t>
            </a:r>
          </a:p>
        </p:txBody>
      </p:sp>
      <p:sp>
        <p:nvSpPr>
          <p:cNvPr id="3673" name="Rectangle 601"/>
          <p:cNvSpPr>
            <a:spLocks noChangeArrowheads="1"/>
          </p:cNvSpPr>
          <p:nvPr/>
        </p:nvSpPr>
        <p:spPr bwMode="auto">
          <a:xfrm>
            <a:off x="6283325" y="3775075"/>
            <a:ext cx="228600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s</a:t>
            </a:r>
          </a:p>
        </p:txBody>
      </p:sp>
      <p:sp>
        <p:nvSpPr>
          <p:cNvPr id="3674" name="Rectangle 602"/>
          <p:cNvSpPr>
            <a:spLocks noChangeArrowheads="1"/>
          </p:cNvSpPr>
          <p:nvPr/>
        </p:nvSpPr>
        <p:spPr bwMode="auto">
          <a:xfrm>
            <a:off x="6313488" y="377507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675" name="Rectangle 603"/>
          <p:cNvSpPr>
            <a:spLocks noChangeArrowheads="1"/>
          </p:cNvSpPr>
          <p:nvPr/>
        </p:nvSpPr>
        <p:spPr bwMode="auto">
          <a:xfrm>
            <a:off x="6350000" y="377507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676" name="Rectangle 604"/>
          <p:cNvSpPr>
            <a:spLocks noChangeArrowheads="1"/>
          </p:cNvSpPr>
          <p:nvPr/>
        </p:nvSpPr>
        <p:spPr bwMode="auto">
          <a:xfrm>
            <a:off x="4379913" y="2657475"/>
            <a:ext cx="228600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J</a:t>
            </a:r>
          </a:p>
        </p:txBody>
      </p:sp>
      <p:sp>
        <p:nvSpPr>
          <p:cNvPr id="3677" name="Rectangle 605"/>
          <p:cNvSpPr>
            <a:spLocks noChangeArrowheads="1"/>
          </p:cNvSpPr>
          <p:nvPr/>
        </p:nvSpPr>
        <p:spPr bwMode="auto">
          <a:xfrm>
            <a:off x="4410075" y="2657475"/>
            <a:ext cx="233363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678" name="Rectangle 606"/>
          <p:cNvSpPr>
            <a:spLocks noChangeArrowheads="1"/>
          </p:cNvSpPr>
          <p:nvPr/>
        </p:nvSpPr>
        <p:spPr bwMode="auto">
          <a:xfrm>
            <a:off x="4443413" y="2657475"/>
            <a:ext cx="223837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f</a:t>
            </a:r>
          </a:p>
        </p:txBody>
      </p:sp>
      <p:sp>
        <p:nvSpPr>
          <p:cNvPr id="3679" name="Rectangle 607"/>
          <p:cNvSpPr>
            <a:spLocks noChangeArrowheads="1"/>
          </p:cNvSpPr>
          <p:nvPr/>
        </p:nvSpPr>
        <p:spPr bwMode="auto">
          <a:xfrm>
            <a:off x="4467225" y="2657475"/>
            <a:ext cx="223838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f</a:t>
            </a:r>
          </a:p>
        </p:txBody>
      </p:sp>
      <p:sp>
        <p:nvSpPr>
          <p:cNvPr id="3680" name="Rectangle 608"/>
          <p:cNvSpPr>
            <a:spLocks noChangeArrowheads="1"/>
          </p:cNvSpPr>
          <p:nvPr/>
        </p:nvSpPr>
        <p:spPr bwMode="auto">
          <a:xfrm>
            <a:off x="4491038" y="2657475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681" name="Rectangle 609"/>
          <p:cNvSpPr>
            <a:spLocks noChangeArrowheads="1"/>
          </p:cNvSpPr>
          <p:nvPr/>
        </p:nvSpPr>
        <p:spPr bwMode="auto">
          <a:xfrm>
            <a:off x="4524375" y="2657475"/>
            <a:ext cx="223838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682" name="Rectangle 610"/>
          <p:cNvSpPr>
            <a:spLocks noChangeArrowheads="1"/>
          </p:cNvSpPr>
          <p:nvPr/>
        </p:nvSpPr>
        <p:spPr bwMode="auto">
          <a:xfrm>
            <a:off x="4549775" y="2657475"/>
            <a:ext cx="228600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s</a:t>
            </a:r>
          </a:p>
        </p:txBody>
      </p:sp>
      <p:sp>
        <p:nvSpPr>
          <p:cNvPr id="3683" name="Rectangle 611"/>
          <p:cNvSpPr>
            <a:spLocks noChangeArrowheads="1"/>
          </p:cNvSpPr>
          <p:nvPr/>
        </p:nvSpPr>
        <p:spPr bwMode="auto">
          <a:xfrm>
            <a:off x="4581525" y="265747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684" name="Rectangle 612"/>
          <p:cNvSpPr>
            <a:spLocks noChangeArrowheads="1"/>
          </p:cNvSpPr>
          <p:nvPr/>
        </p:nvSpPr>
        <p:spPr bwMode="auto">
          <a:xfrm>
            <a:off x="4616450" y="265747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685" name="Rectangle 613"/>
          <p:cNvSpPr>
            <a:spLocks noChangeArrowheads="1"/>
          </p:cNvSpPr>
          <p:nvPr/>
        </p:nvSpPr>
        <p:spPr bwMode="auto">
          <a:xfrm>
            <a:off x="5511800" y="3119438"/>
            <a:ext cx="228600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J</a:t>
            </a:r>
          </a:p>
        </p:txBody>
      </p:sp>
      <p:sp>
        <p:nvSpPr>
          <p:cNvPr id="3686" name="Rectangle 614"/>
          <p:cNvSpPr>
            <a:spLocks noChangeArrowheads="1"/>
          </p:cNvSpPr>
          <p:nvPr/>
        </p:nvSpPr>
        <p:spPr bwMode="auto">
          <a:xfrm>
            <a:off x="5541963" y="3119438"/>
            <a:ext cx="233362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687" name="Rectangle 615"/>
          <p:cNvSpPr>
            <a:spLocks noChangeArrowheads="1"/>
          </p:cNvSpPr>
          <p:nvPr/>
        </p:nvSpPr>
        <p:spPr bwMode="auto">
          <a:xfrm>
            <a:off x="5575300" y="3119438"/>
            <a:ext cx="228600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s</a:t>
            </a:r>
          </a:p>
        </p:txBody>
      </p:sp>
      <p:sp>
        <p:nvSpPr>
          <p:cNvPr id="3688" name="Rectangle 616"/>
          <p:cNvSpPr>
            <a:spLocks noChangeArrowheads="1"/>
          </p:cNvSpPr>
          <p:nvPr/>
        </p:nvSpPr>
        <p:spPr bwMode="auto">
          <a:xfrm>
            <a:off x="5603875" y="3119438"/>
            <a:ext cx="228600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s</a:t>
            </a:r>
          </a:p>
        </p:txBody>
      </p:sp>
      <p:sp>
        <p:nvSpPr>
          <p:cNvPr id="3689" name="Rectangle 617"/>
          <p:cNvSpPr>
            <a:spLocks noChangeArrowheads="1"/>
          </p:cNvSpPr>
          <p:nvPr/>
        </p:nvSpPr>
        <p:spPr bwMode="auto">
          <a:xfrm>
            <a:off x="5634038" y="3119438"/>
            <a:ext cx="233362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690" name="Rectangle 618"/>
          <p:cNvSpPr>
            <a:spLocks noChangeArrowheads="1"/>
          </p:cNvSpPr>
          <p:nvPr/>
        </p:nvSpPr>
        <p:spPr bwMode="auto">
          <a:xfrm>
            <a:off x="5667375" y="3119438"/>
            <a:ext cx="2635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m</a:t>
            </a:r>
          </a:p>
        </p:txBody>
      </p:sp>
      <p:sp>
        <p:nvSpPr>
          <p:cNvPr id="3691" name="Rectangle 619"/>
          <p:cNvSpPr>
            <a:spLocks noChangeArrowheads="1"/>
          </p:cNvSpPr>
          <p:nvPr/>
        </p:nvSpPr>
        <p:spPr bwMode="auto">
          <a:xfrm>
            <a:off x="5722938" y="3119438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i</a:t>
            </a:r>
          </a:p>
        </p:txBody>
      </p:sp>
      <p:sp>
        <p:nvSpPr>
          <p:cNvPr id="3692" name="Rectangle 620"/>
          <p:cNvSpPr>
            <a:spLocks noChangeArrowheads="1"/>
          </p:cNvSpPr>
          <p:nvPr/>
        </p:nvSpPr>
        <p:spPr bwMode="auto">
          <a:xfrm>
            <a:off x="5745163" y="3119438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693" name="Rectangle 621"/>
          <p:cNvSpPr>
            <a:spLocks noChangeArrowheads="1"/>
          </p:cNvSpPr>
          <p:nvPr/>
        </p:nvSpPr>
        <p:spPr bwMode="auto">
          <a:xfrm>
            <a:off x="5791200" y="3124200"/>
            <a:ext cx="220663" cy="195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694" name="Rectangle 622"/>
          <p:cNvSpPr>
            <a:spLocks noChangeArrowheads="1"/>
          </p:cNvSpPr>
          <p:nvPr/>
        </p:nvSpPr>
        <p:spPr bwMode="auto">
          <a:xfrm>
            <a:off x="7378700" y="3157538"/>
            <a:ext cx="228600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J</a:t>
            </a:r>
          </a:p>
        </p:txBody>
      </p:sp>
      <p:sp>
        <p:nvSpPr>
          <p:cNvPr id="3695" name="Rectangle 623"/>
          <p:cNvSpPr>
            <a:spLocks noChangeArrowheads="1"/>
          </p:cNvSpPr>
          <p:nvPr/>
        </p:nvSpPr>
        <p:spPr bwMode="auto">
          <a:xfrm>
            <a:off x="7408863" y="3157538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696" name="Rectangle 624"/>
          <p:cNvSpPr>
            <a:spLocks noChangeArrowheads="1"/>
          </p:cNvSpPr>
          <p:nvPr/>
        </p:nvSpPr>
        <p:spPr bwMode="auto">
          <a:xfrm>
            <a:off x="7443788" y="3157538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h</a:t>
            </a:r>
          </a:p>
        </p:txBody>
      </p:sp>
      <p:sp>
        <p:nvSpPr>
          <p:cNvPr id="3697" name="Rectangle 625"/>
          <p:cNvSpPr>
            <a:spLocks noChangeArrowheads="1"/>
          </p:cNvSpPr>
          <p:nvPr/>
        </p:nvSpPr>
        <p:spPr bwMode="auto">
          <a:xfrm>
            <a:off x="7480300" y="3157538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698" name="Rectangle 626"/>
          <p:cNvSpPr>
            <a:spLocks noChangeArrowheads="1"/>
          </p:cNvSpPr>
          <p:nvPr/>
        </p:nvSpPr>
        <p:spPr bwMode="auto">
          <a:xfrm>
            <a:off x="7515225" y="3157538"/>
            <a:ext cx="228600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s</a:t>
            </a:r>
          </a:p>
        </p:txBody>
      </p:sp>
      <p:sp>
        <p:nvSpPr>
          <p:cNvPr id="3699" name="Rectangle 627"/>
          <p:cNvSpPr>
            <a:spLocks noChangeArrowheads="1"/>
          </p:cNvSpPr>
          <p:nvPr/>
        </p:nvSpPr>
        <p:spPr bwMode="auto">
          <a:xfrm>
            <a:off x="7545388" y="3157538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700" name="Rectangle 628"/>
          <p:cNvSpPr>
            <a:spLocks noChangeArrowheads="1"/>
          </p:cNvSpPr>
          <p:nvPr/>
        </p:nvSpPr>
        <p:spPr bwMode="auto">
          <a:xfrm>
            <a:off x="7581900" y="3157538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701" name="Rectangle 629"/>
          <p:cNvSpPr>
            <a:spLocks noChangeArrowheads="1"/>
          </p:cNvSpPr>
          <p:nvPr/>
        </p:nvSpPr>
        <p:spPr bwMode="auto">
          <a:xfrm>
            <a:off x="5595938" y="1577975"/>
            <a:ext cx="2571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K</a:t>
            </a:r>
          </a:p>
        </p:txBody>
      </p:sp>
      <p:sp>
        <p:nvSpPr>
          <p:cNvPr id="3702" name="Rectangle 630"/>
          <p:cNvSpPr>
            <a:spLocks noChangeArrowheads="1"/>
          </p:cNvSpPr>
          <p:nvPr/>
        </p:nvSpPr>
        <p:spPr bwMode="auto">
          <a:xfrm>
            <a:off x="5649913" y="1577975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703" name="Rectangle 631"/>
          <p:cNvSpPr>
            <a:spLocks noChangeArrowheads="1"/>
          </p:cNvSpPr>
          <p:nvPr/>
        </p:nvSpPr>
        <p:spPr bwMode="auto">
          <a:xfrm>
            <a:off x="5681663" y="157797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704" name="Rectangle 632"/>
          <p:cNvSpPr>
            <a:spLocks noChangeArrowheads="1"/>
          </p:cNvSpPr>
          <p:nvPr/>
        </p:nvSpPr>
        <p:spPr bwMode="auto">
          <a:xfrm>
            <a:off x="5718175" y="1577975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t</a:t>
            </a:r>
          </a:p>
        </p:txBody>
      </p:sp>
      <p:sp>
        <p:nvSpPr>
          <p:cNvPr id="3705" name="Rectangle 633"/>
          <p:cNvSpPr>
            <a:spLocks noChangeArrowheads="1"/>
          </p:cNvSpPr>
          <p:nvPr/>
        </p:nvSpPr>
        <p:spPr bwMode="auto">
          <a:xfrm>
            <a:off x="5738813" y="157797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706" name="Rectangle 634"/>
          <p:cNvSpPr>
            <a:spLocks noChangeArrowheads="1"/>
          </p:cNvSpPr>
          <p:nvPr/>
        </p:nvSpPr>
        <p:spPr bwMode="auto">
          <a:xfrm>
            <a:off x="5775325" y="157797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707" name="Rectangle 635"/>
          <p:cNvSpPr>
            <a:spLocks noChangeArrowheads="1"/>
          </p:cNvSpPr>
          <p:nvPr/>
        </p:nvSpPr>
        <p:spPr bwMode="auto">
          <a:xfrm>
            <a:off x="7262813" y="3870325"/>
            <a:ext cx="2571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K</a:t>
            </a:r>
          </a:p>
        </p:txBody>
      </p:sp>
      <p:sp>
        <p:nvSpPr>
          <p:cNvPr id="3708" name="Rectangle 636"/>
          <p:cNvSpPr>
            <a:spLocks noChangeArrowheads="1"/>
          </p:cNvSpPr>
          <p:nvPr/>
        </p:nvSpPr>
        <p:spPr bwMode="auto">
          <a:xfrm>
            <a:off x="7316788" y="387032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709" name="Rectangle 637"/>
          <p:cNvSpPr>
            <a:spLocks noChangeArrowheads="1"/>
          </p:cNvSpPr>
          <p:nvPr/>
        </p:nvSpPr>
        <p:spPr bwMode="auto">
          <a:xfrm>
            <a:off x="7351713" y="387032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710" name="Rectangle 638"/>
          <p:cNvSpPr>
            <a:spLocks noChangeArrowheads="1"/>
          </p:cNvSpPr>
          <p:nvPr/>
        </p:nvSpPr>
        <p:spPr bwMode="auto">
          <a:xfrm>
            <a:off x="7388225" y="3870325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t</a:t>
            </a:r>
          </a:p>
        </p:txBody>
      </p:sp>
      <p:sp>
        <p:nvSpPr>
          <p:cNvPr id="3711" name="Rectangle 639"/>
          <p:cNvSpPr>
            <a:spLocks noChangeArrowheads="1"/>
          </p:cNvSpPr>
          <p:nvPr/>
        </p:nvSpPr>
        <p:spPr bwMode="auto">
          <a:xfrm>
            <a:off x="7408863" y="3870325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t</a:t>
            </a:r>
          </a:p>
        </p:txBody>
      </p:sp>
      <p:sp>
        <p:nvSpPr>
          <p:cNvPr id="3712" name="Rectangle 640"/>
          <p:cNvSpPr>
            <a:spLocks noChangeArrowheads="1"/>
          </p:cNvSpPr>
          <p:nvPr/>
        </p:nvSpPr>
        <p:spPr bwMode="auto">
          <a:xfrm>
            <a:off x="6327775" y="4545013"/>
            <a:ext cx="2571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K</a:t>
            </a:r>
          </a:p>
        </p:txBody>
      </p:sp>
      <p:sp>
        <p:nvSpPr>
          <p:cNvPr id="3713" name="Rectangle 641"/>
          <p:cNvSpPr>
            <a:spLocks noChangeArrowheads="1"/>
          </p:cNvSpPr>
          <p:nvPr/>
        </p:nvSpPr>
        <p:spPr bwMode="auto">
          <a:xfrm>
            <a:off x="6381750" y="4545013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714" name="Rectangle 642"/>
          <p:cNvSpPr>
            <a:spLocks noChangeArrowheads="1"/>
          </p:cNvSpPr>
          <p:nvPr/>
        </p:nvSpPr>
        <p:spPr bwMode="auto">
          <a:xfrm>
            <a:off x="6416675" y="4545013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715" name="Rectangle 643"/>
          <p:cNvSpPr>
            <a:spLocks noChangeArrowheads="1"/>
          </p:cNvSpPr>
          <p:nvPr/>
        </p:nvSpPr>
        <p:spPr bwMode="auto">
          <a:xfrm>
            <a:off x="6453188" y="4545013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x</a:t>
            </a:r>
          </a:p>
        </p:txBody>
      </p:sp>
      <p:sp>
        <p:nvSpPr>
          <p:cNvPr id="3716" name="Rectangle 644"/>
          <p:cNvSpPr>
            <a:spLocks noChangeArrowheads="1"/>
          </p:cNvSpPr>
          <p:nvPr/>
        </p:nvSpPr>
        <p:spPr bwMode="auto">
          <a:xfrm>
            <a:off x="4359275" y="3602038"/>
            <a:ext cx="247650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717" name="Rectangle 645"/>
          <p:cNvSpPr>
            <a:spLocks noChangeArrowheads="1"/>
          </p:cNvSpPr>
          <p:nvPr/>
        </p:nvSpPr>
        <p:spPr bwMode="auto">
          <a:xfrm>
            <a:off x="4406900" y="3602038"/>
            <a:ext cx="233363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718" name="Rectangle 646"/>
          <p:cNvSpPr>
            <a:spLocks noChangeArrowheads="1"/>
          </p:cNvSpPr>
          <p:nvPr/>
        </p:nvSpPr>
        <p:spPr bwMode="auto">
          <a:xfrm>
            <a:off x="4440238" y="3602038"/>
            <a:ext cx="223837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719" name="Rectangle 647"/>
          <p:cNvSpPr>
            <a:spLocks noChangeArrowheads="1"/>
          </p:cNvSpPr>
          <p:nvPr/>
        </p:nvSpPr>
        <p:spPr bwMode="auto">
          <a:xfrm>
            <a:off x="4467225" y="3602038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u</a:t>
            </a:r>
          </a:p>
        </p:txBody>
      </p:sp>
      <p:sp>
        <p:nvSpPr>
          <p:cNvPr id="3720" name="Rectangle 648"/>
          <p:cNvSpPr>
            <a:spLocks noChangeArrowheads="1"/>
          </p:cNvSpPr>
          <p:nvPr/>
        </p:nvSpPr>
        <p:spPr bwMode="auto">
          <a:xfrm>
            <a:off x="4502150" y="3602038"/>
            <a:ext cx="233363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721" name="Rectangle 649"/>
          <p:cNvSpPr>
            <a:spLocks noChangeArrowheads="1"/>
          </p:cNvSpPr>
          <p:nvPr/>
        </p:nvSpPr>
        <p:spPr bwMode="auto">
          <a:xfrm>
            <a:off x="6096000" y="4191000"/>
            <a:ext cx="234950" cy="195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722" name="Rectangle 650"/>
          <p:cNvSpPr>
            <a:spLocks noChangeArrowheads="1"/>
          </p:cNvSpPr>
          <p:nvPr/>
        </p:nvSpPr>
        <p:spPr bwMode="auto">
          <a:xfrm>
            <a:off x="6107113" y="4197350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723" name="Rectangle 651"/>
          <p:cNvSpPr>
            <a:spLocks noChangeArrowheads="1"/>
          </p:cNvSpPr>
          <p:nvPr/>
        </p:nvSpPr>
        <p:spPr bwMode="auto">
          <a:xfrm>
            <a:off x="6140450" y="419735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u</a:t>
            </a:r>
          </a:p>
        </p:txBody>
      </p:sp>
      <p:sp>
        <p:nvSpPr>
          <p:cNvPr id="3724" name="Rectangle 652"/>
          <p:cNvSpPr>
            <a:spLocks noChangeArrowheads="1"/>
          </p:cNvSpPr>
          <p:nvPr/>
        </p:nvSpPr>
        <p:spPr bwMode="auto">
          <a:xfrm>
            <a:off x="6176963" y="4197350"/>
            <a:ext cx="223837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725" name="Rectangle 653"/>
          <p:cNvSpPr>
            <a:spLocks noChangeArrowheads="1"/>
          </p:cNvSpPr>
          <p:nvPr/>
        </p:nvSpPr>
        <p:spPr bwMode="auto">
          <a:xfrm>
            <a:off x="6203950" y="4197350"/>
            <a:ext cx="233363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726" name="Rectangle 654"/>
          <p:cNvSpPr>
            <a:spLocks noChangeArrowheads="1"/>
          </p:cNvSpPr>
          <p:nvPr/>
        </p:nvSpPr>
        <p:spPr bwMode="auto">
          <a:xfrm>
            <a:off x="6237288" y="4197350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727" name="Rectangle 655"/>
          <p:cNvSpPr>
            <a:spLocks noChangeArrowheads="1"/>
          </p:cNvSpPr>
          <p:nvPr/>
        </p:nvSpPr>
        <p:spPr bwMode="auto">
          <a:xfrm>
            <a:off x="7461250" y="2830513"/>
            <a:ext cx="247650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728" name="Rectangle 656"/>
          <p:cNvSpPr>
            <a:spLocks noChangeArrowheads="1"/>
          </p:cNvSpPr>
          <p:nvPr/>
        </p:nvSpPr>
        <p:spPr bwMode="auto">
          <a:xfrm>
            <a:off x="7508875" y="2830513"/>
            <a:ext cx="233363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729" name="Rectangle 657"/>
          <p:cNvSpPr>
            <a:spLocks noChangeArrowheads="1"/>
          </p:cNvSpPr>
          <p:nvPr/>
        </p:nvSpPr>
        <p:spPr bwMode="auto">
          <a:xfrm>
            <a:off x="7542213" y="2830513"/>
            <a:ext cx="2571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w</a:t>
            </a:r>
          </a:p>
        </p:txBody>
      </p:sp>
      <p:sp>
        <p:nvSpPr>
          <p:cNvPr id="3730" name="Rectangle 658"/>
          <p:cNvSpPr>
            <a:spLocks noChangeArrowheads="1"/>
          </p:cNvSpPr>
          <p:nvPr/>
        </p:nvSpPr>
        <p:spPr bwMode="auto">
          <a:xfrm>
            <a:off x="7594600" y="2830513"/>
            <a:ext cx="223838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731" name="Rectangle 659"/>
          <p:cNvSpPr>
            <a:spLocks noChangeArrowheads="1"/>
          </p:cNvSpPr>
          <p:nvPr/>
        </p:nvSpPr>
        <p:spPr bwMode="auto">
          <a:xfrm>
            <a:off x="7621588" y="2830513"/>
            <a:ext cx="233362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732" name="Rectangle 660"/>
          <p:cNvSpPr>
            <a:spLocks noChangeArrowheads="1"/>
          </p:cNvSpPr>
          <p:nvPr/>
        </p:nvSpPr>
        <p:spPr bwMode="auto">
          <a:xfrm>
            <a:off x="7654925" y="2830513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733" name="Rectangle 661"/>
          <p:cNvSpPr>
            <a:spLocks noChangeArrowheads="1"/>
          </p:cNvSpPr>
          <p:nvPr/>
        </p:nvSpPr>
        <p:spPr bwMode="auto">
          <a:xfrm>
            <a:off x="7691438" y="2830513"/>
            <a:ext cx="233362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c</a:t>
            </a:r>
          </a:p>
        </p:txBody>
      </p:sp>
      <p:sp>
        <p:nvSpPr>
          <p:cNvPr id="3734" name="Rectangle 662"/>
          <p:cNvSpPr>
            <a:spLocks noChangeArrowheads="1"/>
          </p:cNvSpPr>
          <p:nvPr/>
        </p:nvSpPr>
        <p:spPr bwMode="auto">
          <a:xfrm>
            <a:off x="7724775" y="2830513"/>
            <a:ext cx="233363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735" name="Rectangle 663"/>
          <p:cNvSpPr>
            <a:spLocks noChangeArrowheads="1"/>
          </p:cNvSpPr>
          <p:nvPr/>
        </p:nvSpPr>
        <p:spPr bwMode="auto">
          <a:xfrm>
            <a:off x="6529388" y="3524250"/>
            <a:ext cx="247650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736" name="Rectangle 664"/>
          <p:cNvSpPr>
            <a:spLocks noChangeArrowheads="1"/>
          </p:cNvSpPr>
          <p:nvPr/>
        </p:nvSpPr>
        <p:spPr bwMode="auto">
          <a:xfrm>
            <a:off x="6577013" y="3524250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737" name="Rectangle 665"/>
          <p:cNvSpPr>
            <a:spLocks noChangeArrowheads="1"/>
          </p:cNvSpPr>
          <p:nvPr/>
        </p:nvSpPr>
        <p:spPr bwMode="auto">
          <a:xfrm>
            <a:off x="6610350" y="3524250"/>
            <a:ext cx="233363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738" name="Rectangle 666"/>
          <p:cNvSpPr>
            <a:spLocks noChangeArrowheads="1"/>
          </p:cNvSpPr>
          <p:nvPr/>
        </p:nvSpPr>
        <p:spPr bwMode="auto">
          <a:xfrm>
            <a:off x="6826250" y="4217988"/>
            <a:ext cx="247650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739" name="Rectangle 667"/>
          <p:cNvSpPr>
            <a:spLocks noChangeArrowheads="1"/>
          </p:cNvSpPr>
          <p:nvPr/>
        </p:nvSpPr>
        <p:spPr bwMode="auto">
          <a:xfrm>
            <a:off x="6873875" y="4217988"/>
            <a:ext cx="233363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740" name="Rectangle 668"/>
          <p:cNvSpPr>
            <a:spLocks noChangeArrowheads="1"/>
          </p:cNvSpPr>
          <p:nvPr/>
        </p:nvSpPr>
        <p:spPr bwMode="auto">
          <a:xfrm>
            <a:off x="6907213" y="4217988"/>
            <a:ext cx="228600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s</a:t>
            </a:r>
          </a:p>
        </p:txBody>
      </p:sp>
      <p:sp>
        <p:nvSpPr>
          <p:cNvPr id="3741" name="Rectangle 669"/>
          <p:cNvSpPr>
            <a:spLocks noChangeArrowheads="1"/>
          </p:cNvSpPr>
          <p:nvPr/>
        </p:nvSpPr>
        <p:spPr bwMode="auto">
          <a:xfrm>
            <a:off x="6935788" y="4217988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742" name="Rectangle 670"/>
          <p:cNvSpPr>
            <a:spLocks noChangeArrowheads="1"/>
          </p:cNvSpPr>
          <p:nvPr/>
        </p:nvSpPr>
        <p:spPr bwMode="auto">
          <a:xfrm>
            <a:off x="6958013" y="4217988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i</a:t>
            </a:r>
          </a:p>
        </p:txBody>
      </p:sp>
      <p:sp>
        <p:nvSpPr>
          <p:cNvPr id="3743" name="Rectangle 671"/>
          <p:cNvSpPr>
            <a:spLocks noChangeArrowheads="1"/>
          </p:cNvSpPr>
          <p:nvPr/>
        </p:nvSpPr>
        <p:spPr bwMode="auto">
          <a:xfrm>
            <a:off x="6978650" y="4217988"/>
            <a:ext cx="233363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744" name="Rectangle 672"/>
          <p:cNvSpPr>
            <a:spLocks noChangeArrowheads="1"/>
          </p:cNvSpPr>
          <p:nvPr/>
        </p:nvSpPr>
        <p:spPr bwMode="auto">
          <a:xfrm>
            <a:off x="7340600" y="4217988"/>
            <a:ext cx="247650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745" name="Rectangle 673"/>
          <p:cNvSpPr>
            <a:spLocks noChangeArrowheads="1"/>
          </p:cNvSpPr>
          <p:nvPr/>
        </p:nvSpPr>
        <p:spPr bwMode="auto">
          <a:xfrm>
            <a:off x="7388225" y="4217988"/>
            <a:ext cx="233363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746" name="Rectangle 674"/>
          <p:cNvSpPr>
            <a:spLocks noChangeArrowheads="1"/>
          </p:cNvSpPr>
          <p:nvPr/>
        </p:nvSpPr>
        <p:spPr bwMode="auto">
          <a:xfrm>
            <a:off x="7421563" y="4217988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t</a:t>
            </a:r>
          </a:p>
        </p:txBody>
      </p:sp>
      <p:sp>
        <p:nvSpPr>
          <p:cNvPr id="3747" name="Rectangle 675"/>
          <p:cNvSpPr>
            <a:spLocks noChangeArrowheads="1"/>
          </p:cNvSpPr>
          <p:nvPr/>
        </p:nvSpPr>
        <p:spPr bwMode="auto">
          <a:xfrm>
            <a:off x="7442200" y="4217988"/>
            <a:ext cx="233363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c</a:t>
            </a:r>
          </a:p>
        </p:txBody>
      </p:sp>
      <p:sp>
        <p:nvSpPr>
          <p:cNvPr id="3748" name="Rectangle 676"/>
          <p:cNvSpPr>
            <a:spLocks noChangeArrowheads="1"/>
          </p:cNvSpPr>
          <p:nvPr/>
        </p:nvSpPr>
        <p:spPr bwMode="auto">
          <a:xfrm>
            <a:off x="7475538" y="4217988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h</a:t>
            </a:r>
          </a:p>
        </p:txBody>
      </p:sp>
      <p:sp>
        <p:nvSpPr>
          <p:cNvPr id="3749" name="Rectangle 677"/>
          <p:cNvSpPr>
            <a:spLocks noChangeArrowheads="1"/>
          </p:cNvSpPr>
          <p:nvPr/>
        </p:nvSpPr>
        <p:spPr bwMode="auto">
          <a:xfrm>
            <a:off x="7512050" y="4217988"/>
            <a:ext cx="233363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750" name="Rectangle 678"/>
          <p:cNvSpPr>
            <a:spLocks noChangeArrowheads="1"/>
          </p:cNvSpPr>
          <p:nvPr/>
        </p:nvSpPr>
        <p:spPr bwMode="auto">
          <a:xfrm>
            <a:off x="7543800" y="4217988"/>
            <a:ext cx="223838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751" name="Rectangle 679"/>
          <p:cNvSpPr>
            <a:spLocks noChangeArrowheads="1"/>
          </p:cNvSpPr>
          <p:nvPr/>
        </p:nvSpPr>
        <p:spPr bwMode="auto">
          <a:xfrm>
            <a:off x="6797675" y="2155825"/>
            <a:ext cx="247650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752" name="Rectangle 680"/>
          <p:cNvSpPr>
            <a:spLocks noChangeArrowheads="1"/>
          </p:cNvSpPr>
          <p:nvPr/>
        </p:nvSpPr>
        <p:spPr bwMode="auto">
          <a:xfrm>
            <a:off x="6846888" y="2155825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753" name="Rectangle 681"/>
          <p:cNvSpPr>
            <a:spLocks noChangeArrowheads="1"/>
          </p:cNvSpPr>
          <p:nvPr/>
        </p:nvSpPr>
        <p:spPr bwMode="auto">
          <a:xfrm>
            <a:off x="6880225" y="2155825"/>
            <a:ext cx="2571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w</a:t>
            </a:r>
          </a:p>
        </p:txBody>
      </p:sp>
      <p:sp>
        <p:nvSpPr>
          <p:cNvPr id="3754" name="Rectangle 682"/>
          <p:cNvSpPr>
            <a:spLocks noChangeArrowheads="1"/>
          </p:cNvSpPr>
          <p:nvPr/>
        </p:nvSpPr>
        <p:spPr bwMode="auto">
          <a:xfrm>
            <a:off x="6932613" y="2155825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i</a:t>
            </a:r>
          </a:p>
        </p:txBody>
      </p:sp>
      <p:sp>
        <p:nvSpPr>
          <p:cNvPr id="3755" name="Rectangle 683"/>
          <p:cNvSpPr>
            <a:spLocks noChangeArrowheads="1"/>
          </p:cNvSpPr>
          <p:nvPr/>
        </p:nvSpPr>
        <p:spPr bwMode="auto">
          <a:xfrm>
            <a:off x="6953250" y="2155825"/>
            <a:ext cx="228600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s</a:t>
            </a:r>
          </a:p>
        </p:txBody>
      </p:sp>
      <p:sp>
        <p:nvSpPr>
          <p:cNvPr id="3756" name="Rectangle 684"/>
          <p:cNvSpPr>
            <a:spLocks noChangeArrowheads="1"/>
          </p:cNvSpPr>
          <p:nvPr/>
        </p:nvSpPr>
        <p:spPr bwMode="auto">
          <a:xfrm>
            <a:off x="5451475" y="3717925"/>
            <a:ext cx="247650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757" name="Rectangle 685"/>
          <p:cNvSpPr>
            <a:spLocks noChangeArrowheads="1"/>
          </p:cNvSpPr>
          <p:nvPr/>
        </p:nvSpPr>
        <p:spPr bwMode="auto">
          <a:xfrm>
            <a:off x="5499100" y="3717925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i</a:t>
            </a:r>
          </a:p>
        </p:txBody>
      </p:sp>
      <p:sp>
        <p:nvSpPr>
          <p:cNvPr id="3758" name="Rectangle 686"/>
          <p:cNvSpPr>
            <a:spLocks noChangeArrowheads="1"/>
          </p:cNvSpPr>
          <p:nvPr/>
        </p:nvSpPr>
        <p:spPr bwMode="auto">
          <a:xfrm>
            <a:off x="5519738" y="371792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759" name="Rectangle 687"/>
          <p:cNvSpPr>
            <a:spLocks noChangeArrowheads="1"/>
          </p:cNvSpPr>
          <p:nvPr/>
        </p:nvSpPr>
        <p:spPr bwMode="auto">
          <a:xfrm>
            <a:off x="5556250" y="3717925"/>
            <a:ext cx="233363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c</a:t>
            </a:r>
          </a:p>
        </p:txBody>
      </p:sp>
      <p:sp>
        <p:nvSpPr>
          <p:cNvPr id="3760" name="Rectangle 688"/>
          <p:cNvSpPr>
            <a:spLocks noChangeArrowheads="1"/>
          </p:cNvSpPr>
          <p:nvPr/>
        </p:nvSpPr>
        <p:spPr bwMode="auto">
          <a:xfrm>
            <a:off x="5588000" y="371792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761" name="Rectangle 689"/>
          <p:cNvSpPr>
            <a:spLocks noChangeArrowheads="1"/>
          </p:cNvSpPr>
          <p:nvPr/>
        </p:nvSpPr>
        <p:spPr bwMode="auto">
          <a:xfrm>
            <a:off x="5624513" y="3717925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762" name="Rectangle 690"/>
          <p:cNvSpPr>
            <a:spLocks noChangeArrowheads="1"/>
          </p:cNvSpPr>
          <p:nvPr/>
        </p:nvSpPr>
        <p:spPr bwMode="auto">
          <a:xfrm>
            <a:off x="5645150" y="371792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763" name="Rectangle 691"/>
          <p:cNvSpPr>
            <a:spLocks noChangeArrowheads="1"/>
          </p:cNvSpPr>
          <p:nvPr/>
        </p:nvSpPr>
        <p:spPr bwMode="auto">
          <a:xfrm>
            <a:off x="1539875" y="4083050"/>
            <a:ext cx="247650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764" name="Rectangle 692"/>
          <p:cNvSpPr>
            <a:spLocks noChangeArrowheads="1"/>
          </p:cNvSpPr>
          <p:nvPr/>
        </p:nvSpPr>
        <p:spPr bwMode="auto">
          <a:xfrm>
            <a:off x="1589088" y="4083050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i</a:t>
            </a:r>
          </a:p>
        </p:txBody>
      </p:sp>
      <p:sp>
        <p:nvSpPr>
          <p:cNvPr id="3765" name="Rectangle 693"/>
          <p:cNvSpPr>
            <a:spLocks noChangeArrowheads="1"/>
          </p:cNvSpPr>
          <p:nvPr/>
        </p:nvSpPr>
        <p:spPr bwMode="auto">
          <a:xfrm>
            <a:off x="1609725" y="408305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v</a:t>
            </a:r>
          </a:p>
        </p:txBody>
      </p:sp>
      <p:sp>
        <p:nvSpPr>
          <p:cNvPr id="3766" name="Rectangle 694"/>
          <p:cNvSpPr>
            <a:spLocks noChangeArrowheads="1"/>
          </p:cNvSpPr>
          <p:nvPr/>
        </p:nvSpPr>
        <p:spPr bwMode="auto">
          <a:xfrm>
            <a:off x="1644650" y="4083050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i</a:t>
            </a:r>
          </a:p>
        </p:txBody>
      </p:sp>
      <p:sp>
        <p:nvSpPr>
          <p:cNvPr id="3767" name="Rectangle 695"/>
          <p:cNvSpPr>
            <a:spLocks noChangeArrowheads="1"/>
          </p:cNvSpPr>
          <p:nvPr/>
        </p:nvSpPr>
        <p:spPr bwMode="auto">
          <a:xfrm>
            <a:off x="1665288" y="408305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768" name="Rectangle 696"/>
          <p:cNvSpPr>
            <a:spLocks noChangeArrowheads="1"/>
          </p:cNvSpPr>
          <p:nvPr/>
        </p:nvSpPr>
        <p:spPr bwMode="auto">
          <a:xfrm>
            <a:off x="1701800" y="408305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g</a:t>
            </a:r>
          </a:p>
        </p:txBody>
      </p:sp>
      <p:sp>
        <p:nvSpPr>
          <p:cNvPr id="3769" name="Rectangle 697"/>
          <p:cNvSpPr>
            <a:spLocks noChangeArrowheads="1"/>
          </p:cNvSpPr>
          <p:nvPr/>
        </p:nvSpPr>
        <p:spPr bwMode="auto">
          <a:xfrm>
            <a:off x="1738313" y="4083050"/>
            <a:ext cx="228600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s</a:t>
            </a:r>
          </a:p>
        </p:txBody>
      </p:sp>
      <p:sp>
        <p:nvSpPr>
          <p:cNvPr id="3770" name="Rectangle 698"/>
          <p:cNvSpPr>
            <a:spLocks noChangeArrowheads="1"/>
          </p:cNvSpPr>
          <p:nvPr/>
        </p:nvSpPr>
        <p:spPr bwMode="auto">
          <a:xfrm>
            <a:off x="1766888" y="4083050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t</a:t>
            </a:r>
          </a:p>
        </p:txBody>
      </p:sp>
      <p:sp>
        <p:nvSpPr>
          <p:cNvPr id="3771" name="Rectangle 699"/>
          <p:cNvSpPr>
            <a:spLocks noChangeArrowheads="1"/>
          </p:cNvSpPr>
          <p:nvPr/>
        </p:nvSpPr>
        <p:spPr bwMode="auto">
          <a:xfrm>
            <a:off x="1789113" y="408305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772" name="Rectangle 700"/>
          <p:cNvSpPr>
            <a:spLocks noChangeArrowheads="1"/>
          </p:cNvSpPr>
          <p:nvPr/>
        </p:nvSpPr>
        <p:spPr bwMode="auto">
          <a:xfrm>
            <a:off x="1824038" y="408305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773" name="Rectangle 701"/>
          <p:cNvSpPr>
            <a:spLocks noChangeArrowheads="1"/>
          </p:cNvSpPr>
          <p:nvPr/>
        </p:nvSpPr>
        <p:spPr bwMode="auto">
          <a:xfrm>
            <a:off x="3167063" y="4583113"/>
            <a:ext cx="247650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774" name="Rectangle 702"/>
          <p:cNvSpPr>
            <a:spLocks noChangeArrowheads="1"/>
          </p:cNvSpPr>
          <p:nvPr/>
        </p:nvSpPr>
        <p:spPr bwMode="auto">
          <a:xfrm>
            <a:off x="3213100" y="4583113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775" name="Rectangle 703"/>
          <p:cNvSpPr>
            <a:spLocks noChangeArrowheads="1"/>
          </p:cNvSpPr>
          <p:nvPr/>
        </p:nvSpPr>
        <p:spPr bwMode="auto">
          <a:xfrm>
            <a:off x="3249613" y="4583113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g</a:t>
            </a:r>
          </a:p>
        </p:txBody>
      </p:sp>
      <p:sp>
        <p:nvSpPr>
          <p:cNvPr id="3776" name="Rectangle 704"/>
          <p:cNvSpPr>
            <a:spLocks noChangeArrowheads="1"/>
          </p:cNvSpPr>
          <p:nvPr/>
        </p:nvSpPr>
        <p:spPr bwMode="auto">
          <a:xfrm>
            <a:off x="3286125" y="4583113"/>
            <a:ext cx="233363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777" name="Rectangle 705"/>
          <p:cNvSpPr>
            <a:spLocks noChangeArrowheads="1"/>
          </p:cNvSpPr>
          <p:nvPr/>
        </p:nvSpPr>
        <p:spPr bwMode="auto">
          <a:xfrm>
            <a:off x="3317875" y="4583113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778" name="Rectangle 706"/>
          <p:cNvSpPr>
            <a:spLocks noChangeArrowheads="1"/>
          </p:cNvSpPr>
          <p:nvPr/>
        </p:nvSpPr>
        <p:spPr bwMode="auto">
          <a:xfrm>
            <a:off x="1927225" y="4352925"/>
            <a:ext cx="247650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779" name="Rectangle 707"/>
          <p:cNvSpPr>
            <a:spLocks noChangeArrowheads="1"/>
          </p:cNvSpPr>
          <p:nvPr/>
        </p:nvSpPr>
        <p:spPr bwMode="auto">
          <a:xfrm>
            <a:off x="1974850" y="435292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y</a:t>
            </a:r>
          </a:p>
        </p:txBody>
      </p:sp>
      <p:sp>
        <p:nvSpPr>
          <p:cNvPr id="3780" name="Rectangle 708"/>
          <p:cNvSpPr>
            <a:spLocks noChangeArrowheads="1"/>
          </p:cNvSpPr>
          <p:nvPr/>
        </p:nvSpPr>
        <p:spPr bwMode="auto">
          <a:xfrm>
            <a:off x="2009775" y="435292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781" name="Rectangle 709"/>
          <p:cNvSpPr>
            <a:spLocks noChangeArrowheads="1"/>
          </p:cNvSpPr>
          <p:nvPr/>
        </p:nvSpPr>
        <p:spPr bwMode="auto">
          <a:xfrm>
            <a:off x="2046288" y="435292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782" name="Rectangle 710"/>
          <p:cNvSpPr>
            <a:spLocks noChangeArrowheads="1"/>
          </p:cNvSpPr>
          <p:nvPr/>
        </p:nvSpPr>
        <p:spPr bwMode="auto">
          <a:xfrm>
            <a:off x="1176338" y="4275138"/>
            <a:ext cx="273050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M</a:t>
            </a:r>
          </a:p>
        </p:txBody>
      </p:sp>
      <p:sp>
        <p:nvSpPr>
          <p:cNvPr id="3783" name="Rectangle 711"/>
          <p:cNvSpPr>
            <a:spLocks noChangeArrowheads="1"/>
          </p:cNvSpPr>
          <p:nvPr/>
        </p:nvSpPr>
        <p:spPr bwMode="auto">
          <a:xfrm>
            <a:off x="1246188" y="4275138"/>
            <a:ext cx="233362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c</a:t>
            </a:r>
          </a:p>
        </p:txBody>
      </p:sp>
      <p:sp>
        <p:nvSpPr>
          <p:cNvPr id="3784" name="Rectangle 712"/>
          <p:cNvSpPr>
            <a:spLocks noChangeArrowheads="1"/>
          </p:cNvSpPr>
          <p:nvPr/>
        </p:nvSpPr>
        <p:spPr bwMode="auto">
          <a:xfrm>
            <a:off x="1277938" y="4275138"/>
            <a:ext cx="233362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c</a:t>
            </a:r>
          </a:p>
        </p:txBody>
      </p:sp>
      <p:sp>
        <p:nvSpPr>
          <p:cNvPr id="3785" name="Rectangle 713"/>
          <p:cNvSpPr>
            <a:spLocks noChangeArrowheads="1"/>
          </p:cNvSpPr>
          <p:nvPr/>
        </p:nvSpPr>
        <p:spPr bwMode="auto">
          <a:xfrm>
            <a:off x="1311275" y="4275138"/>
            <a:ext cx="223838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786" name="Rectangle 714"/>
          <p:cNvSpPr>
            <a:spLocks noChangeArrowheads="1"/>
          </p:cNvSpPr>
          <p:nvPr/>
        </p:nvSpPr>
        <p:spPr bwMode="auto">
          <a:xfrm>
            <a:off x="1338263" y="4275138"/>
            <a:ext cx="233362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787" name="Rectangle 715"/>
          <p:cNvSpPr>
            <a:spLocks noChangeArrowheads="1"/>
          </p:cNvSpPr>
          <p:nvPr/>
        </p:nvSpPr>
        <p:spPr bwMode="auto">
          <a:xfrm>
            <a:off x="1371600" y="4275138"/>
            <a:ext cx="233363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c</a:t>
            </a:r>
          </a:p>
        </p:txBody>
      </p:sp>
      <p:sp>
        <p:nvSpPr>
          <p:cNvPr id="3788" name="Rectangle 716"/>
          <p:cNvSpPr>
            <a:spLocks noChangeArrowheads="1"/>
          </p:cNvSpPr>
          <p:nvPr/>
        </p:nvSpPr>
        <p:spPr bwMode="auto">
          <a:xfrm>
            <a:off x="1403350" y="4275138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k</a:t>
            </a:r>
          </a:p>
        </p:txBody>
      </p:sp>
      <p:sp>
        <p:nvSpPr>
          <p:cNvPr id="3789" name="Rectangle 717"/>
          <p:cNvSpPr>
            <a:spLocks noChangeArrowheads="1"/>
          </p:cNvSpPr>
          <p:nvPr/>
        </p:nvSpPr>
        <p:spPr bwMode="auto">
          <a:xfrm>
            <a:off x="1439863" y="4275138"/>
            <a:ext cx="233362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790" name="Rectangle 718"/>
          <p:cNvSpPr>
            <a:spLocks noChangeArrowheads="1"/>
          </p:cNvSpPr>
          <p:nvPr/>
        </p:nvSpPr>
        <p:spPr bwMode="auto">
          <a:xfrm>
            <a:off x="1473200" y="4275138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791" name="Rectangle 719"/>
          <p:cNvSpPr>
            <a:spLocks noChangeArrowheads="1"/>
          </p:cNvSpPr>
          <p:nvPr/>
        </p:nvSpPr>
        <p:spPr bwMode="auto">
          <a:xfrm>
            <a:off x="5627688" y="4757738"/>
            <a:ext cx="273050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M</a:t>
            </a:r>
          </a:p>
        </p:txBody>
      </p:sp>
      <p:sp>
        <p:nvSpPr>
          <p:cNvPr id="3792" name="Rectangle 720"/>
          <p:cNvSpPr>
            <a:spLocks noChangeArrowheads="1"/>
          </p:cNvSpPr>
          <p:nvPr/>
        </p:nvSpPr>
        <p:spPr bwMode="auto">
          <a:xfrm>
            <a:off x="5697538" y="4757738"/>
            <a:ext cx="233362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c</a:t>
            </a:r>
          </a:p>
        </p:txBody>
      </p:sp>
      <p:sp>
        <p:nvSpPr>
          <p:cNvPr id="3793" name="Rectangle 721"/>
          <p:cNvSpPr>
            <a:spLocks noChangeArrowheads="1"/>
          </p:cNvSpPr>
          <p:nvPr/>
        </p:nvSpPr>
        <p:spPr bwMode="auto">
          <a:xfrm>
            <a:off x="5729288" y="4757738"/>
            <a:ext cx="233362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c</a:t>
            </a:r>
          </a:p>
        </p:txBody>
      </p:sp>
      <p:sp>
        <p:nvSpPr>
          <p:cNvPr id="3794" name="Rectangle 722"/>
          <p:cNvSpPr>
            <a:spLocks noChangeArrowheads="1"/>
          </p:cNvSpPr>
          <p:nvPr/>
        </p:nvSpPr>
        <p:spPr bwMode="auto">
          <a:xfrm>
            <a:off x="5762625" y="4757738"/>
            <a:ext cx="223838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795" name="Rectangle 723"/>
          <p:cNvSpPr>
            <a:spLocks noChangeArrowheads="1"/>
          </p:cNvSpPr>
          <p:nvPr/>
        </p:nvSpPr>
        <p:spPr bwMode="auto">
          <a:xfrm>
            <a:off x="5789613" y="4757738"/>
            <a:ext cx="233362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796" name="Rectangle 724"/>
          <p:cNvSpPr>
            <a:spLocks noChangeArrowheads="1"/>
          </p:cNvSpPr>
          <p:nvPr/>
        </p:nvSpPr>
        <p:spPr bwMode="auto">
          <a:xfrm>
            <a:off x="5822950" y="4757738"/>
            <a:ext cx="233363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797" name="Rectangle 725"/>
          <p:cNvSpPr>
            <a:spLocks noChangeArrowheads="1"/>
          </p:cNvSpPr>
          <p:nvPr/>
        </p:nvSpPr>
        <p:spPr bwMode="auto">
          <a:xfrm>
            <a:off x="5854700" y="4757738"/>
            <a:ext cx="223838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798" name="Rectangle 726"/>
          <p:cNvSpPr>
            <a:spLocks noChangeArrowheads="1"/>
          </p:cNvSpPr>
          <p:nvPr/>
        </p:nvSpPr>
        <p:spPr bwMode="auto">
          <a:xfrm>
            <a:off x="5881688" y="4757738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y</a:t>
            </a:r>
          </a:p>
        </p:txBody>
      </p:sp>
      <p:sp>
        <p:nvSpPr>
          <p:cNvPr id="3799" name="Rectangle 727"/>
          <p:cNvSpPr>
            <a:spLocks noChangeArrowheads="1"/>
          </p:cNvSpPr>
          <p:nvPr/>
        </p:nvSpPr>
        <p:spPr bwMode="auto">
          <a:xfrm>
            <a:off x="2749550" y="3581400"/>
            <a:ext cx="273050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M</a:t>
            </a:r>
          </a:p>
        </p:txBody>
      </p:sp>
      <p:sp>
        <p:nvSpPr>
          <p:cNvPr id="3800" name="Rectangle 728"/>
          <p:cNvSpPr>
            <a:spLocks noChangeArrowheads="1"/>
          </p:cNvSpPr>
          <p:nvPr/>
        </p:nvSpPr>
        <p:spPr bwMode="auto">
          <a:xfrm>
            <a:off x="2817813" y="3581400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c</a:t>
            </a:r>
          </a:p>
        </p:txBody>
      </p:sp>
      <p:sp>
        <p:nvSpPr>
          <p:cNvPr id="3801" name="Rectangle 729"/>
          <p:cNvSpPr>
            <a:spLocks noChangeArrowheads="1"/>
          </p:cNvSpPr>
          <p:nvPr/>
        </p:nvSpPr>
        <p:spPr bwMode="auto">
          <a:xfrm>
            <a:off x="2851150" y="3581400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802" name="Rectangle 730"/>
          <p:cNvSpPr>
            <a:spLocks noChangeArrowheads="1"/>
          </p:cNvSpPr>
          <p:nvPr/>
        </p:nvSpPr>
        <p:spPr bwMode="auto">
          <a:xfrm>
            <a:off x="2871788" y="3581400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803" name="Rectangle 731"/>
          <p:cNvSpPr>
            <a:spLocks noChangeArrowheads="1"/>
          </p:cNvSpPr>
          <p:nvPr/>
        </p:nvSpPr>
        <p:spPr bwMode="auto">
          <a:xfrm>
            <a:off x="2905125" y="3581400"/>
            <a:ext cx="233363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804" name="Rectangle 732"/>
          <p:cNvSpPr>
            <a:spLocks noChangeArrowheads="1"/>
          </p:cNvSpPr>
          <p:nvPr/>
        </p:nvSpPr>
        <p:spPr bwMode="auto">
          <a:xfrm>
            <a:off x="2936875" y="358140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805" name="Rectangle 733"/>
          <p:cNvSpPr>
            <a:spLocks noChangeArrowheads="1"/>
          </p:cNvSpPr>
          <p:nvPr/>
        </p:nvSpPr>
        <p:spPr bwMode="auto">
          <a:xfrm>
            <a:off x="5835650" y="3370263"/>
            <a:ext cx="273050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M</a:t>
            </a:r>
          </a:p>
        </p:txBody>
      </p:sp>
      <p:sp>
        <p:nvSpPr>
          <p:cNvPr id="3806" name="Rectangle 734"/>
          <p:cNvSpPr>
            <a:spLocks noChangeArrowheads="1"/>
          </p:cNvSpPr>
          <p:nvPr/>
        </p:nvSpPr>
        <p:spPr bwMode="auto">
          <a:xfrm>
            <a:off x="5903913" y="3370263"/>
            <a:ext cx="233362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807" name="Rectangle 735"/>
          <p:cNvSpPr>
            <a:spLocks noChangeArrowheads="1"/>
          </p:cNvSpPr>
          <p:nvPr/>
        </p:nvSpPr>
        <p:spPr bwMode="auto">
          <a:xfrm>
            <a:off x="5937250" y="3370263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d</a:t>
            </a:r>
          </a:p>
        </p:txBody>
      </p:sp>
      <p:sp>
        <p:nvSpPr>
          <p:cNvPr id="3808" name="Rectangle 736"/>
          <p:cNvSpPr>
            <a:spLocks noChangeArrowheads="1"/>
          </p:cNvSpPr>
          <p:nvPr/>
        </p:nvSpPr>
        <p:spPr bwMode="auto">
          <a:xfrm>
            <a:off x="5973763" y="3370263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i</a:t>
            </a:r>
          </a:p>
        </p:txBody>
      </p:sp>
      <p:sp>
        <p:nvSpPr>
          <p:cNvPr id="3809" name="Rectangle 737"/>
          <p:cNvSpPr>
            <a:spLocks noChangeArrowheads="1"/>
          </p:cNvSpPr>
          <p:nvPr/>
        </p:nvSpPr>
        <p:spPr bwMode="auto">
          <a:xfrm>
            <a:off x="5994400" y="3370263"/>
            <a:ext cx="228600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s</a:t>
            </a:r>
          </a:p>
        </p:txBody>
      </p:sp>
      <p:sp>
        <p:nvSpPr>
          <p:cNvPr id="3810" name="Rectangle 738"/>
          <p:cNvSpPr>
            <a:spLocks noChangeArrowheads="1"/>
          </p:cNvSpPr>
          <p:nvPr/>
        </p:nvSpPr>
        <p:spPr bwMode="auto">
          <a:xfrm>
            <a:off x="6024563" y="3370263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811" name="Rectangle 739"/>
          <p:cNvSpPr>
            <a:spLocks noChangeArrowheads="1"/>
          </p:cNvSpPr>
          <p:nvPr/>
        </p:nvSpPr>
        <p:spPr bwMode="auto">
          <a:xfrm>
            <a:off x="6059488" y="3370263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812" name="Rectangle 740"/>
          <p:cNvSpPr>
            <a:spLocks noChangeArrowheads="1"/>
          </p:cNvSpPr>
          <p:nvPr/>
        </p:nvSpPr>
        <p:spPr bwMode="auto">
          <a:xfrm>
            <a:off x="7124700" y="3292475"/>
            <a:ext cx="273050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M</a:t>
            </a:r>
          </a:p>
        </p:txBody>
      </p:sp>
      <p:sp>
        <p:nvSpPr>
          <p:cNvPr id="3813" name="Rectangle 741"/>
          <p:cNvSpPr>
            <a:spLocks noChangeArrowheads="1"/>
          </p:cNvSpPr>
          <p:nvPr/>
        </p:nvSpPr>
        <p:spPr bwMode="auto">
          <a:xfrm>
            <a:off x="7192963" y="3292475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814" name="Rectangle 742"/>
          <p:cNvSpPr>
            <a:spLocks noChangeArrowheads="1"/>
          </p:cNvSpPr>
          <p:nvPr/>
        </p:nvSpPr>
        <p:spPr bwMode="auto">
          <a:xfrm>
            <a:off x="7226300" y="329247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g</a:t>
            </a:r>
          </a:p>
        </p:txBody>
      </p:sp>
      <p:sp>
        <p:nvSpPr>
          <p:cNvPr id="3815" name="Rectangle 743"/>
          <p:cNvSpPr>
            <a:spLocks noChangeArrowheads="1"/>
          </p:cNvSpPr>
          <p:nvPr/>
        </p:nvSpPr>
        <p:spPr bwMode="auto">
          <a:xfrm>
            <a:off x="7261225" y="329247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816" name="Rectangle 744"/>
          <p:cNvSpPr>
            <a:spLocks noChangeArrowheads="1"/>
          </p:cNvSpPr>
          <p:nvPr/>
        </p:nvSpPr>
        <p:spPr bwMode="auto">
          <a:xfrm>
            <a:off x="7297738" y="3292475"/>
            <a:ext cx="223837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f</a:t>
            </a:r>
          </a:p>
        </p:txBody>
      </p:sp>
      <p:sp>
        <p:nvSpPr>
          <p:cNvPr id="3817" name="Rectangle 745"/>
          <p:cNvSpPr>
            <a:spLocks noChangeArrowheads="1"/>
          </p:cNvSpPr>
          <p:nvPr/>
        </p:nvSpPr>
        <p:spPr bwMode="auto">
          <a:xfrm>
            <a:off x="7321550" y="3292475"/>
            <a:ext cx="223838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f</a:t>
            </a:r>
          </a:p>
        </p:txBody>
      </p:sp>
      <p:sp>
        <p:nvSpPr>
          <p:cNvPr id="3818" name="Rectangle 746"/>
          <p:cNvSpPr>
            <a:spLocks noChangeArrowheads="1"/>
          </p:cNvSpPr>
          <p:nvPr/>
        </p:nvSpPr>
        <p:spPr bwMode="auto">
          <a:xfrm>
            <a:off x="7345363" y="3292475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i</a:t>
            </a:r>
          </a:p>
        </p:txBody>
      </p:sp>
      <p:sp>
        <p:nvSpPr>
          <p:cNvPr id="3819" name="Rectangle 747"/>
          <p:cNvSpPr>
            <a:spLocks noChangeArrowheads="1"/>
          </p:cNvSpPr>
          <p:nvPr/>
        </p:nvSpPr>
        <p:spPr bwMode="auto">
          <a:xfrm>
            <a:off x="7366000" y="329247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820" name="Rectangle 748"/>
          <p:cNvSpPr>
            <a:spLocks noChangeArrowheads="1"/>
          </p:cNvSpPr>
          <p:nvPr/>
        </p:nvSpPr>
        <p:spPr bwMode="auto">
          <a:xfrm>
            <a:off x="4848225" y="3562350"/>
            <a:ext cx="273050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M</a:t>
            </a:r>
          </a:p>
        </p:txBody>
      </p:sp>
      <p:sp>
        <p:nvSpPr>
          <p:cNvPr id="3821" name="Rectangle 749"/>
          <p:cNvSpPr>
            <a:spLocks noChangeArrowheads="1"/>
          </p:cNvSpPr>
          <p:nvPr/>
        </p:nvSpPr>
        <p:spPr bwMode="auto">
          <a:xfrm>
            <a:off x="4916488" y="3562350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822" name="Rectangle 750"/>
          <p:cNvSpPr>
            <a:spLocks noChangeArrowheads="1"/>
          </p:cNvSpPr>
          <p:nvPr/>
        </p:nvSpPr>
        <p:spPr bwMode="auto">
          <a:xfrm>
            <a:off x="4949825" y="3562350"/>
            <a:ext cx="223838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823" name="Rectangle 751"/>
          <p:cNvSpPr>
            <a:spLocks noChangeArrowheads="1"/>
          </p:cNvSpPr>
          <p:nvPr/>
        </p:nvSpPr>
        <p:spPr bwMode="auto">
          <a:xfrm>
            <a:off x="4976813" y="3562350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i</a:t>
            </a:r>
          </a:p>
        </p:txBody>
      </p:sp>
      <p:sp>
        <p:nvSpPr>
          <p:cNvPr id="3824" name="Rectangle 752"/>
          <p:cNvSpPr>
            <a:spLocks noChangeArrowheads="1"/>
          </p:cNvSpPr>
          <p:nvPr/>
        </p:nvSpPr>
        <p:spPr bwMode="auto">
          <a:xfrm>
            <a:off x="4997450" y="356235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825" name="Rectangle 753"/>
          <p:cNvSpPr>
            <a:spLocks noChangeArrowheads="1"/>
          </p:cNvSpPr>
          <p:nvPr/>
        </p:nvSpPr>
        <p:spPr bwMode="auto">
          <a:xfrm>
            <a:off x="5032375" y="356235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826" name="Rectangle 754"/>
          <p:cNvSpPr>
            <a:spLocks noChangeArrowheads="1"/>
          </p:cNvSpPr>
          <p:nvPr/>
        </p:nvSpPr>
        <p:spPr bwMode="auto">
          <a:xfrm>
            <a:off x="1622425" y="4525963"/>
            <a:ext cx="273050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M</a:t>
            </a:r>
          </a:p>
        </p:txBody>
      </p:sp>
      <p:sp>
        <p:nvSpPr>
          <p:cNvPr id="3827" name="Rectangle 755"/>
          <p:cNvSpPr>
            <a:spLocks noChangeArrowheads="1"/>
          </p:cNvSpPr>
          <p:nvPr/>
        </p:nvSpPr>
        <p:spPr bwMode="auto">
          <a:xfrm>
            <a:off x="1690688" y="4525963"/>
            <a:ext cx="233362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828" name="Rectangle 756"/>
          <p:cNvSpPr>
            <a:spLocks noChangeArrowheads="1"/>
          </p:cNvSpPr>
          <p:nvPr/>
        </p:nvSpPr>
        <p:spPr bwMode="auto">
          <a:xfrm>
            <a:off x="1724025" y="4525963"/>
            <a:ext cx="223838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829" name="Rectangle 757"/>
          <p:cNvSpPr>
            <a:spLocks noChangeArrowheads="1"/>
          </p:cNvSpPr>
          <p:nvPr/>
        </p:nvSpPr>
        <p:spPr bwMode="auto">
          <a:xfrm>
            <a:off x="1751013" y="4525963"/>
            <a:ext cx="228600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s</a:t>
            </a:r>
          </a:p>
        </p:txBody>
      </p:sp>
      <p:sp>
        <p:nvSpPr>
          <p:cNvPr id="3830" name="Rectangle 758"/>
          <p:cNvSpPr>
            <a:spLocks noChangeArrowheads="1"/>
          </p:cNvSpPr>
          <p:nvPr/>
        </p:nvSpPr>
        <p:spPr bwMode="auto">
          <a:xfrm>
            <a:off x="1781175" y="4525963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h</a:t>
            </a:r>
          </a:p>
        </p:txBody>
      </p:sp>
      <p:sp>
        <p:nvSpPr>
          <p:cNvPr id="3831" name="Rectangle 759"/>
          <p:cNvSpPr>
            <a:spLocks noChangeArrowheads="1"/>
          </p:cNvSpPr>
          <p:nvPr/>
        </p:nvSpPr>
        <p:spPr bwMode="auto">
          <a:xfrm>
            <a:off x="1817688" y="4525963"/>
            <a:ext cx="233362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832" name="Rectangle 760"/>
          <p:cNvSpPr>
            <a:spLocks noChangeArrowheads="1"/>
          </p:cNvSpPr>
          <p:nvPr/>
        </p:nvSpPr>
        <p:spPr bwMode="auto">
          <a:xfrm>
            <a:off x="1849438" y="4525963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833" name="Rectangle 761"/>
          <p:cNvSpPr>
            <a:spLocks noChangeArrowheads="1"/>
          </p:cNvSpPr>
          <p:nvPr/>
        </p:nvSpPr>
        <p:spPr bwMode="auto">
          <a:xfrm>
            <a:off x="1870075" y="4525963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834" name="Rectangle 762"/>
          <p:cNvSpPr>
            <a:spLocks noChangeArrowheads="1"/>
          </p:cNvSpPr>
          <p:nvPr/>
        </p:nvSpPr>
        <p:spPr bwMode="auto">
          <a:xfrm>
            <a:off x="7699375" y="3216275"/>
            <a:ext cx="273050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M</a:t>
            </a:r>
          </a:p>
        </p:txBody>
      </p:sp>
      <p:sp>
        <p:nvSpPr>
          <p:cNvPr id="3835" name="Rectangle 763"/>
          <p:cNvSpPr>
            <a:spLocks noChangeArrowheads="1"/>
          </p:cNvSpPr>
          <p:nvPr/>
        </p:nvSpPr>
        <p:spPr bwMode="auto">
          <a:xfrm>
            <a:off x="7767638" y="3216275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836" name="Rectangle 764"/>
          <p:cNvSpPr>
            <a:spLocks noChangeArrowheads="1"/>
          </p:cNvSpPr>
          <p:nvPr/>
        </p:nvSpPr>
        <p:spPr bwMode="auto">
          <a:xfrm>
            <a:off x="7799388" y="3216275"/>
            <a:ext cx="223837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837" name="Rectangle 765"/>
          <p:cNvSpPr>
            <a:spLocks noChangeArrowheads="1"/>
          </p:cNvSpPr>
          <p:nvPr/>
        </p:nvSpPr>
        <p:spPr bwMode="auto">
          <a:xfrm>
            <a:off x="7827963" y="3216275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t</a:t>
            </a:r>
          </a:p>
        </p:txBody>
      </p:sp>
      <p:sp>
        <p:nvSpPr>
          <p:cNvPr id="3838" name="Rectangle 766"/>
          <p:cNvSpPr>
            <a:spLocks noChangeArrowheads="1"/>
          </p:cNvSpPr>
          <p:nvPr/>
        </p:nvSpPr>
        <p:spPr bwMode="auto">
          <a:xfrm>
            <a:off x="7848600" y="3216275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i</a:t>
            </a:r>
          </a:p>
        </p:txBody>
      </p:sp>
      <p:sp>
        <p:nvSpPr>
          <p:cNvPr id="3839" name="Rectangle 767"/>
          <p:cNvSpPr>
            <a:spLocks noChangeArrowheads="1"/>
          </p:cNvSpPr>
          <p:nvPr/>
        </p:nvSpPr>
        <p:spPr bwMode="auto">
          <a:xfrm>
            <a:off x="7869238" y="321627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840" name="Rectangle 768"/>
          <p:cNvSpPr>
            <a:spLocks noChangeArrowheads="1"/>
          </p:cNvSpPr>
          <p:nvPr/>
        </p:nvSpPr>
        <p:spPr bwMode="auto">
          <a:xfrm>
            <a:off x="6334125" y="2079625"/>
            <a:ext cx="273050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M</a:t>
            </a:r>
          </a:p>
        </p:txBody>
      </p:sp>
      <p:sp>
        <p:nvSpPr>
          <p:cNvPr id="3841" name="Rectangle 769"/>
          <p:cNvSpPr>
            <a:spLocks noChangeArrowheads="1"/>
          </p:cNvSpPr>
          <p:nvPr/>
        </p:nvSpPr>
        <p:spPr bwMode="auto">
          <a:xfrm>
            <a:off x="6402388" y="2079625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842" name="Rectangle 770"/>
          <p:cNvSpPr>
            <a:spLocks noChangeArrowheads="1"/>
          </p:cNvSpPr>
          <p:nvPr/>
        </p:nvSpPr>
        <p:spPr bwMode="auto">
          <a:xfrm>
            <a:off x="6435725" y="2079625"/>
            <a:ext cx="228600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s</a:t>
            </a:r>
          </a:p>
        </p:txBody>
      </p:sp>
      <p:sp>
        <p:nvSpPr>
          <p:cNvPr id="3843" name="Rectangle 771"/>
          <p:cNvSpPr>
            <a:spLocks noChangeArrowheads="1"/>
          </p:cNvSpPr>
          <p:nvPr/>
        </p:nvSpPr>
        <p:spPr bwMode="auto">
          <a:xfrm>
            <a:off x="6465888" y="207962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844" name="Rectangle 772"/>
          <p:cNvSpPr>
            <a:spLocks noChangeArrowheads="1"/>
          </p:cNvSpPr>
          <p:nvPr/>
        </p:nvSpPr>
        <p:spPr bwMode="auto">
          <a:xfrm>
            <a:off x="6500813" y="207962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845" name="Rectangle 773"/>
          <p:cNvSpPr>
            <a:spLocks noChangeArrowheads="1"/>
          </p:cNvSpPr>
          <p:nvPr/>
        </p:nvSpPr>
        <p:spPr bwMode="auto">
          <a:xfrm>
            <a:off x="3822700" y="2965450"/>
            <a:ext cx="273050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M</a:t>
            </a:r>
          </a:p>
        </p:txBody>
      </p:sp>
      <p:sp>
        <p:nvSpPr>
          <p:cNvPr id="3846" name="Rectangle 774"/>
          <p:cNvSpPr>
            <a:spLocks noChangeArrowheads="1"/>
          </p:cNvSpPr>
          <p:nvPr/>
        </p:nvSpPr>
        <p:spPr bwMode="auto">
          <a:xfrm>
            <a:off x="3890963" y="2965450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847" name="Rectangle 775"/>
          <p:cNvSpPr>
            <a:spLocks noChangeArrowheads="1"/>
          </p:cNvSpPr>
          <p:nvPr/>
        </p:nvSpPr>
        <p:spPr bwMode="auto">
          <a:xfrm>
            <a:off x="3924300" y="2965450"/>
            <a:ext cx="233363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848" name="Rectangle 776"/>
          <p:cNvSpPr>
            <a:spLocks noChangeArrowheads="1"/>
          </p:cNvSpPr>
          <p:nvPr/>
        </p:nvSpPr>
        <p:spPr bwMode="auto">
          <a:xfrm>
            <a:off x="3957638" y="296545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d</a:t>
            </a:r>
          </a:p>
        </p:txBody>
      </p:sp>
      <p:sp>
        <p:nvSpPr>
          <p:cNvPr id="3849" name="Rectangle 777"/>
          <p:cNvSpPr>
            <a:spLocks noChangeArrowheads="1"/>
          </p:cNvSpPr>
          <p:nvPr/>
        </p:nvSpPr>
        <p:spPr bwMode="auto">
          <a:xfrm>
            <a:off x="3992563" y="2965450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850" name="Rectangle 778"/>
          <p:cNvSpPr>
            <a:spLocks noChangeArrowheads="1"/>
          </p:cNvSpPr>
          <p:nvPr/>
        </p:nvSpPr>
        <p:spPr bwMode="auto">
          <a:xfrm>
            <a:off x="6559550" y="3043238"/>
            <a:ext cx="273050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M</a:t>
            </a:r>
          </a:p>
        </p:txBody>
      </p:sp>
      <p:sp>
        <p:nvSpPr>
          <p:cNvPr id="3851" name="Rectangle 779"/>
          <p:cNvSpPr>
            <a:spLocks noChangeArrowheads="1"/>
          </p:cNvSpPr>
          <p:nvPr/>
        </p:nvSpPr>
        <p:spPr bwMode="auto">
          <a:xfrm>
            <a:off x="6629400" y="3043238"/>
            <a:ext cx="233363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852" name="Rectangle 780"/>
          <p:cNvSpPr>
            <a:spLocks noChangeArrowheads="1"/>
          </p:cNvSpPr>
          <p:nvPr/>
        </p:nvSpPr>
        <p:spPr bwMode="auto">
          <a:xfrm>
            <a:off x="6662738" y="3043238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853" name="Rectangle 781"/>
          <p:cNvSpPr>
            <a:spLocks noChangeArrowheads="1"/>
          </p:cNvSpPr>
          <p:nvPr/>
        </p:nvSpPr>
        <p:spPr bwMode="auto">
          <a:xfrm>
            <a:off x="6697663" y="3043238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i</a:t>
            </a:r>
          </a:p>
        </p:txBody>
      </p:sp>
      <p:sp>
        <p:nvSpPr>
          <p:cNvPr id="3854" name="Rectangle 782"/>
          <p:cNvSpPr>
            <a:spLocks noChangeArrowheads="1"/>
          </p:cNvSpPr>
          <p:nvPr/>
        </p:nvSpPr>
        <p:spPr bwMode="auto">
          <a:xfrm>
            <a:off x="6718300" y="3043238"/>
            <a:ext cx="223838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f</a:t>
            </a:r>
          </a:p>
        </p:txBody>
      </p:sp>
      <p:sp>
        <p:nvSpPr>
          <p:cNvPr id="3855" name="Rectangle 783"/>
          <p:cNvSpPr>
            <a:spLocks noChangeArrowheads="1"/>
          </p:cNvSpPr>
          <p:nvPr/>
        </p:nvSpPr>
        <p:spPr bwMode="auto">
          <a:xfrm>
            <a:off x="6742113" y="3043238"/>
            <a:ext cx="233362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856" name="Rectangle 784"/>
          <p:cNvSpPr>
            <a:spLocks noChangeArrowheads="1"/>
          </p:cNvSpPr>
          <p:nvPr/>
        </p:nvSpPr>
        <p:spPr bwMode="auto">
          <a:xfrm>
            <a:off x="6775450" y="3043238"/>
            <a:ext cx="233363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857" name="Rectangle 785"/>
          <p:cNvSpPr>
            <a:spLocks noChangeArrowheads="1"/>
          </p:cNvSpPr>
          <p:nvPr/>
        </p:nvSpPr>
        <p:spPr bwMode="auto">
          <a:xfrm>
            <a:off x="5233988" y="3157538"/>
            <a:ext cx="273050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M</a:t>
            </a:r>
          </a:p>
        </p:txBody>
      </p:sp>
      <p:sp>
        <p:nvSpPr>
          <p:cNvPr id="3858" name="Rectangle 786"/>
          <p:cNvSpPr>
            <a:spLocks noChangeArrowheads="1"/>
          </p:cNvSpPr>
          <p:nvPr/>
        </p:nvSpPr>
        <p:spPr bwMode="auto">
          <a:xfrm>
            <a:off x="5303838" y="3157538"/>
            <a:ext cx="233362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859" name="Rectangle 787"/>
          <p:cNvSpPr>
            <a:spLocks noChangeArrowheads="1"/>
          </p:cNvSpPr>
          <p:nvPr/>
        </p:nvSpPr>
        <p:spPr bwMode="auto">
          <a:xfrm>
            <a:off x="5335588" y="3157538"/>
            <a:ext cx="223837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860" name="Rectangle 788"/>
          <p:cNvSpPr>
            <a:spLocks noChangeArrowheads="1"/>
          </p:cNvSpPr>
          <p:nvPr/>
        </p:nvSpPr>
        <p:spPr bwMode="auto">
          <a:xfrm>
            <a:off x="5362575" y="3157538"/>
            <a:ext cx="233363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c</a:t>
            </a:r>
          </a:p>
        </p:txBody>
      </p:sp>
      <p:sp>
        <p:nvSpPr>
          <p:cNvPr id="3861" name="Rectangle 789"/>
          <p:cNvSpPr>
            <a:spLocks noChangeArrowheads="1"/>
          </p:cNvSpPr>
          <p:nvPr/>
        </p:nvSpPr>
        <p:spPr bwMode="auto">
          <a:xfrm>
            <a:off x="5395913" y="3157538"/>
            <a:ext cx="233362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862" name="Rectangle 790"/>
          <p:cNvSpPr>
            <a:spLocks noChangeArrowheads="1"/>
          </p:cNvSpPr>
          <p:nvPr/>
        </p:nvSpPr>
        <p:spPr bwMode="auto">
          <a:xfrm>
            <a:off x="5427663" y="3157538"/>
            <a:ext cx="223837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863" name="Rectangle 791"/>
          <p:cNvSpPr>
            <a:spLocks noChangeArrowheads="1"/>
          </p:cNvSpPr>
          <p:nvPr/>
        </p:nvSpPr>
        <p:spPr bwMode="auto">
          <a:xfrm>
            <a:off x="4425950" y="4410075"/>
            <a:ext cx="273050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M</a:t>
            </a:r>
          </a:p>
        </p:txBody>
      </p:sp>
      <p:sp>
        <p:nvSpPr>
          <p:cNvPr id="3864" name="Rectangle 792"/>
          <p:cNvSpPr>
            <a:spLocks noChangeArrowheads="1"/>
          </p:cNvSpPr>
          <p:nvPr/>
        </p:nvSpPr>
        <p:spPr bwMode="auto">
          <a:xfrm>
            <a:off x="4494213" y="4410075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865" name="Rectangle 793"/>
          <p:cNvSpPr>
            <a:spLocks noChangeArrowheads="1"/>
          </p:cNvSpPr>
          <p:nvPr/>
        </p:nvSpPr>
        <p:spPr bwMode="auto">
          <a:xfrm>
            <a:off x="4527550" y="4410075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t</a:t>
            </a:r>
          </a:p>
        </p:txBody>
      </p:sp>
      <p:sp>
        <p:nvSpPr>
          <p:cNvPr id="3866" name="Rectangle 794"/>
          <p:cNvSpPr>
            <a:spLocks noChangeArrowheads="1"/>
          </p:cNvSpPr>
          <p:nvPr/>
        </p:nvSpPr>
        <p:spPr bwMode="auto">
          <a:xfrm>
            <a:off x="4548188" y="4410075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c</a:t>
            </a:r>
          </a:p>
        </p:txBody>
      </p:sp>
      <p:sp>
        <p:nvSpPr>
          <p:cNvPr id="3867" name="Rectangle 795"/>
          <p:cNvSpPr>
            <a:spLocks noChangeArrowheads="1"/>
          </p:cNvSpPr>
          <p:nvPr/>
        </p:nvSpPr>
        <p:spPr bwMode="auto">
          <a:xfrm>
            <a:off x="4581525" y="4410075"/>
            <a:ext cx="233363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868" name="Rectangle 796"/>
          <p:cNvSpPr>
            <a:spLocks noChangeArrowheads="1"/>
          </p:cNvSpPr>
          <p:nvPr/>
        </p:nvSpPr>
        <p:spPr bwMode="auto">
          <a:xfrm>
            <a:off x="4613275" y="4410075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869" name="Rectangle 797"/>
          <p:cNvSpPr>
            <a:spLocks noChangeArrowheads="1"/>
          </p:cNvSpPr>
          <p:nvPr/>
        </p:nvSpPr>
        <p:spPr bwMode="auto">
          <a:xfrm>
            <a:off x="4633913" y="4410075"/>
            <a:ext cx="223837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f</a:t>
            </a:r>
          </a:p>
        </p:txBody>
      </p:sp>
      <p:sp>
        <p:nvSpPr>
          <p:cNvPr id="3870" name="Rectangle 798"/>
          <p:cNvSpPr>
            <a:spLocks noChangeArrowheads="1"/>
          </p:cNvSpPr>
          <p:nvPr/>
        </p:nvSpPr>
        <p:spPr bwMode="auto">
          <a:xfrm>
            <a:off x="4657725" y="4410075"/>
            <a:ext cx="233363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871" name="Rectangle 799"/>
          <p:cNvSpPr>
            <a:spLocks noChangeArrowheads="1"/>
          </p:cNvSpPr>
          <p:nvPr/>
        </p:nvSpPr>
        <p:spPr bwMode="auto">
          <a:xfrm>
            <a:off x="4329113" y="4775200"/>
            <a:ext cx="273050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M</a:t>
            </a:r>
          </a:p>
        </p:txBody>
      </p:sp>
      <p:sp>
        <p:nvSpPr>
          <p:cNvPr id="3872" name="Rectangle 800"/>
          <p:cNvSpPr>
            <a:spLocks noChangeArrowheads="1"/>
          </p:cNvSpPr>
          <p:nvPr/>
        </p:nvSpPr>
        <p:spPr bwMode="auto">
          <a:xfrm>
            <a:off x="4398963" y="477520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873" name="Rectangle 801"/>
          <p:cNvSpPr>
            <a:spLocks noChangeArrowheads="1"/>
          </p:cNvSpPr>
          <p:nvPr/>
        </p:nvSpPr>
        <p:spPr bwMode="auto">
          <a:xfrm>
            <a:off x="4433888" y="477520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874" name="Rectangle 802"/>
          <p:cNvSpPr>
            <a:spLocks noChangeArrowheads="1"/>
          </p:cNvSpPr>
          <p:nvPr/>
        </p:nvSpPr>
        <p:spPr bwMode="auto">
          <a:xfrm>
            <a:off x="4470400" y="4775200"/>
            <a:ext cx="223838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875" name="Rectangle 803"/>
          <p:cNvSpPr>
            <a:spLocks noChangeArrowheads="1"/>
          </p:cNvSpPr>
          <p:nvPr/>
        </p:nvSpPr>
        <p:spPr bwMode="auto">
          <a:xfrm>
            <a:off x="4495800" y="477520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876" name="Rectangle 804"/>
          <p:cNvSpPr>
            <a:spLocks noChangeArrowheads="1"/>
          </p:cNvSpPr>
          <p:nvPr/>
        </p:nvSpPr>
        <p:spPr bwMode="auto">
          <a:xfrm>
            <a:off x="4532313" y="4775200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877" name="Rectangle 805"/>
          <p:cNvSpPr>
            <a:spLocks noChangeArrowheads="1"/>
          </p:cNvSpPr>
          <p:nvPr/>
        </p:nvSpPr>
        <p:spPr bwMode="auto">
          <a:xfrm>
            <a:off x="6173788" y="2830513"/>
            <a:ext cx="273050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M</a:t>
            </a:r>
          </a:p>
        </p:txBody>
      </p:sp>
      <p:sp>
        <p:nvSpPr>
          <p:cNvPr id="3878" name="Rectangle 806"/>
          <p:cNvSpPr>
            <a:spLocks noChangeArrowheads="1"/>
          </p:cNvSpPr>
          <p:nvPr/>
        </p:nvSpPr>
        <p:spPr bwMode="auto">
          <a:xfrm>
            <a:off x="6243638" y="2830513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879" name="Rectangle 807"/>
          <p:cNvSpPr>
            <a:spLocks noChangeArrowheads="1"/>
          </p:cNvSpPr>
          <p:nvPr/>
        </p:nvSpPr>
        <p:spPr bwMode="auto">
          <a:xfrm>
            <a:off x="6278563" y="2830513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880" name="Rectangle 808"/>
          <p:cNvSpPr>
            <a:spLocks noChangeArrowheads="1"/>
          </p:cNvSpPr>
          <p:nvPr/>
        </p:nvSpPr>
        <p:spPr bwMode="auto">
          <a:xfrm>
            <a:off x="6315075" y="2830513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t</a:t>
            </a:r>
          </a:p>
        </p:txBody>
      </p:sp>
      <p:sp>
        <p:nvSpPr>
          <p:cNvPr id="3881" name="Rectangle 809"/>
          <p:cNvSpPr>
            <a:spLocks noChangeArrowheads="1"/>
          </p:cNvSpPr>
          <p:nvPr/>
        </p:nvSpPr>
        <p:spPr bwMode="auto">
          <a:xfrm>
            <a:off x="6335713" y="2830513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g</a:t>
            </a:r>
          </a:p>
        </p:txBody>
      </p:sp>
      <p:sp>
        <p:nvSpPr>
          <p:cNvPr id="3882" name="Rectangle 810"/>
          <p:cNvSpPr>
            <a:spLocks noChangeArrowheads="1"/>
          </p:cNvSpPr>
          <p:nvPr/>
        </p:nvSpPr>
        <p:spPr bwMode="auto">
          <a:xfrm>
            <a:off x="6372225" y="2830513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883" name="Rectangle 811"/>
          <p:cNvSpPr>
            <a:spLocks noChangeArrowheads="1"/>
          </p:cNvSpPr>
          <p:nvPr/>
        </p:nvSpPr>
        <p:spPr bwMode="auto">
          <a:xfrm>
            <a:off x="6407150" y="2830513"/>
            <a:ext cx="2635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m</a:t>
            </a:r>
          </a:p>
        </p:txBody>
      </p:sp>
      <p:sp>
        <p:nvSpPr>
          <p:cNvPr id="3884" name="Rectangle 812"/>
          <p:cNvSpPr>
            <a:spLocks noChangeArrowheads="1"/>
          </p:cNvSpPr>
          <p:nvPr/>
        </p:nvSpPr>
        <p:spPr bwMode="auto">
          <a:xfrm>
            <a:off x="6464300" y="2830513"/>
            <a:ext cx="233363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885" name="Rectangle 813"/>
          <p:cNvSpPr>
            <a:spLocks noChangeArrowheads="1"/>
          </p:cNvSpPr>
          <p:nvPr/>
        </p:nvSpPr>
        <p:spPr bwMode="auto">
          <a:xfrm>
            <a:off x="6496050" y="2830513"/>
            <a:ext cx="223838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886" name="Rectangle 814"/>
          <p:cNvSpPr>
            <a:spLocks noChangeArrowheads="1"/>
          </p:cNvSpPr>
          <p:nvPr/>
        </p:nvSpPr>
        <p:spPr bwMode="auto">
          <a:xfrm>
            <a:off x="6523038" y="2830513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y</a:t>
            </a:r>
          </a:p>
        </p:txBody>
      </p:sp>
      <p:sp>
        <p:nvSpPr>
          <p:cNvPr id="3887" name="Rectangle 815"/>
          <p:cNvSpPr>
            <a:spLocks noChangeArrowheads="1"/>
          </p:cNvSpPr>
          <p:nvPr/>
        </p:nvSpPr>
        <p:spPr bwMode="auto">
          <a:xfrm>
            <a:off x="6883400" y="3043238"/>
            <a:ext cx="273050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M</a:t>
            </a:r>
          </a:p>
        </p:txBody>
      </p:sp>
      <p:sp>
        <p:nvSpPr>
          <p:cNvPr id="3888" name="Rectangle 816"/>
          <p:cNvSpPr>
            <a:spLocks noChangeArrowheads="1"/>
          </p:cNvSpPr>
          <p:nvPr/>
        </p:nvSpPr>
        <p:spPr bwMode="auto">
          <a:xfrm>
            <a:off x="6951663" y="3043238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889" name="Rectangle 817"/>
          <p:cNvSpPr>
            <a:spLocks noChangeArrowheads="1"/>
          </p:cNvSpPr>
          <p:nvPr/>
        </p:nvSpPr>
        <p:spPr bwMode="auto">
          <a:xfrm>
            <a:off x="6986588" y="3043238"/>
            <a:ext cx="223837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890" name="Rectangle 818"/>
          <p:cNvSpPr>
            <a:spLocks noChangeArrowheads="1"/>
          </p:cNvSpPr>
          <p:nvPr/>
        </p:nvSpPr>
        <p:spPr bwMode="auto">
          <a:xfrm>
            <a:off x="7015163" y="3043238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g</a:t>
            </a:r>
          </a:p>
        </p:txBody>
      </p:sp>
      <p:sp>
        <p:nvSpPr>
          <p:cNvPr id="3891" name="Rectangle 819"/>
          <p:cNvSpPr>
            <a:spLocks noChangeArrowheads="1"/>
          </p:cNvSpPr>
          <p:nvPr/>
        </p:nvSpPr>
        <p:spPr bwMode="auto">
          <a:xfrm>
            <a:off x="7050088" y="3043238"/>
            <a:ext cx="233362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892" name="Rectangle 820"/>
          <p:cNvSpPr>
            <a:spLocks noChangeArrowheads="1"/>
          </p:cNvSpPr>
          <p:nvPr/>
        </p:nvSpPr>
        <p:spPr bwMode="auto">
          <a:xfrm>
            <a:off x="7083425" y="3043238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893" name="Rectangle 821"/>
          <p:cNvSpPr>
            <a:spLocks noChangeArrowheads="1"/>
          </p:cNvSpPr>
          <p:nvPr/>
        </p:nvSpPr>
        <p:spPr bwMode="auto">
          <a:xfrm>
            <a:off x="2776538" y="4064000"/>
            <a:ext cx="273050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M</a:t>
            </a:r>
          </a:p>
        </p:txBody>
      </p:sp>
      <p:sp>
        <p:nvSpPr>
          <p:cNvPr id="3894" name="Rectangle 822"/>
          <p:cNvSpPr>
            <a:spLocks noChangeArrowheads="1"/>
          </p:cNvSpPr>
          <p:nvPr/>
        </p:nvSpPr>
        <p:spPr bwMode="auto">
          <a:xfrm>
            <a:off x="2844800" y="406400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u</a:t>
            </a:r>
          </a:p>
        </p:txBody>
      </p:sp>
      <p:sp>
        <p:nvSpPr>
          <p:cNvPr id="3895" name="Rectangle 823"/>
          <p:cNvSpPr>
            <a:spLocks noChangeArrowheads="1"/>
          </p:cNvSpPr>
          <p:nvPr/>
        </p:nvSpPr>
        <p:spPr bwMode="auto">
          <a:xfrm>
            <a:off x="2881313" y="406400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h</a:t>
            </a:r>
          </a:p>
        </p:txBody>
      </p:sp>
      <p:sp>
        <p:nvSpPr>
          <p:cNvPr id="3896" name="Rectangle 824"/>
          <p:cNvSpPr>
            <a:spLocks noChangeArrowheads="1"/>
          </p:cNvSpPr>
          <p:nvPr/>
        </p:nvSpPr>
        <p:spPr bwMode="auto">
          <a:xfrm>
            <a:off x="2917825" y="4064000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897" name="Rectangle 825"/>
          <p:cNvSpPr>
            <a:spLocks noChangeArrowheads="1"/>
          </p:cNvSpPr>
          <p:nvPr/>
        </p:nvSpPr>
        <p:spPr bwMode="auto">
          <a:xfrm>
            <a:off x="2938463" y="4064000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898" name="Rectangle 826"/>
          <p:cNvSpPr>
            <a:spLocks noChangeArrowheads="1"/>
          </p:cNvSpPr>
          <p:nvPr/>
        </p:nvSpPr>
        <p:spPr bwMode="auto">
          <a:xfrm>
            <a:off x="2970213" y="406400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899" name="Rectangle 827"/>
          <p:cNvSpPr>
            <a:spLocks noChangeArrowheads="1"/>
          </p:cNvSpPr>
          <p:nvPr/>
        </p:nvSpPr>
        <p:spPr bwMode="auto">
          <a:xfrm>
            <a:off x="3006725" y="406400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b</a:t>
            </a:r>
          </a:p>
        </p:txBody>
      </p:sp>
      <p:sp>
        <p:nvSpPr>
          <p:cNvPr id="3900" name="Rectangle 828"/>
          <p:cNvSpPr>
            <a:spLocks noChangeArrowheads="1"/>
          </p:cNvSpPr>
          <p:nvPr/>
        </p:nvSpPr>
        <p:spPr bwMode="auto">
          <a:xfrm>
            <a:off x="3043238" y="4064000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901" name="Rectangle 829"/>
          <p:cNvSpPr>
            <a:spLocks noChangeArrowheads="1"/>
          </p:cNvSpPr>
          <p:nvPr/>
        </p:nvSpPr>
        <p:spPr bwMode="auto">
          <a:xfrm>
            <a:off x="3074988" y="4064000"/>
            <a:ext cx="223837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902" name="Rectangle 830"/>
          <p:cNvSpPr>
            <a:spLocks noChangeArrowheads="1"/>
          </p:cNvSpPr>
          <p:nvPr/>
        </p:nvSpPr>
        <p:spPr bwMode="auto">
          <a:xfrm>
            <a:off x="3101975" y="406400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g</a:t>
            </a:r>
          </a:p>
        </p:txBody>
      </p:sp>
      <p:sp>
        <p:nvSpPr>
          <p:cNvPr id="3903" name="Rectangle 831"/>
          <p:cNvSpPr>
            <a:spLocks noChangeArrowheads="1"/>
          </p:cNvSpPr>
          <p:nvPr/>
        </p:nvSpPr>
        <p:spPr bwMode="auto">
          <a:xfrm>
            <a:off x="4605338" y="3197225"/>
            <a:ext cx="2571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904" name="Rectangle 832"/>
          <p:cNvSpPr>
            <a:spLocks noChangeArrowheads="1"/>
          </p:cNvSpPr>
          <p:nvPr/>
        </p:nvSpPr>
        <p:spPr bwMode="auto">
          <a:xfrm>
            <a:off x="4659313" y="3197225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905" name="Rectangle 833"/>
          <p:cNvSpPr>
            <a:spLocks noChangeArrowheads="1"/>
          </p:cNvSpPr>
          <p:nvPr/>
        </p:nvSpPr>
        <p:spPr bwMode="auto">
          <a:xfrm>
            <a:off x="4692650" y="3197225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906" name="Rectangle 834"/>
          <p:cNvSpPr>
            <a:spLocks noChangeArrowheads="1"/>
          </p:cNvSpPr>
          <p:nvPr/>
        </p:nvSpPr>
        <p:spPr bwMode="auto">
          <a:xfrm>
            <a:off x="4713288" y="3197225"/>
            <a:ext cx="228600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s</a:t>
            </a:r>
          </a:p>
        </p:txBody>
      </p:sp>
      <p:sp>
        <p:nvSpPr>
          <p:cNvPr id="3907" name="Rectangle 835"/>
          <p:cNvSpPr>
            <a:spLocks noChangeArrowheads="1"/>
          </p:cNvSpPr>
          <p:nvPr/>
        </p:nvSpPr>
        <p:spPr bwMode="auto">
          <a:xfrm>
            <a:off x="4741863" y="319722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908" name="Rectangle 836"/>
          <p:cNvSpPr>
            <a:spLocks noChangeArrowheads="1"/>
          </p:cNvSpPr>
          <p:nvPr/>
        </p:nvSpPr>
        <p:spPr bwMode="auto">
          <a:xfrm>
            <a:off x="4778375" y="319722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909" name="Rectangle 837"/>
          <p:cNvSpPr>
            <a:spLocks noChangeArrowheads="1"/>
          </p:cNvSpPr>
          <p:nvPr/>
        </p:nvSpPr>
        <p:spPr bwMode="auto">
          <a:xfrm>
            <a:off x="6138863" y="2444750"/>
            <a:ext cx="2571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910" name="Rectangle 838"/>
          <p:cNvSpPr>
            <a:spLocks noChangeArrowheads="1"/>
          </p:cNvSpPr>
          <p:nvPr/>
        </p:nvSpPr>
        <p:spPr bwMode="auto">
          <a:xfrm>
            <a:off x="6192838" y="2444750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i</a:t>
            </a:r>
          </a:p>
        </p:txBody>
      </p:sp>
      <p:sp>
        <p:nvSpPr>
          <p:cNvPr id="3911" name="Rectangle 839"/>
          <p:cNvSpPr>
            <a:spLocks noChangeArrowheads="1"/>
          </p:cNvSpPr>
          <p:nvPr/>
        </p:nvSpPr>
        <p:spPr bwMode="auto">
          <a:xfrm>
            <a:off x="6213475" y="2444750"/>
            <a:ext cx="233363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c</a:t>
            </a:r>
          </a:p>
        </p:txBody>
      </p:sp>
      <p:sp>
        <p:nvSpPr>
          <p:cNvPr id="3912" name="Rectangle 840"/>
          <p:cNvSpPr>
            <a:spLocks noChangeArrowheads="1"/>
          </p:cNvSpPr>
          <p:nvPr/>
        </p:nvSpPr>
        <p:spPr bwMode="auto">
          <a:xfrm>
            <a:off x="6246813" y="244475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h</a:t>
            </a:r>
          </a:p>
        </p:txBody>
      </p:sp>
      <p:sp>
        <p:nvSpPr>
          <p:cNvPr id="3913" name="Rectangle 841"/>
          <p:cNvSpPr>
            <a:spLocks noChangeArrowheads="1"/>
          </p:cNvSpPr>
          <p:nvPr/>
        </p:nvSpPr>
        <p:spPr bwMode="auto">
          <a:xfrm>
            <a:off x="6281738" y="244475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914" name="Rectangle 842"/>
          <p:cNvSpPr>
            <a:spLocks noChangeArrowheads="1"/>
          </p:cNvSpPr>
          <p:nvPr/>
        </p:nvSpPr>
        <p:spPr bwMode="auto">
          <a:xfrm>
            <a:off x="6318250" y="2444750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915" name="Rectangle 843"/>
          <p:cNvSpPr>
            <a:spLocks noChangeArrowheads="1"/>
          </p:cNvSpPr>
          <p:nvPr/>
        </p:nvSpPr>
        <p:spPr bwMode="auto">
          <a:xfrm>
            <a:off x="6338888" y="2444750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916" name="Rectangle 844"/>
          <p:cNvSpPr>
            <a:spLocks noChangeArrowheads="1"/>
          </p:cNvSpPr>
          <p:nvPr/>
        </p:nvSpPr>
        <p:spPr bwMode="auto">
          <a:xfrm>
            <a:off x="6372225" y="2444750"/>
            <a:ext cx="228600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s</a:t>
            </a:r>
          </a:p>
        </p:txBody>
      </p:sp>
      <p:sp>
        <p:nvSpPr>
          <p:cNvPr id="3917" name="Rectangle 845"/>
          <p:cNvSpPr>
            <a:spLocks noChangeArrowheads="1"/>
          </p:cNvSpPr>
          <p:nvPr/>
        </p:nvSpPr>
        <p:spPr bwMode="auto">
          <a:xfrm>
            <a:off x="3200400" y="3697288"/>
            <a:ext cx="2571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918" name="Rectangle 846"/>
          <p:cNvSpPr>
            <a:spLocks noChangeArrowheads="1"/>
          </p:cNvSpPr>
          <p:nvPr/>
        </p:nvSpPr>
        <p:spPr bwMode="auto">
          <a:xfrm>
            <a:off x="3254375" y="3697288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h</a:t>
            </a:r>
          </a:p>
        </p:txBody>
      </p:sp>
      <p:sp>
        <p:nvSpPr>
          <p:cNvPr id="3919" name="Rectangle 847"/>
          <p:cNvSpPr>
            <a:spLocks noChangeArrowheads="1"/>
          </p:cNvSpPr>
          <p:nvPr/>
        </p:nvSpPr>
        <p:spPr bwMode="auto">
          <a:xfrm>
            <a:off x="3290888" y="3697288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i</a:t>
            </a:r>
          </a:p>
        </p:txBody>
      </p:sp>
      <p:sp>
        <p:nvSpPr>
          <p:cNvPr id="3920" name="Rectangle 848"/>
          <p:cNvSpPr>
            <a:spLocks noChangeArrowheads="1"/>
          </p:cNvSpPr>
          <p:nvPr/>
        </p:nvSpPr>
        <p:spPr bwMode="auto">
          <a:xfrm>
            <a:off x="3311525" y="3697288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921" name="Rectangle 849"/>
          <p:cNvSpPr>
            <a:spLocks noChangeArrowheads="1"/>
          </p:cNvSpPr>
          <p:nvPr/>
        </p:nvSpPr>
        <p:spPr bwMode="auto">
          <a:xfrm>
            <a:off x="4633913" y="2330450"/>
            <a:ext cx="2571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922" name="Rectangle 850"/>
          <p:cNvSpPr>
            <a:spLocks noChangeArrowheads="1"/>
          </p:cNvSpPr>
          <p:nvPr/>
        </p:nvSpPr>
        <p:spPr bwMode="auto">
          <a:xfrm>
            <a:off x="4687888" y="2330450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923" name="Rectangle 851"/>
          <p:cNvSpPr>
            <a:spLocks noChangeArrowheads="1"/>
          </p:cNvSpPr>
          <p:nvPr/>
        </p:nvSpPr>
        <p:spPr bwMode="auto">
          <a:xfrm>
            <a:off x="4708525" y="233045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d</a:t>
            </a:r>
          </a:p>
        </p:txBody>
      </p:sp>
      <p:sp>
        <p:nvSpPr>
          <p:cNvPr id="3924" name="Rectangle 852"/>
          <p:cNvSpPr>
            <a:spLocks noChangeArrowheads="1"/>
          </p:cNvSpPr>
          <p:nvPr/>
        </p:nvSpPr>
        <p:spPr bwMode="auto">
          <a:xfrm>
            <a:off x="4745038" y="233045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h</a:t>
            </a:r>
          </a:p>
        </p:txBody>
      </p:sp>
      <p:sp>
        <p:nvSpPr>
          <p:cNvPr id="3925" name="Rectangle 853"/>
          <p:cNvSpPr>
            <a:spLocks noChangeArrowheads="1"/>
          </p:cNvSpPr>
          <p:nvPr/>
        </p:nvSpPr>
        <p:spPr bwMode="auto">
          <a:xfrm>
            <a:off x="4779963" y="2330450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926" name="Rectangle 854"/>
          <p:cNvSpPr>
            <a:spLocks noChangeArrowheads="1"/>
          </p:cNvSpPr>
          <p:nvPr/>
        </p:nvSpPr>
        <p:spPr bwMode="auto">
          <a:xfrm>
            <a:off x="4813300" y="2330450"/>
            <a:ext cx="2635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m</a:t>
            </a:r>
          </a:p>
        </p:txBody>
      </p:sp>
      <p:sp>
        <p:nvSpPr>
          <p:cNvPr id="3927" name="Rectangle 855"/>
          <p:cNvSpPr>
            <a:spLocks noChangeArrowheads="1"/>
          </p:cNvSpPr>
          <p:nvPr/>
        </p:nvSpPr>
        <p:spPr bwMode="auto">
          <a:xfrm>
            <a:off x="5311775" y="2155825"/>
            <a:ext cx="2571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928" name="Rectangle 856"/>
          <p:cNvSpPr>
            <a:spLocks noChangeArrowheads="1"/>
          </p:cNvSpPr>
          <p:nvPr/>
        </p:nvSpPr>
        <p:spPr bwMode="auto">
          <a:xfrm>
            <a:off x="5365750" y="2155825"/>
            <a:ext cx="2571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w</a:t>
            </a:r>
          </a:p>
        </p:txBody>
      </p:sp>
      <p:sp>
        <p:nvSpPr>
          <p:cNvPr id="3929" name="Rectangle 857"/>
          <p:cNvSpPr>
            <a:spLocks noChangeArrowheads="1"/>
          </p:cNvSpPr>
          <p:nvPr/>
        </p:nvSpPr>
        <p:spPr bwMode="auto">
          <a:xfrm>
            <a:off x="5419725" y="2155825"/>
            <a:ext cx="233363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930" name="Rectangle 858"/>
          <p:cNvSpPr>
            <a:spLocks noChangeArrowheads="1"/>
          </p:cNvSpPr>
          <p:nvPr/>
        </p:nvSpPr>
        <p:spPr bwMode="auto">
          <a:xfrm>
            <a:off x="5453063" y="215582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931" name="Rectangle 859"/>
          <p:cNvSpPr>
            <a:spLocks noChangeArrowheads="1"/>
          </p:cNvSpPr>
          <p:nvPr/>
        </p:nvSpPr>
        <p:spPr bwMode="auto">
          <a:xfrm>
            <a:off x="6488113" y="3756025"/>
            <a:ext cx="2571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932" name="Rectangle 860"/>
          <p:cNvSpPr>
            <a:spLocks noChangeArrowheads="1"/>
          </p:cNvSpPr>
          <p:nvPr/>
        </p:nvSpPr>
        <p:spPr bwMode="auto">
          <a:xfrm>
            <a:off x="6540500" y="3756025"/>
            <a:ext cx="2571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w</a:t>
            </a:r>
          </a:p>
        </p:txBody>
      </p:sp>
      <p:sp>
        <p:nvSpPr>
          <p:cNvPr id="3933" name="Rectangle 861"/>
          <p:cNvSpPr>
            <a:spLocks noChangeArrowheads="1"/>
          </p:cNvSpPr>
          <p:nvPr/>
        </p:nvSpPr>
        <p:spPr bwMode="auto">
          <a:xfrm>
            <a:off x="6594475" y="3756025"/>
            <a:ext cx="228600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s</a:t>
            </a:r>
          </a:p>
        </p:txBody>
      </p:sp>
      <p:sp>
        <p:nvSpPr>
          <p:cNvPr id="3934" name="Rectangle 862"/>
          <p:cNvSpPr>
            <a:spLocks noChangeArrowheads="1"/>
          </p:cNvSpPr>
          <p:nvPr/>
        </p:nvSpPr>
        <p:spPr bwMode="auto">
          <a:xfrm>
            <a:off x="6624638" y="3756025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935" name="Rectangle 863"/>
          <p:cNvSpPr>
            <a:spLocks noChangeArrowheads="1"/>
          </p:cNvSpPr>
          <p:nvPr/>
        </p:nvSpPr>
        <p:spPr bwMode="auto">
          <a:xfrm>
            <a:off x="6645275" y="3756025"/>
            <a:ext cx="233363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936" name="Rectangle 864"/>
          <p:cNvSpPr>
            <a:spLocks noChangeArrowheads="1"/>
          </p:cNvSpPr>
          <p:nvPr/>
        </p:nvSpPr>
        <p:spPr bwMode="auto">
          <a:xfrm>
            <a:off x="6678613" y="375602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y</a:t>
            </a:r>
          </a:p>
        </p:txBody>
      </p:sp>
      <p:sp>
        <p:nvSpPr>
          <p:cNvPr id="3937" name="Rectangle 865"/>
          <p:cNvSpPr>
            <a:spLocks noChangeArrowheads="1"/>
          </p:cNvSpPr>
          <p:nvPr/>
        </p:nvSpPr>
        <p:spPr bwMode="auto">
          <a:xfrm>
            <a:off x="5735638" y="1925638"/>
            <a:ext cx="242887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P</a:t>
            </a:r>
          </a:p>
        </p:txBody>
      </p:sp>
      <p:sp>
        <p:nvSpPr>
          <p:cNvPr id="3938" name="Rectangle 866"/>
          <p:cNvSpPr>
            <a:spLocks noChangeArrowheads="1"/>
          </p:cNvSpPr>
          <p:nvPr/>
        </p:nvSpPr>
        <p:spPr bwMode="auto">
          <a:xfrm>
            <a:off x="5776913" y="1925638"/>
            <a:ext cx="233362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939" name="Rectangle 867"/>
          <p:cNvSpPr>
            <a:spLocks noChangeArrowheads="1"/>
          </p:cNvSpPr>
          <p:nvPr/>
        </p:nvSpPr>
        <p:spPr bwMode="auto">
          <a:xfrm>
            <a:off x="5810250" y="1925638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940" name="Rectangle 868"/>
          <p:cNvSpPr>
            <a:spLocks noChangeArrowheads="1"/>
          </p:cNvSpPr>
          <p:nvPr/>
        </p:nvSpPr>
        <p:spPr bwMode="auto">
          <a:xfrm>
            <a:off x="5846763" y="1925638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d</a:t>
            </a:r>
          </a:p>
        </p:txBody>
      </p:sp>
      <p:sp>
        <p:nvSpPr>
          <p:cNvPr id="3941" name="Rectangle 869"/>
          <p:cNvSpPr>
            <a:spLocks noChangeArrowheads="1"/>
          </p:cNvSpPr>
          <p:nvPr/>
        </p:nvSpPr>
        <p:spPr bwMode="auto">
          <a:xfrm>
            <a:off x="5881688" y="1925638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942" name="Rectangle 870"/>
          <p:cNvSpPr>
            <a:spLocks noChangeArrowheads="1"/>
          </p:cNvSpPr>
          <p:nvPr/>
        </p:nvSpPr>
        <p:spPr bwMode="auto">
          <a:xfrm>
            <a:off x="5902325" y="1925638"/>
            <a:ext cx="233363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943" name="Rectangle 871"/>
          <p:cNvSpPr>
            <a:spLocks noChangeArrowheads="1"/>
          </p:cNvSpPr>
          <p:nvPr/>
        </p:nvSpPr>
        <p:spPr bwMode="auto">
          <a:xfrm>
            <a:off x="5935663" y="1925638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t</a:t>
            </a:r>
          </a:p>
        </p:txBody>
      </p:sp>
      <p:sp>
        <p:nvSpPr>
          <p:cNvPr id="3944" name="Rectangle 872"/>
          <p:cNvSpPr>
            <a:spLocks noChangeArrowheads="1"/>
          </p:cNvSpPr>
          <p:nvPr/>
        </p:nvSpPr>
        <p:spPr bwMode="auto">
          <a:xfrm>
            <a:off x="5956300" y="1925638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945" name="Rectangle 873"/>
          <p:cNvSpPr>
            <a:spLocks noChangeArrowheads="1"/>
          </p:cNvSpPr>
          <p:nvPr/>
        </p:nvSpPr>
        <p:spPr bwMode="auto">
          <a:xfrm>
            <a:off x="5992813" y="1925638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946" name="Rectangle 874"/>
          <p:cNvSpPr>
            <a:spLocks noChangeArrowheads="1"/>
          </p:cNvSpPr>
          <p:nvPr/>
        </p:nvSpPr>
        <p:spPr bwMode="auto">
          <a:xfrm>
            <a:off x="6988175" y="3927475"/>
            <a:ext cx="242888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P</a:t>
            </a:r>
          </a:p>
        </p:txBody>
      </p:sp>
      <p:sp>
        <p:nvSpPr>
          <p:cNvPr id="3947" name="Rectangle 875"/>
          <p:cNvSpPr>
            <a:spLocks noChangeArrowheads="1"/>
          </p:cNvSpPr>
          <p:nvPr/>
        </p:nvSpPr>
        <p:spPr bwMode="auto">
          <a:xfrm>
            <a:off x="7029450" y="3927475"/>
            <a:ext cx="233363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948" name="Rectangle 876"/>
          <p:cNvSpPr>
            <a:spLocks noChangeArrowheads="1"/>
          </p:cNvSpPr>
          <p:nvPr/>
        </p:nvSpPr>
        <p:spPr bwMode="auto">
          <a:xfrm>
            <a:off x="7062788" y="3927475"/>
            <a:ext cx="223837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949" name="Rectangle 877"/>
          <p:cNvSpPr>
            <a:spLocks noChangeArrowheads="1"/>
          </p:cNvSpPr>
          <p:nvPr/>
        </p:nvSpPr>
        <p:spPr bwMode="auto">
          <a:xfrm>
            <a:off x="7089775" y="3927475"/>
            <a:ext cx="223838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950" name="Rectangle 878"/>
          <p:cNvSpPr>
            <a:spLocks noChangeArrowheads="1"/>
          </p:cNvSpPr>
          <p:nvPr/>
        </p:nvSpPr>
        <p:spPr bwMode="auto">
          <a:xfrm>
            <a:off x="7116763" y="392747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y</a:t>
            </a:r>
          </a:p>
        </p:txBody>
      </p:sp>
      <p:sp>
        <p:nvSpPr>
          <p:cNvPr id="3951" name="Rectangle 879"/>
          <p:cNvSpPr>
            <a:spLocks noChangeArrowheads="1"/>
          </p:cNvSpPr>
          <p:nvPr/>
        </p:nvSpPr>
        <p:spPr bwMode="auto">
          <a:xfrm>
            <a:off x="7915275" y="3697288"/>
            <a:ext cx="242888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P</a:t>
            </a:r>
          </a:p>
        </p:txBody>
      </p:sp>
      <p:sp>
        <p:nvSpPr>
          <p:cNvPr id="3952" name="Rectangle 880"/>
          <p:cNvSpPr>
            <a:spLocks noChangeArrowheads="1"/>
          </p:cNvSpPr>
          <p:nvPr/>
        </p:nvSpPr>
        <p:spPr bwMode="auto">
          <a:xfrm>
            <a:off x="7956550" y="3697288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i</a:t>
            </a:r>
          </a:p>
        </p:txBody>
      </p:sp>
      <p:sp>
        <p:nvSpPr>
          <p:cNvPr id="3953" name="Rectangle 881"/>
          <p:cNvSpPr>
            <a:spLocks noChangeArrowheads="1"/>
          </p:cNvSpPr>
          <p:nvPr/>
        </p:nvSpPr>
        <p:spPr bwMode="auto">
          <a:xfrm>
            <a:off x="7977188" y="3697288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k</a:t>
            </a:r>
          </a:p>
        </p:txBody>
      </p:sp>
      <p:sp>
        <p:nvSpPr>
          <p:cNvPr id="3954" name="Rectangle 882"/>
          <p:cNvSpPr>
            <a:spLocks noChangeArrowheads="1"/>
          </p:cNvSpPr>
          <p:nvPr/>
        </p:nvSpPr>
        <p:spPr bwMode="auto">
          <a:xfrm>
            <a:off x="8013700" y="3697288"/>
            <a:ext cx="233363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955" name="Rectangle 883"/>
          <p:cNvSpPr>
            <a:spLocks noChangeArrowheads="1"/>
          </p:cNvSpPr>
          <p:nvPr/>
        </p:nvSpPr>
        <p:spPr bwMode="auto">
          <a:xfrm>
            <a:off x="6332538" y="3197225"/>
            <a:ext cx="242887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P</a:t>
            </a:r>
          </a:p>
        </p:txBody>
      </p:sp>
      <p:sp>
        <p:nvSpPr>
          <p:cNvPr id="3956" name="Rectangle 884"/>
          <p:cNvSpPr>
            <a:spLocks noChangeArrowheads="1"/>
          </p:cNvSpPr>
          <p:nvPr/>
        </p:nvSpPr>
        <p:spPr bwMode="auto">
          <a:xfrm>
            <a:off x="6373813" y="319722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957" name="Rectangle 885"/>
          <p:cNvSpPr>
            <a:spLocks noChangeArrowheads="1"/>
          </p:cNvSpPr>
          <p:nvPr/>
        </p:nvSpPr>
        <p:spPr bwMode="auto">
          <a:xfrm>
            <a:off x="6410325" y="3197225"/>
            <a:ext cx="2571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w</a:t>
            </a:r>
          </a:p>
        </p:txBody>
      </p:sp>
      <p:sp>
        <p:nvSpPr>
          <p:cNvPr id="3958" name="Rectangle 886"/>
          <p:cNvSpPr>
            <a:spLocks noChangeArrowheads="1"/>
          </p:cNvSpPr>
          <p:nvPr/>
        </p:nvSpPr>
        <p:spPr bwMode="auto">
          <a:xfrm>
            <a:off x="6464300" y="3197225"/>
            <a:ext cx="233363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959" name="Rectangle 887"/>
          <p:cNvSpPr>
            <a:spLocks noChangeArrowheads="1"/>
          </p:cNvSpPr>
          <p:nvPr/>
        </p:nvSpPr>
        <p:spPr bwMode="auto">
          <a:xfrm>
            <a:off x="6496050" y="3197225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960" name="Rectangle 888"/>
          <p:cNvSpPr>
            <a:spLocks noChangeArrowheads="1"/>
          </p:cNvSpPr>
          <p:nvPr/>
        </p:nvSpPr>
        <p:spPr bwMode="auto">
          <a:xfrm>
            <a:off x="6516688" y="3197225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961" name="Rectangle 889"/>
          <p:cNvSpPr>
            <a:spLocks noChangeArrowheads="1"/>
          </p:cNvSpPr>
          <p:nvPr/>
        </p:nvSpPr>
        <p:spPr bwMode="auto">
          <a:xfrm>
            <a:off x="5565775" y="4197350"/>
            <a:ext cx="242888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P</a:t>
            </a:r>
          </a:p>
        </p:txBody>
      </p:sp>
      <p:sp>
        <p:nvSpPr>
          <p:cNvPr id="3962" name="Rectangle 890"/>
          <p:cNvSpPr>
            <a:spLocks noChangeArrowheads="1"/>
          </p:cNvSpPr>
          <p:nvPr/>
        </p:nvSpPr>
        <p:spPr bwMode="auto">
          <a:xfrm>
            <a:off x="5608638" y="419735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u</a:t>
            </a:r>
          </a:p>
        </p:txBody>
      </p:sp>
      <p:sp>
        <p:nvSpPr>
          <p:cNvPr id="3963" name="Rectangle 891"/>
          <p:cNvSpPr>
            <a:spLocks noChangeArrowheads="1"/>
          </p:cNvSpPr>
          <p:nvPr/>
        </p:nvSpPr>
        <p:spPr bwMode="auto">
          <a:xfrm>
            <a:off x="5643563" y="4197350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964" name="Rectangle 892"/>
          <p:cNvSpPr>
            <a:spLocks noChangeArrowheads="1"/>
          </p:cNvSpPr>
          <p:nvPr/>
        </p:nvSpPr>
        <p:spPr bwMode="auto">
          <a:xfrm>
            <a:off x="5664200" y="4197350"/>
            <a:ext cx="233363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965" name="Rectangle 893"/>
          <p:cNvSpPr>
            <a:spLocks noChangeArrowheads="1"/>
          </p:cNvSpPr>
          <p:nvPr/>
        </p:nvSpPr>
        <p:spPr bwMode="auto">
          <a:xfrm>
            <a:off x="5697538" y="4197350"/>
            <a:ext cx="228600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s</a:t>
            </a:r>
          </a:p>
        </p:txBody>
      </p:sp>
      <p:sp>
        <p:nvSpPr>
          <p:cNvPr id="3966" name="Rectangle 894"/>
          <p:cNvSpPr>
            <a:spLocks noChangeArrowheads="1"/>
          </p:cNvSpPr>
          <p:nvPr/>
        </p:nvSpPr>
        <p:spPr bwMode="auto">
          <a:xfrm>
            <a:off x="5715000" y="4191000"/>
            <a:ext cx="225425" cy="195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k</a:t>
            </a:r>
          </a:p>
        </p:txBody>
      </p:sp>
      <p:sp>
        <p:nvSpPr>
          <p:cNvPr id="3967" name="Rectangle 895"/>
          <p:cNvSpPr>
            <a:spLocks noChangeArrowheads="1"/>
          </p:cNvSpPr>
          <p:nvPr/>
        </p:nvSpPr>
        <p:spPr bwMode="auto">
          <a:xfrm>
            <a:off x="5764213" y="4197350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i</a:t>
            </a:r>
          </a:p>
        </p:txBody>
      </p:sp>
      <p:sp>
        <p:nvSpPr>
          <p:cNvPr id="3968" name="Rectangle 896"/>
          <p:cNvSpPr>
            <a:spLocks noChangeArrowheads="1"/>
          </p:cNvSpPr>
          <p:nvPr/>
        </p:nvSpPr>
        <p:spPr bwMode="auto">
          <a:xfrm>
            <a:off x="6076950" y="2155825"/>
            <a:ext cx="252413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969" name="Rectangle 897"/>
          <p:cNvSpPr>
            <a:spLocks noChangeArrowheads="1"/>
          </p:cNvSpPr>
          <p:nvPr/>
        </p:nvSpPr>
        <p:spPr bwMode="auto">
          <a:xfrm>
            <a:off x="6127750" y="215582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970" name="Rectangle 898"/>
          <p:cNvSpPr>
            <a:spLocks noChangeArrowheads="1"/>
          </p:cNvSpPr>
          <p:nvPr/>
        </p:nvSpPr>
        <p:spPr bwMode="auto">
          <a:xfrm>
            <a:off x="6164263" y="215582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b</a:t>
            </a:r>
          </a:p>
        </p:txBody>
      </p:sp>
      <p:sp>
        <p:nvSpPr>
          <p:cNvPr id="3971" name="Rectangle 899"/>
          <p:cNvSpPr>
            <a:spLocks noChangeArrowheads="1"/>
          </p:cNvSpPr>
          <p:nvPr/>
        </p:nvSpPr>
        <p:spPr bwMode="auto">
          <a:xfrm>
            <a:off x="6199188" y="2155825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972" name="Rectangle 900"/>
          <p:cNvSpPr>
            <a:spLocks noChangeArrowheads="1"/>
          </p:cNvSpPr>
          <p:nvPr/>
        </p:nvSpPr>
        <p:spPr bwMode="auto">
          <a:xfrm>
            <a:off x="6232525" y="2155825"/>
            <a:ext cx="223838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973" name="Rectangle 901"/>
          <p:cNvSpPr>
            <a:spLocks noChangeArrowheads="1"/>
          </p:cNvSpPr>
          <p:nvPr/>
        </p:nvSpPr>
        <p:spPr bwMode="auto">
          <a:xfrm>
            <a:off x="6259513" y="2155825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t</a:t>
            </a:r>
          </a:p>
        </p:txBody>
      </p:sp>
      <p:sp>
        <p:nvSpPr>
          <p:cNvPr id="3974" name="Rectangle 902"/>
          <p:cNvSpPr>
            <a:spLocks noChangeArrowheads="1"/>
          </p:cNvSpPr>
          <p:nvPr/>
        </p:nvSpPr>
        <p:spPr bwMode="auto">
          <a:xfrm>
            <a:off x="6280150" y="2155825"/>
            <a:ext cx="228600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s</a:t>
            </a:r>
          </a:p>
        </p:txBody>
      </p:sp>
      <p:sp>
        <p:nvSpPr>
          <p:cNvPr id="3975" name="Rectangle 903"/>
          <p:cNvSpPr>
            <a:spLocks noChangeArrowheads="1"/>
          </p:cNvSpPr>
          <p:nvPr/>
        </p:nvSpPr>
        <p:spPr bwMode="auto">
          <a:xfrm>
            <a:off x="6310313" y="215582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976" name="Rectangle 904"/>
          <p:cNvSpPr>
            <a:spLocks noChangeArrowheads="1"/>
          </p:cNvSpPr>
          <p:nvPr/>
        </p:nvSpPr>
        <p:spPr bwMode="auto">
          <a:xfrm>
            <a:off x="6324600" y="2133600"/>
            <a:ext cx="225425" cy="195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977" name="Rectangle 905"/>
          <p:cNvSpPr>
            <a:spLocks noChangeArrowheads="1"/>
          </p:cNvSpPr>
          <p:nvPr/>
        </p:nvSpPr>
        <p:spPr bwMode="auto">
          <a:xfrm>
            <a:off x="5791200" y="3886200"/>
            <a:ext cx="239713" cy="195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978" name="Rectangle 906"/>
          <p:cNvSpPr>
            <a:spLocks noChangeArrowheads="1"/>
          </p:cNvSpPr>
          <p:nvPr/>
        </p:nvSpPr>
        <p:spPr bwMode="auto">
          <a:xfrm>
            <a:off x="5867400" y="3886200"/>
            <a:ext cx="225425" cy="195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979" name="Rectangle 907"/>
          <p:cNvSpPr>
            <a:spLocks noChangeArrowheads="1"/>
          </p:cNvSpPr>
          <p:nvPr/>
        </p:nvSpPr>
        <p:spPr bwMode="auto">
          <a:xfrm>
            <a:off x="5862638" y="3889375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c</a:t>
            </a:r>
          </a:p>
        </p:txBody>
      </p:sp>
      <p:sp>
        <p:nvSpPr>
          <p:cNvPr id="3980" name="Rectangle 908"/>
          <p:cNvSpPr>
            <a:spLocks noChangeArrowheads="1"/>
          </p:cNvSpPr>
          <p:nvPr/>
        </p:nvSpPr>
        <p:spPr bwMode="auto">
          <a:xfrm>
            <a:off x="5895975" y="388937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k</a:t>
            </a:r>
          </a:p>
        </p:txBody>
      </p:sp>
      <p:sp>
        <p:nvSpPr>
          <p:cNvPr id="3981" name="Rectangle 909"/>
          <p:cNvSpPr>
            <a:spLocks noChangeArrowheads="1"/>
          </p:cNvSpPr>
          <p:nvPr/>
        </p:nvSpPr>
        <p:spPr bwMode="auto">
          <a:xfrm>
            <a:off x="5930900" y="3889375"/>
            <a:ext cx="233363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c</a:t>
            </a:r>
          </a:p>
        </p:txBody>
      </p:sp>
      <p:sp>
        <p:nvSpPr>
          <p:cNvPr id="3982" name="Rectangle 910"/>
          <p:cNvSpPr>
            <a:spLocks noChangeArrowheads="1"/>
          </p:cNvSpPr>
          <p:nvPr/>
        </p:nvSpPr>
        <p:spPr bwMode="auto">
          <a:xfrm>
            <a:off x="5964238" y="3889375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983" name="Rectangle 911"/>
          <p:cNvSpPr>
            <a:spLocks noChangeArrowheads="1"/>
          </p:cNvSpPr>
          <p:nvPr/>
        </p:nvSpPr>
        <p:spPr bwMode="auto">
          <a:xfrm>
            <a:off x="5997575" y="3889375"/>
            <a:ext cx="228600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s</a:t>
            </a:r>
          </a:p>
        </p:txBody>
      </p:sp>
      <p:sp>
        <p:nvSpPr>
          <p:cNvPr id="3984" name="Rectangle 912"/>
          <p:cNvSpPr>
            <a:spLocks noChangeArrowheads="1"/>
          </p:cNvSpPr>
          <p:nvPr/>
        </p:nvSpPr>
        <p:spPr bwMode="auto">
          <a:xfrm>
            <a:off x="6027738" y="3889375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t</a:t>
            </a:r>
          </a:p>
        </p:txBody>
      </p:sp>
      <p:sp>
        <p:nvSpPr>
          <p:cNvPr id="3985" name="Rectangle 913"/>
          <p:cNvSpPr>
            <a:spLocks noChangeArrowheads="1"/>
          </p:cNvSpPr>
          <p:nvPr/>
        </p:nvSpPr>
        <p:spPr bwMode="auto">
          <a:xfrm>
            <a:off x="6048375" y="3889375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986" name="Rectangle 914"/>
          <p:cNvSpPr>
            <a:spLocks noChangeArrowheads="1"/>
          </p:cNvSpPr>
          <p:nvPr/>
        </p:nvSpPr>
        <p:spPr bwMode="auto">
          <a:xfrm>
            <a:off x="6069013" y="3889375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987" name="Rectangle 915"/>
          <p:cNvSpPr>
            <a:spLocks noChangeArrowheads="1"/>
          </p:cNvSpPr>
          <p:nvPr/>
        </p:nvSpPr>
        <p:spPr bwMode="auto">
          <a:xfrm>
            <a:off x="6772275" y="2638425"/>
            <a:ext cx="252413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988" name="Rectangle 916"/>
          <p:cNvSpPr>
            <a:spLocks noChangeArrowheads="1"/>
          </p:cNvSpPr>
          <p:nvPr/>
        </p:nvSpPr>
        <p:spPr bwMode="auto">
          <a:xfrm>
            <a:off x="6823075" y="263842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3989" name="Rectangle 917"/>
          <p:cNvSpPr>
            <a:spLocks noChangeArrowheads="1"/>
          </p:cNvSpPr>
          <p:nvPr/>
        </p:nvSpPr>
        <p:spPr bwMode="auto">
          <a:xfrm>
            <a:off x="6859588" y="2638425"/>
            <a:ext cx="2571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w</a:t>
            </a:r>
          </a:p>
        </p:txBody>
      </p:sp>
      <p:sp>
        <p:nvSpPr>
          <p:cNvPr id="3990" name="Rectangle 918"/>
          <p:cNvSpPr>
            <a:spLocks noChangeArrowheads="1"/>
          </p:cNvSpPr>
          <p:nvPr/>
        </p:nvSpPr>
        <p:spPr bwMode="auto">
          <a:xfrm>
            <a:off x="6913563" y="2638425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3991" name="Rectangle 919"/>
          <p:cNvSpPr>
            <a:spLocks noChangeArrowheads="1"/>
          </p:cNvSpPr>
          <p:nvPr/>
        </p:nvSpPr>
        <p:spPr bwMode="auto">
          <a:xfrm>
            <a:off x="6946900" y="263842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3992" name="Rectangle 920"/>
          <p:cNvSpPr>
            <a:spLocks noChangeArrowheads="1"/>
          </p:cNvSpPr>
          <p:nvPr/>
        </p:nvSpPr>
        <p:spPr bwMode="auto">
          <a:xfrm>
            <a:off x="5041900" y="4410075"/>
            <a:ext cx="252413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3993" name="Rectangle 921"/>
          <p:cNvSpPr>
            <a:spLocks noChangeArrowheads="1"/>
          </p:cNvSpPr>
          <p:nvPr/>
        </p:nvSpPr>
        <p:spPr bwMode="auto">
          <a:xfrm>
            <a:off x="5092700" y="441007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u</a:t>
            </a:r>
          </a:p>
        </p:txBody>
      </p:sp>
      <p:sp>
        <p:nvSpPr>
          <p:cNvPr id="3994" name="Rectangle 922"/>
          <p:cNvSpPr>
            <a:spLocks noChangeArrowheads="1"/>
          </p:cNvSpPr>
          <p:nvPr/>
        </p:nvSpPr>
        <p:spPr bwMode="auto">
          <a:xfrm>
            <a:off x="5127625" y="4410075"/>
            <a:ext cx="228600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s</a:t>
            </a:r>
          </a:p>
        </p:txBody>
      </p:sp>
      <p:sp>
        <p:nvSpPr>
          <p:cNvPr id="3995" name="Rectangle 923"/>
          <p:cNvSpPr>
            <a:spLocks noChangeArrowheads="1"/>
          </p:cNvSpPr>
          <p:nvPr/>
        </p:nvSpPr>
        <p:spPr bwMode="auto">
          <a:xfrm>
            <a:off x="5157788" y="4410075"/>
            <a:ext cx="228600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s</a:t>
            </a:r>
          </a:p>
        </p:txBody>
      </p:sp>
      <p:sp>
        <p:nvSpPr>
          <p:cNvPr id="3996" name="Rectangle 924"/>
          <p:cNvSpPr>
            <a:spLocks noChangeArrowheads="1"/>
          </p:cNvSpPr>
          <p:nvPr/>
        </p:nvSpPr>
        <p:spPr bwMode="auto">
          <a:xfrm>
            <a:off x="5187950" y="4410075"/>
            <a:ext cx="233363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3997" name="Rectangle 925"/>
          <p:cNvSpPr>
            <a:spLocks noChangeArrowheads="1"/>
          </p:cNvSpPr>
          <p:nvPr/>
        </p:nvSpPr>
        <p:spPr bwMode="auto">
          <a:xfrm>
            <a:off x="5221288" y="4410075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998" name="Rectangle 926"/>
          <p:cNvSpPr>
            <a:spLocks noChangeArrowheads="1"/>
          </p:cNvSpPr>
          <p:nvPr/>
        </p:nvSpPr>
        <p:spPr bwMode="auto">
          <a:xfrm>
            <a:off x="5241925" y="4410075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3999" name="Rectangle 927"/>
          <p:cNvSpPr>
            <a:spLocks noChangeArrowheads="1"/>
          </p:cNvSpPr>
          <p:nvPr/>
        </p:nvSpPr>
        <p:spPr bwMode="auto">
          <a:xfrm>
            <a:off x="5588000" y="2484438"/>
            <a:ext cx="242888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S</a:t>
            </a:r>
          </a:p>
        </p:txBody>
      </p:sp>
      <p:sp>
        <p:nvSpPr>
          <p:cNvPr id="4000" name="Rectangle 928"/>
          <p:cNvSpPr>
            <a:spLocks noChangeArrowheads="1"/>
          </p:cNvSpPr>
          <p:nvPr/>
        </p:nvSpPr>
        <p:spPr bwMode="auto">
          <a:xfrm>
            <a:off x="5626100" y="2484438"/>
            <a:ext cx="233363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c</a:t>
            </a:r>
          </a:p>
        </p:txBody>
      </p:sp>
      <p:sp>
        <p:nvSpPr>
          <p:cNvPr id="4001" name="Rectangle 929"/>
          <p:cNvSpPr>
            <a:spLocks noChangeArrowheads="1"/>
          </p:cNvSpPr>
          <p:nvPr/>
        </p:nvSpPr>
        <p:spPr bwMode="auto">
          <a:xfrm>
            <a:off x="5659438" y="2484438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4002" name="Rectangle 930"/>
          <p:cNvSpPr>
            <a:spLocks noChangeArrowheads="1"/>
          </p:cNvSpPr>
          <p:nvPr/>
        </p:nvSpPr>
        <p:spPr bwMode="auto">
          <a:xfrm>
            <a:off x="5694363" y="2484438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t</a:t>
            </a:r>
          </a:p>
        </p:txBody>
      </p:sp>
      <p:sp>
        <p:nvSpPr>
          <p:cNvPr id="4003" name="Rectangle 931"/>
          <p:cNvSpPr>
            <a:spLocks noChangeArrowheads="1"/>
          </p:cNvSpPr>
          <p:nvPr/>
        </p:nvSpPr>
        <p:spPr bwMode="auto">
          <a:xfrm>
            <a:off x="5716588" y="2484438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t</a:t>
            </a:r>
          </a:p>
        </p:txBody>
      </p:sp>
      <p:sp>
        <p:nvSpPr>
          <p:cNvPr id="4004" name="Rectangle 932"/>
          <p:cNvSpPr>
            <a:spLocks noChangeArrowheads="1"/>
          </p:cNvSpPr>
          <p:nvPr/>
        </p:nvSpPr>
        <p:spPr bwMode="auto">
          <a:xfrm>
            <a:off x="4900613" y="2600325"/>
            <a:ext cx="242887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S</a:t>
            </a:r>
          </a:p>
        </p:txBody>
      </p:sp>
      <p:sp>
        <p:nvSpPr>
          <p:cNvPr id="4005" name="Rectangle 933"/>
          <p:cNvSpPr>
            <a:spLocks noChangeArrowheads="1"/>
          </p:cNvSpPr>
          <p:nvPr/>
        </p:nvSpPr>
        <p:spPr bwMode="auto">
          <a:xfrm>
            <a:off x="4938713" y="260032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h</a:t>
            </a:r>
          </a:p>
        </p:txBody>
      </p:sp>
      <p:sp>
        <p:nvSpPr>
          <p:cNvPr id="4006" name="Rectangle 934"/>
          <p:cNvSpPr>
            <a:spLocks noChangeArrowheads="1"/>
          </p:cNvSpPr>
          <p:nvPr/>
        </p:nvSpPr>
        <p:spPr bwMode="auto">
          <a:xfrm>
            <a:off x="4975225" y="2600325"/>
            <a:ext cx="233363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4007" name="Rectangle 935"/>
          <p:cNvSpPr>
            <a:spLocks noChangeArrowheads="1"/>
          </p:cNvSpPr>
          <p:nvPr/>
        </p:nvSpPr>
        <p:spPr bwMode="auto">
          <a:xfrm>
            <a:off x="5008563" y="2600325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4008" name="Rectangle 936"/>
          <p:cNvSpPr>
            <a:spLocks noChangeArrowheads="1"/>
          </p:cNvSpPr>
          <p:nvPr/>
        </p:nvSpPr>
        <p:spPr bwMode="auto">
          <a:xfrm>
            <a:off x="5029200" y="260032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b</a:t>
            </a:r>
          </a:p>
        </p:txBody>
      </p:sp>
      <p:sp>
        <p:nvSpPr>
          <p:cNvPr id="4009" name="Rectangle 937"/>
          <p:cNvSpPr>
            <a:spLocks noChangeArrowheads="1"/>
          </p:cNvSpPr>
          <p:nvPr/>
        </p:nvSpPr>
        <p:spPr bwMode="auto">
          <a:xfrm>
            <a:off x="5064125" y="260032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y</a:t>
            </a:r>
          </a:p>
        </p:txBody>
      </p:sp>
      <p:sp>
        <p:nvSpPr>
          <p:cNvPr id="4010" name="Rectangle 938"/>
          <p:cNvSpPr>
            <a:spLocks noChangeArrowheads="1"/>
          </p:cNvSpPr>
          <p:nvPr/>
        </p:nvSpPr>
        <p:spPr bwMode="auto">
          <a:xfrm>
            <a:off x="3451225" y="4737100"/>
            <a:ext cx="242888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S</a:t>
            </a:r>
          </a:p>
        </p:txBody>
      </p:sp>
      <p:sp>
        <p:nvSpPr>
          <p:cNvPr id="4011" name="Rectangle 939"/>
          <p:cNvSpPr>
            <a:spLocks noChangeArrowheads="1"/>
          </p:cNvSpPr>
          <p:nvPr/>
        </p:nvSpPr>
        <p:spPr bwMode="auto">
          <a:xfrm>
            <a:off x="3489325" y="4737100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i</a:t>
            </a:r>
          </a:p>
        </p:txBody>
      </p:sp>
      <p:sp>
        <p:nvSpPr>
          <p:cNvPr id="4012" name="Rectangle 940"/>
          <p:cNvSpPr>
            <a:spLocks noChangeArrowheads="1"/>
          </p:cNvSpPr>
          <p:nvPr/>
        </p:nvSpPr>
        <p:spPr bwMode="auto">
          <a:xfrm>
            <a:off x="3509963" y="4737100"/>
            <a:ext cx="2635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m</a:t>
            </a:r>
          </a:p>
        </p:txBody>
      </p:sp>
      <p:sp>
        <p:nvSpPr>
          <p:cNvPr id="4013" name="Rectangle 941"/>
          <p:cNvSpPr>
            <a:spLocks noChangeArrowheads="1"/>
          </p:cNvSpPr>
          <p:nvPr/>
        </p:nvSpPr>
        <p:spPr bwMode="auto">
          <a:xfrm>
            <a:off x="3567113" y="473710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p</a:t>
            </a:r>
          </a:p>
        </p:txBody>
      </p:sp>
      <p:sp>
        <p:nvSpPr>
          <p:cNvPr id="4014" name="Rectangle 942"/>
          <p:cNvSpPr>
            <a:spLocks noChangeArrowheads="1"/>
          </p:cNvSpPr>
          <p:nvPr/>
        </p:nvSpPr>
        <p:spPr bwMode="auto">
          <a:xfrm>
            <a:off x="3603625" y="4737100"/>
            <a:ext cx="228600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s</a:t>
            </a:r>
          </a:p>
        </p:txBody>
      </p:sp>
      <p:sp>
        <p:nvSpPr>
          <p:cNvPr id="4015" name="Rectangle 943"/>
          <p:cNvSpPr>
            <a:spLocks noChangeArrowheads="1"/>
          </p:cNvSpPr>
          <p:nvPr/>
        </p:nvSpPr>
        <p:spPr bwMode="auto">
          <a:xfrm>
            <a:off x="3633788" y="473710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4016" name="Rectangle 944"/>
          <p:cNvSpPr>
            <a:spLocks noChangeArrowheads="1"/>
          </p:cNvSpPr>
          <p:nvPr/>
        </p:nvSpPr>
        <p:spPr bwMode="auto">
          <a:xfrm>
            <a:off x="3668713" y="473710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4017" name="Rectangle 945"/>
          <p:cNvSpPr>
            <a:spLocks noChangeArrowheads="1"/>
          </p:cNvSpPr>
          <p:nvPr/>
        </p:nvSpPr>
        <p:spPr bwMode="auto">
          <a:xfrm>
            <a:off x="4757738" y="2887663"/>
            <a:ext cx="242887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S</a:t>
            </a:r>
          </a:p>
        </p:txBody>
      </p:sp>
      <p:sp>
        <p:nvSpPr>
          <p:cNvPr id="4018" name="Rectangle 946"/>
          <p:cNvSpPr>
            <a:spLocks noChangeArrowheads="1"/>
          </p:cNvSpPr>
          <p:nvPr/>
        </p:nvSpPr>
        <p:spPr bwMode="auto">
          <a:xfrm>
            <a:off x="4795838" y="2887663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p</a:t>
            </a:r>
          </a:p>
        </p:txBody>
      </p:sp>
      <p:sp>
        <p:nvSpPr>
          <p:cNvPr id="4019" name="Rectangle 947"/>
          <p:cNvSpPr>
            <a:spLocks noChangeArrowheads="1"/>
          </p:cNvSpPr>
          <p:nvPr/>
        </p:nvSpPr>
        <p:spPr bwMode="auto">
          <a:xfrm>
            <a:off x="4832350" y="2887663"/>
            <a:ext cx="233363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4020" name="Rectangle 948"/>
          <p:cNvSpPr>
            <a:spLocks noChangeArrowheads="1"/>
          </p:cNvSpPr>
          <p:nvPr/>
        </p:nvSpPr>
        <p:spPr bwMode="auto">
          <a:xfrm>
            <a:off x="4865688" y="2887663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4021" name="Rectangle 949"/>
          <p:cNvSpPr>
            <a:spLocks noChangeArrowheads="1"/>
          </p:cNvSpPr>
          <p:nvPr/>
        </p:nvSpPr>
        <p:spPr bwMode="auto">
          <a:xfrm>
            <a:off x="4900613" y="2887663"/>
            <a:ext cx="233362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c</a:t>
            </a:r>
          </a:p>
        </p:txBody>
      </p:sp>
      <p:sp>
        <p:nvSpPr>
          <p:cNvPr id="4022" name="Rectangle 950"/>
          <p:cNvSpPr>
            <a:spLocks noChangeArrowheads="1"/>
          </p:cNvSpPr>
          <p:nvPr/>
        </p:nvSpPr>
        <p:spPr bwMode="auto">
          <a:xfrm>
            <a:off x="4933950" y="2887663"/>
            <a:ext cx="233363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4023" name="Rectangle 951"/>
          <p:cNvSpPr>
            <a:spLocks noChangeArrowheads="1"/>
          </p:cNvSpPr>
          <p:nvPr/>
        </p:nvSpPr>
        <p:spPr bwMode="auto">
          <a:xfrm>
            <a:off x="4967288" y="2887663"/>
            <a:ext cx="223837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4024" name="Rectangle 952"/>
          <p:cNvSpPr>
            <a:spLocks noChangeArrowheads="1"/>
          </p:cNvSpPr>
          <p:nvPr/>
        </p:nvSpPr>
        <p:spPr bwMode="auto">
          <a:xfrm>
            <a:off x="4776788" y="3889375"/>
            <a:ext cx="247650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T</a:t>
            </a:r>
          </a:p>
        </p:txBody>
      </p:sp>
      <p:sp>
        <p:nvSpPr>
          <p:cNvPr id="4025" name="Rectangle 953"/>
          <p:cNvSpPr>
            <a:spLocks noChangeArrowheads="1"/>
          </p:cNvSpPr>
          <p:nvPr/>
        </p:nvSpPr>
        <p:spPr bwMode="auto">
          <a:xfrm>
            <a:off x="4824413" y="3889375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4026" name="Rectangle 954"/>
          <p:cNvSpPr>
            <a:spLocks noChangeArrowheads="1"/>
          </p:cNvSpPr>
          <p:nvPr/>
        </p:nvSpPr>
        <p:spPr bwMode="auto">
          <a:xfrm>
            <a:off x="4856163" y="388937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y</a:t>
            </a:r>
          </a:p>
        </p:txBody>
      </p:sp>
      <p:sp>
        <p:nvSpPr>
          <p:cNvPr id="4027" name="Rectangle 955"/>
          <p:cNvSpPr>
            <a:spLocks noChangeArrowheads="1"/>
          </p:cNvSpPr>
          <p:nvPr/>
        </p:nvSpPr>
        <p:spPr bwMode="auto">
          <a:xfrm>
            <a:off x="4892675" y="3889375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4028" name="Rectangle 956"/>
          <p:cNvSpPr>
            <a:spLocks noChangeArrowheads="1"/>
          </p:cNvSpPr>
          <p:nvPr/>
        </p:nvSpPr>
        <p:spPr bwMode="auto">
          <a:xfrm>
            <a:off x="4913313" y="388937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4029" name="Rectangle 957"/>
          <p:cNvSpPr>
            <a:spLocks noChangeArrowheads="1"/>
          </p:cNvSpPr>
          <p:nvPr/>
        </p:nvSpPr>
        <p:spPr bwMode="auto">
          <a:xfrm>
            <a:off x="4949825" y="3889375"/>
            <a:ext cx="223838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4030" name="Rectangle 958"/>
          <p:cNvSpPr>
            <a:spLocks noChangeArrowheads="1"/>
          </p:cNvSpPr>
          <p:nvPr/>
        </p:nvSpPr>
        <p:spPr bwMode="auto">
          <a:xfrm>
            <a:off x="2851150" y="4602163"/>
            <a:ext cx="247650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T</a:t>
            </a:r>
          </a:p>
        </p:txBody>
      </p:sp>
      <p:sp>
        <p:nvSpPr>
          <p:cNvPr id="4031" name="Rectangle 959"/>
          <p:cNvSpPr>
            <a:spLocks noChangeArrowheads="1"/>
          </p:cNvSpPr>
          <p:nvPr/>
        </p:nvSpPr>
        <p:spPr bwMode="auto">
          <a:xfrm>
            <a:off x="2898775" y="4602163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4032" name="Rectangle 960"/>
          <p:cNvSpPr>
            <a:spLocks noChangeArrowheads="1"/>
          </p:cNvSpPr>
          <p:nvPr/>
        </p:nvSpPr>
        <p:spPr bwMode="auto">
          <a:xfrm>
            <a:off x="2935288" y="4602163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d</a:t>
            </a:r>
          </a:p>
        </p:txBody>
      </p:sp>
      <p:sp>
        <p:nvSpPr>
          <p:cNvPr id="4033" name="Rectangle 961"/>
          <p:cNvSpPr>
            <a:spLocks noChangeArrowheads="1"/>
          </p:cNvSpPr>
          <p:nvPr/>
        </p:nvSpPr>
        <p:spPr bwMode="auto">
          <a:xfrm>
            <a:off x="2970213" y="4602163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d</a:t>
            </a:r>
          </a:p>
        </p:txBody>
      </p:sp>
      <p:sp>
        <p:nvSpPr>
          <p:cNvPr id="4034" name="Rectangle 962"/>
          <p:cNvSpPr>
            <a:spLocks noChangeArrowheads="1"/>
          </p:cNvSpPr>
          <p:nvPr/>
        </p:nvSpPr>
        <p:spPr bwMode="auto">
          <a:xfrm>
            <a:off x="2112963" y="4660900"/>
            <a:ext cx="247650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T</a:t>
            </a:r>
          </a:p>
        </p:txBody>
      </p:sp>
      <p:sp>
        <p:nvSpPr>
          <p:cNvPr id="4035" name="Rectangle 963"/>
          <p:cNvSpPr>
            <a:spLocks noChangeArrowheads="1"/>
          </p:cNvSpPr>
          <p:nvPr/>
        </p:nvSpPr>
        <p:spPr bwMode="auto">
          <a:xfrm>
            <a:off x="2160588" y="4660900"/>
            <a:ext cx="223837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4036" name="Rectangle 964"/>
          <p:cNvSpPr>
            <a:spLocks noChangeArrowheads="1"/>
          </p:cNvSpPr>
          <p:nvPr/>
        </p:nvSpPr>
        <p:spPr bwMode="auto">
          <a:xfrm>
            <a:off x="2187575" y="4660900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i</a:t>
            </a:r>
          </a:p>
        </p:txBody>
      </p:sp>
      <p:sp>
        <p:nvSpPr>
          <p:cNvPr id="4037" name="Rectangle 965"/>
          <p:cNvSpPr>
            <a:spLocks noChangeArrowheads="1"/>
          </p:cNvSpPr>
          <p:nvPr/>
        </p:nvSpPr>
        <p:spPr bwMode="auto">
          <a:xfrm>
            <a:off x="2208213" y="466090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g</a:t>
            </a:r>
          </a:p>
        </p:txBody>
      </p:sp>
      <p:sp>
        <p:nvSpPr>
          <p:cNvPr id="4038" name="Rectangle 966"/>
          <p:cNvSpPr>
            <a:spLocks noChangeArrowheads="1"/>
          </p:cNvSpPr>
          <p:nvPr/>
        </p:nvSpPr>
        <p:spPr bwMode="auto">
          <a:xfrm>
            <a:off x="2244725" y="466090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g</a:t>
            </a:r>
          </a:p>
        </p:txBody>
      </p:sp>
      <p:sp>
        <p:nvSpPr>
          <p:cNvPr id="4039" name="Rectangle 967"/>
          <p:cNvSpPr>
            <a:spLocks noChangeArrowheads="1"/>
          </p:cNvSpPr>
          <p:nvPr/>
        </p:nvSpPr>
        <p:spPr bwMode="auto">
          <a:xfrm>
            <a:off x="4754563" y="2003425"/>
            <a:ext cx="247650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T</a:t>
            </a:r>
          </a:p>
        </p:txBody>
      </p:sp>
      <p:sp>
        <p:nvSpPr>
          <p:cNvPr id="4040" name="Rectangle 968"/>
          <p:cNvSpPr>
            <a:spLocks noChangeArrowheads="1"/>
          </p:cNvSpPr>
          <p:nvPr/>
        </p:nvSpPr>
        <p:spPr bwMode="auto">
          <a:xfrm>
            <a:off x="4802188" y="2003425"/>
            <a:ext cx="223837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4041" name="Rectangle 969"/>
          <p:cNvSpPr>
            <a:spLocks noChangeArrowheads="1"/>
          </p:cNvSpPr>
          <p:nvPr/>
        </p:nvSpPr>
        <p:spPr bwMode="auto">
          <a:xfrm>
            <a:off x="4830763" y="2003425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i</a:t>
            </a:r>
          </a:p>
        </p:txBody>
      </p:sp>
      <p:sp>
        <p:nvSpPr>
          <p:cNvPr id="4042" name="Rectangle 970"/>
          <p:cNvSpPr>
            <a:spLocks noChangeArrowheads="1"/>
          </p:cNvSpPr>
          <p:nvPr/>
        </p:nvSpPr>
        <p:spPr bwMode="auto">
          <a:xfrm>
            <a:off x="4851400" y="2003425"/>
            <a:ext cx="2635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m</a:t>
            </a:r>
          </a:p>
        </p:txBody>
      </p:sp>
      <p:sp>
        <p:nvSpPr>
          <p:cNvPr id="4043" name="Rectangle 971"/>
          <p:cNvSpPr>
            <a:spLocks noChangeArrowheads="1"/>
          </p:cNvSpPr>
          <p:nvPr/>
        </p:nvSpPr>
        <p:spPr bwMode="auto">
          <a:xfrm>
            <a:off x="4906963" y="200342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b</a:t>
            </a:r>
          </a:p>
        </p:txBody>
      </p:sp>
      <p:sp>
        <p:nvSpPr>
          <p:cNvPr id="4044" name="Rectangle 972"/>
          <p:cNvSpPr>
            <a:spLocks noChangeArrowheads="1"/>
          </p:cNvSpPr>
          <p:nvPr/>
        </p:nvSpPr>
        <p:spPr bwMode="auto">
          <a:xfrm>
            <a:off x="4943475" y="2003425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4045" name="Rectangle 973"/>
          <p:cNvSpPr>
            <a:spLocks noChangeArrowheads="1"/>
          </p:cNvSpPr>
          <p:nvPr/>
        </p:nvSpPr>
        <p:spPr bwMode="auto">
          <a:xfrm>
            <a:off x="4964113" y="2003425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4046" name="Rectangle 974"/>
          <p:cNvSpPr>
            <a:spLocks noChangeArrowheads="1"/>
          </p:cNvSpPr>
          <p:nvPr/>
        </p:nvSpPr>
        <p:spPr bwMode="auto">
          <a:xfrm>
            <a:off x="2051050" y="3429000"/>
            <a:ext cx="2571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U</a:t>
            </a:r>
          </a:p>
        </p:txBody>
      </p:sp>
      <p:sp>
        <p:nvSpPr>
          <p:cNvPr id="4047" name="Rectangle 975"/>
          <p:cNvSpPr>
            <a:spLocks noChangeArrowheads="1"/>
          </p:cNvSpPr>
          <p:nvPr/>
        </p:nvSpPr>
        <p:spPr bwMode="auto">
          <a:xfrm>
            <a:off x="2105025" y="342900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4048" name="Rectangle 976"/>
          <p:cNvSpPr>
            <a:spLocks noChangeArrowheads="1"/>
          </p:cNvSpPr>
          <p:nvPr/>
        </p:nvSpPr>
        <p:spPr bwMode="auto">
          <a:xfrm>
            <a:off x="2141538" y="3429000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i</a:t>
            </a:r>
          </a:p>
        </p:txBody>
      </p:sp>
      <p:sp>
        <p:nvSpPr>
          <p:cNvPr id="4049" name="Rectangle 977"/>
          <p:cNvSpPr>
            <a:spLocks noChangeArrowheads="1"/>
          </p:cNvSpPr>
          <p:nvPr/>
        </p:nvSpPr>
        <p:spPr bwMode="auto">
          <a:xfrm>
            <a:off x="2162175" y="342900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4050" name="Rectangle 978"/>
          <p:cNvSpPr>
            <a:spLocks noChangeArrowheads="1"/>
          </p:cNvSpPr>
          <p:nvPr/>
        </p:nvSpPr>
        <p:spPr bwMode="auto">
          <a:xfrm>
            <a:off x="2198688" y="342900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4051" name="Rectangle 979"/>
          <p:cNvSpPr>
            <a:spLocks noChangeArrowheads="1"/>
          </p:cNvSpPr>
          <p:nvPr/>
        </p:nvSpPr>
        <p:spPr bwMode="auto">
          <a:xfrm>
            <a:off x="3616325" y="4391025"/>
            <a:ext cx="277813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W</a:t>
            </a:r>
          </a:p>
        </p:txBody>
      </p:sp>
      <p:sp>
        <p:nvSpPr>
          <p:cNvPr id="4052" name="Rectangle 980"/>
          <p:cNvSpPr>
            <a:spLocks noChangeArrowheads="1"/>
          </p:cNvSpPr>
          <p:nvPr/>
        </p:nvSpPr>
        <p:spPr bwMode="auto">
          <a:xfrm>
            <a:off x="3687763" y="4391025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4053" name="Rectangle 981"/>
          <p:cNvSpPr>
            <a:spLocks noChangeArrowheads="1"/>
          </p:cNvSpPr>
          <p:nvPr/>
        </p:nvSpPr>
        <p:spPr bwMode="auto">
          <a:xfrm>
            <a:off x="3721100" y="4391025"/>
            <a:ext cx="223838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4054" name="Rectangle 982"/>
          <p:cNvSpPr>
            <a:spLocks noChangeArrowheads="1"/>
          </p:cNvSpPr>
          <p:nvPr/>
        </p:nvSpPr>
        <p:spPr bwMode="auto">
          <a:xfrm>
            <a:off x="3748088" y="4391025"/>
            <a:ext cx="223837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4055" name="Rectangle 983"/>
          <p:cNvSpPr>
            <a:spLocks noChangeArrowheads="1"/>
          </p:cNvSpPr>
          <p:nvPr/>
        </p:nvSpPr>
        <p:spPr bwMode="auto">
          <a:xfrm>
            <a:off x="3775075" y="4391025"/>
            <a:ext cx="233363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4056" name="Rectangle 984"/>
          <p:cNvSpPr>
            <a:spLocks noChangeArrowheads="1"/>
          </p:cNvSpPr>
          <p:nvPr/>
        </p:nvSpPr>
        <p:spPr bwMode="auto">
          <a:xfrm>
            <a:off x="3806825" y="439102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4057" name="Rectangle 985"/>
          <p:cNvSpPr>
            <a:spLocks noChangeArrowheads="1"/>
          </p:cNvSpPr>
          <p:nvPr/>
        </p:nvSpPr>
        <p:spPr bwMode="auto">
          <a:xfrm>
            <a:off x="4905375" y="3292475"/>
            <a:ext cx="277813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W</a:t>
            </a:r>
          </a:p>
        </p:txBody>
      </p:sp>
      <p:sp>
        <p:nvSpPr>
          <p:cNvPr id="4058" name="Rectangle 986"/>
          <p:cNvSpPr>
            <a:spLocks noChangeArrowheads="1"/>
          </p:cNvSpPr>
          <p:nvPr/>
        </p:nvSpPr>
        <p:spPr bwMode="auto">
          <a:xfrm>
            <a:off x="4976813" y="3292475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4059" name="Rectangle 987"/>
          <p:cNvSpPr>
            <a:spLocks noChangeArrowheads="1"/>
          </p:cNvSpPr>
          <p:nvPr/>
        </p:nvSpPr>
        <p:spPr bwMode="auto">
          <a:xfrm>
            <a:off x="5010150" y="3292475"/>
            <a:ext cx="228600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s</a:t>
            </a:r>
          </a:p>
        </p:txBody>
      </p:sp>
      <p:sp>
        <p:nvSpPr>
          <p:cNvPr id="4060" name="Rectangle 988"/>
          <p:cNvSpPr>
            <a:spLocks noChangeArrowheads="1"/>
          </p:cNvSpPr>
          <p:nvPr/>
        </p:nvSpPr>
        <p:spPr bwMode="auto">
          <a:xfrm>
            <a:off x="5038725" y="329247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h</a:t>
            </a:r>
          </a:p>
        </p:txBody>
      </p:sp>
      <p:sp>
        <p:nvSpPr>
          <p:cNvPr id="4061" name="Rectangle 989"/>
          <p:cNvSpPr>
            <a:spLocks noChangeArrowheads="1"/>
          </p:cNvSpPr>
          <p:nvPr/>
        </p:nvSpPr>
        <p:spPr bwMode="auto">
          <a:xfrm>
            <a:off x="5075238" y="3292475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i</a:t>
            </a:r>
          </a:p>
        </p:txBody>
      </p:sp>
      <p:sp>
        <p:nvSpPr>
          <p:cNvPr id="4062" name="Rectangle 990"/>
          <p:cNvSpPr>
            <a:spLocks noChangeArrowheads="1"/>
          </p:cNvSpPr>
          <p:nvPr/>
        </p:nvSpPr>
        <p:spPr bwMode="auto">
          <a:xfrm>
            <a:off x="5095875" y="329247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4063" name="Rectangle 991"/>
          <p:cNvSpPr>
            <a:spLocks noChangeArrowheads="1"/>
          </p:cNvSpPr>
          <p:nvPr/>
        </p:nvSpPr>
        <p:spPr bwMode="auto">
          <a:xfrm>
            <a:off x="5132388" y="329247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g</a:t>
            </a:r>
          </a:p>
        </p:txBody>
      </p:sp>
      <p:sp>
        <p:nvSpPr>
          <p:cNvPr id="4064" name="Rectangle 992"/>
          <p:cNvSpPr>
            <a:spLocks noChangeArrowheads="1"/>
          </p:cNvSpPr>
          <p:nvPr/>
        </p:nvSpPr>
        <p:spPr bwMode="auto">
          <a:xfrm>
            <a:off x="5167313" y="3292475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t</a:t>
            </a:r>
          </a:p>
        </p:txBody>
      </p:sp>
      <p:sp>
        <p:nvSpPr>
          <p:cNvPr id="4065" name="Rectangle 993"/>
          <p:cNvSpPr>
            <a:spLocks noChangeArrowheads="1"/>
          </p:cNvSpPr>
          <p:nvPr/>
        </p:nvSpPr>
        <p:spPr bwMode="auto">
          <a:xfrm>
            <a:off x="5189538" y="329247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4066" name="Rectangle 994"/>
          <p:cNvSpPr>
            <a:spLocks noChangeArrowheads="1"/>
          </p:cNvSpPr>
          <p:nvPr/>
        </p:nvSpPr>
        <p:spPr bwMode="auto">
          <a:xfrm>
            <a:off x="5295900" y="4679950"/>
            <a:ext cx="277813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W</a:t>
            </a:r>
          </a:p>
        </p:txBody>
      </p:sp>
      <p:sp>
        <p:nvSpPr>
          <p:cNvPr id="4067" name="Rectangle 995"/>
          <p:cNvSpPr>
            <a:spLocks noChangeArrowheads="1"/>
          </p:cNvSpPr>
          <p:nvPr/>
        </p:nvSpPr>
        <p:spPr bwMode="auto">
          <a:xfrm>
            <a:off x="5367338" y="4679950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4068" name="Rectangle 996"/>
          <p:cNvSpPr>
            <a:spLocks noChangeArrowheads="1"/>
          </p:cNvSpPr>
          <p:nvPr/>
        </p:nvSpPr>
        <p:spPr bwMode="auto">
          <a:xfrm>
            <a:off x="5400675" y="467995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y</a:t>
            </a:r>
          </a:p>
        </p:txBody>
      </p:sp>
      <p:sp>
        <p:nvSpPr>
          <p:cNvPr id="4069" name="Rectangle 997"/>
          <p:cNvSpPr>
            <a:spLocks noChangeArrowheads="1"/>
          </p:cNvSpPr>
          <p:nvPr/>
        </p:nvSpPr>
        <p:spPr bwMode="auto">
          <a:xfrm>
            <a:off x="5435600" y="467995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4070" name="Rectangle 998"/>
          <p:cNvSpPr>
            <a:spLocks noChangeArrowheads="1"/>
          </p:cNvSpPr>
          <p:nvPr/>
        </p:nvSpPr>
        <p:spPr bwMode="auto">
          <a:xfrm>
            <a:off x="5472113" y="4679950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4071" name="Rectangle 999"/>
          <p:cNvSpPr>
            <a:spLocks noChangeArrowheads="1"/>
          </p:cNvSpPr>
          <p:nvPr/>
        </p:nvSpPr>
        <p:spPr bwMode="auto">
          <a:xfrm>
            <a:off x="2306638" y="3619500"/>
            <a:ext cx="27781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W</a:t>
            </a:r>
          </a:p>
        </p:txBody>
      </p:sp>
      <p:sp>
        <p:nvSpPr>
          <p:cNvPr id="4072" name="Rectangle 1000"/>
          <p:cNvSpPr>
            <a:spLocks noChangeArrowheads="1"/>
          </p:cNvSpPr>
          <p:nvPr/>
        </p:nvSpPr>
        <p:spPr bwMode="auto">
          <a:xfrm>
            <a:off x="2379663" y="3619500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4073" name="Rectangle 1001"/>
          <p:cNvSpPr>
            <a:spLocks noChangeArrowheads="1"/>
          </p:cNvSpPr>
          <p:nvPr/>
        </p:nvSpPr>
        <p:spPr bwMode="auto">
          <a:xfrm>
            <a:off x="2411413" y="361950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b</a:t>
            </a:r>
          </a:p>
        </p:txBody>
      </p:sp>
      <p:sp>
        <p:nvSpPr>
          <p:cNvPr id="4074" name="Rectangle 1002"/>
          <p:cNvSpPr>
            <a:spLocks noChangeArrowheads="1"/>
          </p:cNvSpPr>
          <p:nvPr/>
        </p:nvSpPr>
        <p:spPr bwMode="auto">
          <a:xfrm>
            <a:off x="2447925" y="3619500"/>
            <a:ext cx="228600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s</a:t>
            </a:r>
          </a:p>
        </p:txBody>
      </p:sp>
      <p:sp>
        <p:nvSpPr>
          <p:cNvPr id="4075" name="Rectangle 1003"/>
          <p:cNvSpPr>
            <a:spLocks noChangeArrowheads="1"/>
          </p:cNvSpPr>
          <p:nvPr/>
        </p:nvSpPr>
        <p:spPr bwMode="auto">
          <a:xfrm>
            <a:off x="2478088" y="3619500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t</a:t>
            </a:r>
          </a:p>
        </p:txBody>
      </p:sp>
      <p:sp>
        <p:nvSpPr>
          <p:cNvPr id="4076" name="Rectangle 1004"/>
          <p:cNvSpPr>
            <a:spLocks noChangeArrowheads="1"/>
          </p:cNvSpPr>
          <p:nvPr/>
        </p:nvSpPr>
        <p:spPr bwMode="auto">
          <a:xfrm>
            <a:off x="2498725" y="3619500"/>
            <a:ext cx="233363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4077" name="Rectangle 1005"/>
          <p:cNvSpPr>
            <a:spLocks noChangeArrowheads="1"/>
          </p:cNvSpPr>
          <p:nvPr/>
        </p:nvSpPr>
        <p:spPr bwMode="auto">
          <a:xfrm>
            <a:off x="2532063" y="3619500"/>
            <a:ext cx="223837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4078" name="Rectangle 1006"/>
          <p:cNvSpPr>
            <a:spLocks noChangeArrowheads="1"/>
          </p:cNvSpPr>
          <p:nvPr/>
        </p:nvSpPr>
        <p:spPr bwMode="auto">
          <a:xfrm>
            <a:off x="5997575" y="4737100"/>
            <a:ext cx="277813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W</a:t>
            </a:r>
          </a:p>
        </p:txBody>
      </p:sp>
      <p:sp>
        <p:nvSpPr>
          <p:cNvPr id="4079" name="Rectangle 1007"/>
          <p:cNvSpPr>
            <a:spLocks noChangeArrowheads="1"/>
          </p:cNvSpPr>
          <p:nvPr/>
        </p:nvSpPr>
        <p:spPr bwMode="auto">
          <a:xfrm>
            <a:off x="6069013" y="473710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h</a:t>
            </a:r>
          </a:p>
        </p:txBody>
      </p:sp>
      <p:sp>
        <p:nvSpPr>
          <p:cNvPr id="4080" name="Rectangle 1008"/>
          <p:cNvSpPr>
            <a:spLocks noChangeArrowheads="1"/>
          </p:cNvSpPr>
          <p:nvPr/>
        </p:nvSpPr>
        <p:spPr bwMode="auto">
          <a:xfrm>
            <a:off x="6105525" y="4737100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i</a:t>
            </a:r>
          </a:p>
        </p:txBody>
      </p:sp>
      <p:sp>
        <p:nvSpPr>
          <p:cNvPr id="4081" name="Rectangle 1009"/>
          <p:cNvSpPr>
            <a:spLocks noChangeArrowheads="1"/>
          </p:cNvSpPr>
          <p:nvPr/>
        </p:nvSpPr>
        <p:spPr bwMode="auto">
          <a:xfrm>
            <a:off x="6126163" y="4737100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t</a:t>
            </a:r>
          </a:p>
        </p:txBody>
      </p:sp>
      <p:sp>
        <p:nvSpPr>
          <p:cNvPr id="4082" name="Rectangle 1010"/>
          <p:cNvSpPr>
            <a:spLocks noChangeArrowheads="1"/>
          </p:cNvSpPr>
          <p:nvPr/>
        </p:nvSpPr>
        <p:spPr bwMode="auto">
          <a:xfrm>
            <a:off x="6146800" y="4737100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4083" name="Rectangle 1011"/>
          <p:cNvSpPr>
            <a:spLocks noChangeArrowheads="1"/>
          </p:cNvSpPr>
          <p:nvPr/>
        </p:nvSpPr>
        <p:spPr bwMode="auto">
          <a:xfrm>
            <a:off x="6167438" y="4737100"/>
            <a:ext cx="23336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4084" name="Rectangle 1012"/>
          <p:cNvSpPr>
            <a:spLocks noChangeArrowheads="1"/>
          </p:cNvSpPr>
          <p:nvPr/>
        </p:nvSpPr>
        <p:spPr bwMode="auto">
          <a:xfrm>
            <a:off x="6200775" y="473710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y</a:t>
            </a:r>
          </a:p>
        </p:txBody>
      </p:sp>
      <p:sp>
        <p:nvSpPr>
          <p:cNvPr id="4085" name="Rectangle 1013"/>
          <p:cNvSpPr>
            <a:spLocks noChangeArrowheads="1"/>
          </p:cNvSpPr>
          <p:nvPr/>
        </p:nvSpPr>
        <p:spPr bwMode="auto">
          <a:xfrm>
            <a:off x="6673850" y="3292475"/>
            <a:ext cx="277813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W</a:t>
            </a:r>
          </a:p>
        </p:txBody>
      </p:sp>
      <p:sp>
        <p:nvSpPr>
          <p:cNvPr id="4086" name="Rectangle 1014"/>
          <p:cNvSpPr>
            <a:spLocks noChangeArrowheads="1"/>
          </p:cNvSpPr>
          <p:nvPr/>
        </p:nvSpPr>
        <p:spPr bwMode="auto">
          <a:xfrm>
            <a:off x="6746875" y="3292475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4087" name="Rectangle 1015"/>
          <p:cNvSpPr>
            <a:spLocks noChangeArrowheads="1"/>
          </p:cNvSpPr>
          <p:nvPr/>
        </p:nvSpPr>
        <p:spPr bwMode="auto">
          <a:xfrm>
            <a:off x="6781800" y="3292475"/>
            <a:ext cx="21907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4088" name="Rectangle 1016"/>
          <p:cNvSpPr>
            <a:spLocks noChangeArrowheads="1"/>
          </p:cNvSpPr>
          <p:nvPr/>
        </p:nvSpPr>
        <p:spPr bwMode="auto">
          <a:xfrm>
            <a:off x="6802438" y="3292475"/>
            <a:ext cx="223837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f</a:t>
            </a:r>
          </a:p>
        </p:txBody>
      </p:sp>
      <p:sp>
        <p:nvSpPr>
          <p:cNvPr id="4089" name="Rectangle 1017"/>
          <p:cNvSpPr>
            <a:spLocks noChangeArrowheads="1"/>
          </p:cNvSpPr>
          <p:nvPr/>
        </p:nvSpPr>
        <p:spPr bwMode="auto">
          <a:xfrm>
            <a:off x="6826250" y="3292475"/>
            <a:ext cx="233363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e</a:t>
            </a:r>
          </a:p>
        </p:txBody>
      </p:sp>
      <p:sp>
        <p:nvSpPr>
          <p:cNvPr id="4090" name="Rectangle 1018"/>
          <p:cNvSpPr>
            <a:spLocks noChangeArrowheads="1"/>
          </p:cNvSpPr>
          <p:nvPr/>
        </p:nvSpPr>
        <p:spPr bwMode="auto">
          <a:xfrm>
            <a:off x="5332413" y="2870200"/>
            <a:ext cx="277812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W</a:t>
            </a:r>
          </a:p>
        </p:txBody>
      </p:sp>
      <p:sp>
        <p:nvSpPr>
          <p:cNvPr id="4091" name="Rectangle 1019"/>
          <p:cNvSpPr>
            <a:spLocks noChangeArrowheads="1"/>
          </p:cNvSpPr>
          <p:nvPr/>
        </p:nvSpPr>
        <p:spPr bwMode="auto">
          <a:xfrm>
            <a:off x="5403850" y="287020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4092" name="Rectangle 1020"/>
          <p:cNvSpPr>
            <a:spLocks noChangeArrowheads="1"/>
          </p:cNvSpPr>
          <p:nvPr/>
        </p:nvSpPr>
        <p:spPr bwMode="auto">
          <a:xfrm>
            <a:off x="5438775" y="287020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4093" name="Rectangle 1021"/>
          <p:cNvSpPr>
            <a:spLocks noChangeArrowheads="1"/>
          </p:cNvSpPr>
          <p:nvPr/>
        </p:nvSpPr>
        <p:spPr bwMode="auto">
          <a:xfrm>
            <a:off x="5475288" y="287020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d</a:t>
            </a:r>
          </a:p>
        </p:txBody>
      </p:sp>
      <p:sp>
        <p:nvSpPr>
          <p:cNvPr id="4094" name="Rectangle 1022"/>
          <p:cNvSpPr>
            <a:spLocks noChangeArrowheads="1"/>
          </p:cNvSpPr>
          <p:nvPr/>
        </p:nvSpPr>
        <p:spPr bwMode="auto">
          <a:xfrm>
            <a:off x="5511800" y="2870200"/>
            <a:ext cx="223838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f</a:t>
            </a:r>
          </a:p>
        </p:txBody>
      </p:sp>
      <p:sp>
        <p:nvSpPr>
          <p:cNvPr id="4095" name="Rectangle 1023"/>
          <p:cNvSpPr>
            <a:spLocks noChangeArrowheads="1"/>
          </p:cNvSpPr>
          <p:nvPr/>
        </p:nvSpPr>
        <p:spPr bwMode="auto">
          <a:xfrm>
            <a:off x="5535613" y="287020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o</a:t>
            </a:r>
          </a:p>
        </p:txBody>
      </p:sp>
      <p:sp>
        <p:nvSpPr>
          <p:cNvPr id="4096" name="Rectangle 1024"/>
          <p:cNvSpPr>
            <a:spLocks noChangeArrowheads="1"/>
          </p:cNvSpPr>
          <p:nvPr/>
        </p:nvSpPr>
        <p:spPr bwMode="auto">
          <a:xfrm>
            <a:off x="5570538" y="2870200"/>
            <a:ext cx="223837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4097" name="Rectangle 1025"/>
          <p:cNvSpPr>
            <a:spLocks noChangeArrowheads="1"/>
          </p:cNvSpPr>
          <p:nvPr/>
        </p:nvSpPr>
        <p:spPr bwMode="auto">
          <a:xfrm>
            <a:off x="5597525" y="2870200"/>
            <a:ext cx="238125" cy="207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d</a:t>
            </a:r>
          </a:p>
        </p:txBody>
      </p:sp>
      <p:sp>
        <p:nvSpPr>
          <p:cNvPr id="4098" name="Rectangle 1026"/>
          <p:cNvSpPr>
            <a:spLocks noChangeArrowheads="1"/>
          </p:cNvSpPr>
          <p:nvPr/>
        </p:nvSpPr>
        <p:spPr bwMode="auto">
          <a:xfrm>
            <a:off x="6983413" y="4583113"/>
            <a:ext cx="2571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H</a:t>
            </a:r>
          </a:p>
        </p:txBody>
      </p:sp>
      <p:sp>
        <p:nvSpPr>
          <p:cNvPr id="4099" name="Rectangle 1027"/>
          <p:cNvSpPr>
            <a:spLocks noChangeArrowheads="1"/>
          </p:cNvSpPr>
          <p:nvPr/>
        </p:nvSpPr>
        <p:spPr bwMode="auto">
          <a:xfrm>
            <a:off x="7037388" y="4583113"/>
            <a:ext cx="233362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4100" name="Rectangle 1028"/>
          <p:cNvSpPr>
            <a:spLocks noChangeArrowheads="1"/>
          </p:cNvSpPr>
          <p:nvPr/>
        </p:nvSpPr>
        <p:spPr bwMode="auto">
          <a:xfrm>
            <a:off x="7069138" y="4583113"/>
            <a:ext cx="223837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r</a:t>
            </a:r>
          </a:p>
        </p:txBody>
      </p:sp>
      <p:sp>
        <p:nvSpPr>
          <p:cNvPr id="4101" name="Rectangle 1029"/>
          <p:cNvSpPr>
            <a:spLocks noChangeArrowheads="1"/>
          </p:cNvSpPr>
          <p:nvPr/>
        </p:nvSpPr>
        <p:spPr bwMode="auto">
          <a:xfrm>
            <a:off x="7096125" y="4583113"/>
            <a:ext cx="21907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l</a:t>
            </a:r>
          </a:p>
        </p:txBody>
      </p:sp>
      <p:sp>
        <p:nvSpPr>
          <p:cNvPr id="4102" name="Rectangle 1030"/>
          <p:cNvSpPr>
            <a:spLocks noChangeArrowheads="1"/>
          </p:cNvSpPr>
          <p:nvPr/>
        </p:nvSpPr>
        <p:spPr bwMode="auto">
          <a:xfrm>
            <a:off x="7116763" y="4583113"/>
            <a:ext cx="233362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a</a:t>
            </a:r>
          </a:p>
        </p:txBody>
      </p:sp>
      <p:sp>
        <p:nvSpPr>
          <p:cNvPr id="4103" name="Rectangle 1031"/>
          <p:cNvSpPr>
            <a:spLocks noChangeArrowheads="1"/>
          </p:cNvSpPr>
          <p:nvPr/>
        </p:nvSpPr>
        <p:spPr bwMode="auto">
          <a:xfrm>
            <a:off x="7150100" y="4583113"/>
            <a:ext cx="238125" cy="207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700">
                <a:solidFill>
                  <a:srgbClr val="000000"/>
                </a:solidFill>
                <a:latin typeface="CG Times" pitchFamily="18" charset="0"/>
              </a:rPr>
              <a:t>n</a:t>
            </a:r>
          </a:p>
        </p:txBody>
      </p:sp>
      <p:sp>
        <p:nvSpPr>
          <p:cNvPr id="4104" name="Freeform 1032" descr="20%"/>
          <p:cNvSpPr>
            <a:spLocks/>
          </p:cNvSpPr>
          <p:nvPr/>
        </p:nvSpPr>
        <p:spPr bwMode="auto">
          <a:xfrm>
            <a:off x="3486150" y="4619625"/>
            <a:ext cx="374650" cy="350838"/>
          </a:xfrm>
          <a:custGeom>
            <a:avLst/>
            <a:gdLst/>
            <a:ahLst/>
            <a:cxnLst>
              <a:cxn ang="0">
                <a:pos x="178" y="210"/>
              </a:cxn>
              <a:cxn ang="0">
                <a:pos x="139" y="220"/>
              </a:cxn>
              <a:cxn ang="0">
                <a:pos x="120" y="210"/>
              </a:cxn>
              <a:cxn ang="0">
                <a:pos x="0" y="220"/>
              </a:cxn>
              <a:cxn ang="0">
                <a:pos x="11" y="140"/>
              </a:cxn>
              <a:cxn ang="0">
                <a:pos x="50" y="32"/>
              </a:cxn>
              <a:cxn ang="0">
                <a:pos x="77" y="0"/>
              </a:cxn>
              <a:cxn ang="0">
                <a:pos x="100" y="0"/>
              </a:cxn>
              <a:cxn ang="0">
                <a:pos x="120" y="43"/>
              </a:cxn>
              <a:cxn ang="0">
                <a:pos x="235" y="70"/>
              </a:cxn>
              <a:cxn ang="0">
                <a:pos x="235" y="97"/>
              </a:cxn>
              <a:cxn ang="0">
                <a:pos x="235" y="210"/>
              </a:cxn>
              <a:cxn ang="0">
                <a:pos x="178" y="210"/>
              </a:cxn>
            </a:cxnLst>
            <a:rect l="0" t="0" r="r" b="b"/>
            <a:pathLst>
              <a:path w="236" h="221">
                <a:moveTo>
                  <a:pt x="178" y="210"/>
                </a:moveTo>
                <a:lnTo>
                  <a:pt x="139" y="220"/>
                </a:lnTo>
                <a:lnTo>
                  <a:pt x="120" y="210"/>
                </a:lnTo>
                <a:lnTo>
                  <a:pt x="0" y="220"/>
                </a:lnTo>
                <a:lnTo>
                  <a:pt x="11" y="140"/>
                </a:lnTo>
                <a:lnTo>
                  <a:pt x="50" y="32"/>
                </a:lnTo>
                <a:lnTo>
                  <a:pt x="77" y="0"/>
                </a:lnTo>
                <a:lnTo>
                  <a:pt x="100" y="0"/>
                </a:lnTo>
                <a:lnTo>
                  <a:pt x="120" y="43"/>
                </a:lnTo>
                <a:lnTo>
                  <a:pt x="235" y="70"/>
                </a:lnTo>
                <a:lnTo>
                  <a:pt x="235" y="97"/>
                </a:lnTo>
                <a:lnTo>
                  <a:pt x="235" y="210"/>
                </a:lnTo>
                <a:lnTo>
                  <a:pt x="178" y="210"/>
                </a:lnTo>
              </a:path>
            </a:pathLst>
          </a:custGeom>
          <a:pattFill prst="pct20">
            <a:fgClr>
              <a:schemeClr val="tx2"/>
            </a:fgClr>
            <a:bgClr>
              <a:schemeClr val="bg1"/>
            </a:bgClr>
          </a:patt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05" name="Rectangle 1033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686800" cy="762000"/>
          </a:xfrm>
          <a:noFill/>
          <a:ln/>
        </p:spPr>
        <p:txBody>
          <a:bodyPr lIns="90488" tIns="44450" rIns="90488" bIns="44450"/>
          <a:lstStyle/>
          <a:p>
            <a:r>
              <a:rPr lang="en-US" sz="32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Kentucky Envirothon Regional Areas</a:t>
            </a:r>
            <a:endParaRPr lang="en-US" sz="2400" b="1">
              <a:solidFill>
                <a:srgbClr val="00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106" name="Text Box 1034"/>
          <p:cNvSpPr txBox="1">
            <a:spLocks noChangeArrowheads="1"/>
          </p:cNvSpPr>
          <p:nvPr/>
        </p:nvSpPr>
        <p:spPr bwMode="auto">
          <a:xfrm>
            <a:off x="685800" y="3505200"/>
            <a:ext cx="685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latin typeface="Times New Roman" pitchFamily="18" charset="0"/>
              </a:rPr>
              <a:t>Area 1</a:t>
            </a:r>
          </a:p>
        </p:txBody>
      </p:sp>
      <p:sp>
        <p:nvSpPr>
          <p:cNvPr id="4107" name="Line 1035"/>
          <p:cNvSpPr>
            <a:spLocks noChangeShapeType="1"/>
          </p:cNvSpPr>
          <p:nvPr/>
        </p:nvSpPr>
        <p:spPr bwMode="auto">
          <a:xfrm>
            <a:off x="914400" y="3733800"/>
            <a:ext cx="6096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Text Box 1036"/>
          <p:cNvSpPr txBox="1">
            <a:spLocks noChangeArrowheads="1"/>
          </p:cNvSpPr>
          <p:nvPr/>
        </p:nvSpPr>
        <p:spPr bwMode="auto">
          <a:xfrm>
            <a:off x="1524000" y="2743200"/>
            <a:ext cx="685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latin typeface="Times New Roman" pitchFamily="18" charset="0"/>
              </a:rPr>
              <a:t>Area 2</a:t>
            </a:r>
            <a:endParaRPr lang="en-US" sz="1200">
              <a:latin typeface="Times New Roman" pitchFamily="18" charset="0"/>
            </a:endParaRPr>
          </a:p>
        </p:txBody>
      </p:sp>
      <p:sp>
        <p:nvSpPr>
          <p:cNvPr id="4109" name="Line 1037"/>
          <p:cNvSpPr>
            <a:spLocks noChangeShapeType="1"/>
          </p:cNvSpPr>
          <p:nvPr/>
        </p:nvSpPr>
        <p:spPr bwMode="auto">
          <a:xfrm>
            <a:off x="1905000" y="2971800"/>
            <a:ext cx="6858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10" name="Text Box 1038"/>
          <p:cNvSpPr txBox="1">
            <a:spLocks noChangeArrowheads="1"/>
          </p:cNvSpPr>
          <p:nvPr/>
        </p:nvSpPr>
        <p:spPr bwMode="auto">
          <a:xfrm>
            <a:off x="3124200" y="2362200"/>
            <a:ext cx="762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latin typeface="Times New Roman" pitchFamily="18" charset="0"/>
              </a:rPr>
              <a:t>Area 3</a:t>
            </a:r>
          </a:p>
        </p:txBody>
      </p:sp>
      <p:sp>
        <p:nvSpPr>
          <p:cNvPr id="4111" name="Line 1039"/>
          <p:cNvSpPr>
            <a:spLocks noChangeShapeType="1"/>
          </p:cNvSpPr>
          <p:nvPr/>
        </p:nvSpPr>
        <p:spPr bwMode="auto">
          <a:xfrm>
            <a:off x="3429000" y="2590800"/>
            <a:ext cx="4572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Text Box 1040"/>
          <p:cNvSpPr txBox="1">
            <a:spLocks noChangeArrowheads="1"/>
          </p:cNvSpPr>
          <p:nvPr/>
        </p:nvSpPr>
        <p:spPr bwMode="auto">
          <a:xfrm>
            <a:off x="3581400" y="1981200"/>
            <a:ext cx="762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latin typeface="Times New Roman" pitchFamily="18" charset="0"/>
              </a:rPr>
              <a:t>Area 4</a:t>
            </a:r>
          </a:p>
        </p:txBody>
      </p:sp>
      <p:sp>
        <p:nvSpPr>
          <p:cNvPr id="4113" name="Line 1041"/>
          <p:cNvSpPr>
            <a:spLocks noChangeShapeType="1"/>
          </p:cNvSpPr>
          <p:nvPr/>
        </p:nvSpPr>
        <p:spPr bwMode="auto">
          <a:xfrm>
            <a:off x="3886200" y="2209800"/>
            <a:ext cx="68580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14" name="Text Box 1042"/>
          <p:cNvSpPr txBox="1">
            <a:spLocks noChangeArrowheads="1"/>
          </p:cNvSpPr>
          <p:nvPr/>
        </p:nvSpPr>
        <p:spPr bwMode="auto">
          <a:xfrm>
            <a:off x="4648200" y="1219200"/>
            <a:ext cx="762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latin typeface="Times New Roman" pitchFamily="18" charset="0"/>
              </a:rPr>
              <a:t>Area 5</a:t>
            </a:r>
            <a:endParaRPr lang="en-US" sz="1000" b="1">
              <a:latin typeface="Times New Roman" pitchFamily="18" charset="0"/>
            </a:endParaRPr>
          </a:p>
        </p:txBody>
      </p:sp>
      <p:sp>
        <p:nvSpPr>
          <p:cNvPr id="4115" name="Line 1043"/>
          <p:cNvSpPr>
            <a:spLocks noChangeShapeType="1"/>
          </p:cNvSpPr>
          <p:nvPr/>
        </p:nvSpPr>
        <p:spPr bwMode="auto">
          <a:xfrm>
            <a:off x="4953000" y="1447800"/>
            <a:ext cx="5334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16" name="Text Box 1044"/>
          <p:cNvSpPr txBox="1">
            <a:spLocks noChangeArrowheads="1"/>
          </p:cNvSpPr>
          <p:nvPr/>
        </p:nvSpPr>
        <p:spPr bwMode="auto">
          <a:xfrm>
            <a:off x="6172200" y="1143000"/>
            <a:ext cx="685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latin typeface="Times New Roman" pitchFamily="18" charset="0"/>
              </a:rPr>
              <a:t>Area 6</a:t>
            </a:r>
            <a:endParaRPr lang="en-US" sz="1000" b="1">
              <a:latin typeface="Times New Roman" pitchFamily="18" charset="0"/>
            </a:endParaRPr>
          </a:p>
        </p:txBody>
      </p:sp>
      <p:sp>
        <p:nvSpPr>
          <p:cNvPr id="4117" name="Line 1045"/>
          <p:cNvSpPr>
            <a:spLocks noChangeShapeType="1"/>
          </p:cNvSpPr>
          <p:nvPr/>
        </p:nvSpPr>
        <p:spPr bwMode="auto">
          <a:xfrm flipH="1">
            <a:off x="5943600" y="1371600"/>
            <a:ext cx="457200" cy="1524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19" name="Text Box 1047"/>
          <p:cNvSpPr txBox="1">
            <a:spLocks noChangeArrowheads="1"/>
          </p:cNvSpPr>
          <p:nvPr/>
        </p:nvSpPr>
        <p:spPr bwMode="auto">
          <a:xfrm>
            <a:off x="7772400" y="1447800"/>
            <a:ext cx="685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latin typeface="Times New Roman" pitchFamily="18" charset="0"/>
              </a:rPr>
              <a:t>Area 8</a:t>
            </a:r>
            <a:endParaRPr lang="en-US" sz="1000">
              <a:latin typeface="Times New Roman" pitchFamily="18" charset="0"/>
            </a:endParaRPr>
          </a:p>
        </p:txBody>
      </p:sp>
      <p:sp>
        <p:nvSpPr>
          <p:cNvPr id="4120" name="Line 1048"/>
          <p:cNvSpPr>
            <a:spLocks noChangeShapeType="1"/>
          </p:cNvSpPr>
          <p:nvPr/>
        </p:nvSpPr>
        <p:spPr bwMode="auto">
          <a:xfrm flipH="1">
            <a:off x="7696200" y="1676400"/>
            <a:ext cx="3810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21" name="Text Box 1049"/>
          <p:cNvSpPr txBox="1">
            <a:spLocks noChangeArrowheads="1"/>
          </p:cNvSpPr>
          <p:nvPr/>
        </p:nvSpPr>
        <p:spPr bwMode="auto">
          <a:xfrm>
            <a:off x="7543800" y="4648200"/>
            <a:ext cx="685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>
                <a:latin typeface="Times New Roman" pitchFamily="18" charset="0"/>
              </a:rPr>
              <a:t>Area 9</a:t>
            </a:r>
            <a:endParaRPr lang="en-US" sz="1000" b="1">
              <a:latin typeface="Times New Roman" pitchFamily="18" charset="0"/>
            </a:endParaRPr>
          </a:p>
        </p:txBody>
      </p:sp>
      <p:sp>
        <p:nvSpPr>
          <p:cNvPr id="4122" name="Line 1050"/>
          <p:cNvSpPr>
            <a:spLocks noChangeShapeType="1"/>
          </p:cNvSpPr>
          <p:nvPr/>
        </p:nvSpPr>
        <p:spPr bwMode="auto">
          <a:xfrm flipH="1" flipV="1">
            <a:off x="7239000" y="4114800"/>
            <a:ext cx="3810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24" name="Text Box 1052"/>
          <p:cNvSpPr txBox="1">
            <a:spLocks noChangeArrowheads="1"/>
          </p:cNvSpPr>
          <p:nvPr/>
        </p:nvSpPr>
        <p:spPr bwMode="auto">
          <a:xfrm>
            <a:off x="7535324" y="5111780"/>
            <a:ext cx="685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 dirty="0">
                <a:latin typeface="Times New Roman" pitchFamily="18" charset="0"/>
              </a:rPr>
              <a:t>Area 7</a:t>
            </a:r>
          </a:p>
        </p:txBody>
      </p:sp>
      <p:sp>
        <p:nvSpPr>
          <p:cNvPr id="4126" name="Text Box 1054"/>
          <p:cNvSpPr txBox="1">
            <a:spLocks noChangeArrowheads="1"/>
          </p:cNvSpPr>
          <p:nvPr/>
        </p:nvSpPr>
        <p:spPr bwMode="auto">
          <a:xfrm>
            <a:off x="3505200" y="4648200"/>
            <a:ext cx="6096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800">
                <a:latin typeface="CG Times" pitchFamily="18" charset="0"/>
              </a:rPr>
              <a:t>Simpson</a:t>
            </a:r>
          </a:p>
        </p:txBody>
      </p:sp>
      <p:sp>
        <p:nvSpPr>
          <p:cNvPr id="4127" name="Line 1055"/>
          <p:cNvSpPr>
            <a:spLocks noChangeShapeType="1"/>
          </p:cNvSpPr>
          <p:nvPr/>
        </p:nvSpPr>
        <p:spPr bwMode="auto">
          <a:xfrm flipH="1">
            <a:off x="4724400" y="3733800"/>
            <a:ext cx="152400" cy="76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28" name="Line 1056"/>
          <p:cNvSpPr>
            <a:spLocks noChangeShapeType="1"/>
          </p:cNvSpPr>
          <p:nvPr/>
        </p:nvSpPr>
        <p:spPr bwMode="auto">
          <a:xfrm>
            <a:off x="4724400" y="3810000"/>
            <a:ext cx="2286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29" name="Line 1057"/>
          <p:cNvSpPr>
            <a:spLocks noChangeShapeType="1"/>
          </p:cNvSpPr>
          <p:nvPr/>
        </p:nvSpPr>
        <p:spPr bwMode="auto">
          <a:xfrm>
            <a:off x="4953000" y="4114800"/>
            <a:ext cx="0" cy="76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30" name="Line 1058"/>
          <p:cNvSpPr>
            <a:spLocks noChangeShapeType="1"/>
          </p:cNvSpPr>
          <p:nvPr/>
        </p:nvSpPr>
        <p:spPr bwMode="auto">
          <a:xfrm flipH="1">
            <a:off x="4800600" y="4191000"/>
            <a:ext cx="152400" cy="76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31" name="Line 1059"/>
          <p:cNvSpPr>
            <a:spLocks noChangeShapeType="1"/>
          </p:cNvSpPr>
          <p:nvPr/>
        </p:nvSpPr>
        <p:spPr bwMode="auto">
          <a:xfrm>
            <a:off x="4800600" y="42672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32" name="Line 1060"/>
          <p:cNvSpPr>
            <a:spLocks noChangeShapeType="1"/>
          </p:cNvSpPr>
          <p:nvPr/>
        </p:nvSpPr>
        <p:spPr bwMode="auto">
          <a:xfrm>
            <a:off x="4800600" y="4495800"/>
            <a:ext cx="76200" cy="76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33" name="Line 1061"/>
          <p:cNvSpPr>
            <a:spLocks noChangeShapeType="1"/>
          </p:cNvSpPr>
          <p:nvPr/>
        </p:nvSpPr>
        <p:spPr bwMode="auto">
          <a:xfrm flipH="1">
            <a:off x="4724400" y="4572000"/>
            <a:ext cx="15240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35" name="Line 1063"/>
          <p:cNvSpPr>
            <a:spLocks noChangeShapeType="1"/>
          </p:cNvSpPr>
          <p:nvPr/>
        </p:nvSpPr>
        <p:spPr bwMode="auto">
          <a:xfrm flipV="1">
            <a:off x="5638800" y="3886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36" name="Line 1064"/>
          <p:cNvSpPr>
            <a:spLocks noChangeShapeType="1"/>
          </p:cNvSpPr>
          <p:nvPr/>
        </p:nvSpPr>
        <p:spPr bwMode="auto">
          <a:xfrm flipH="1">
            <a:off x="5257800" y="3657600"/>
            <a:ext cx="762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37" name="Line 1065"/>
          <p:cNvSpPr>
            <a:spLocks noChangeShapeType="1"/>
          </p:cNvSpPr>
          <p:nvPr/>
        </p:nvSpPr>
        <p:spPr bwMode="auto">
          <a:xfrm flipH="1" flipV="1">
            <a:off x="5181600" y="3810000"/>
            <a:ext cx="76200" cy="76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38" name="Line 1066"/>
          <p:cNvSpPr>
            <a:spLocks noChangeShapeType="1"/>
          </p:cNvSpPr>
          <p:nvPr/>
        </p:nvSpPr>
        <p:spPr bwMode="auto">
          <a:xfrm flipH="1">
            <a:off x="5105400" y="3810000"/>
            <a:ext cx="76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39" name="Line 1067"/>
          <p:cNvSpPr>
            <a:spLocks noChangeShapeType="1"/>
          </p:cNvSpPr>
          <p:nvPr/>
        </p:nvSpPr>
        <p:spPr bwMode="auto">
          <a:xfrm flipH="1">
            <a:off x="5029200" y="3810000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40" name="Line 1068"/>
          <p:cNvSpPr>
            <a:spLocks noChangeShapeType="1"/>
          </p:cNvSpPr>
          <p:nvPr/>
        </p:nvSpPr>
        <p:spPr bwMode="auto">
          <a:xfrm flipH="1" flipV="1">
            <a:off x="4876800" y="3733800"/>
            <a:ext cx="152400" cy="76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41" name="Text Box 1069"/>
          <p:cNvSpPr txBox="1">
            <a:spLocks noChangeArrowheads="1"/>
          </p:cNvSpPr>
          <p:nvPr/>
        </p:nvSpPr>
        <p:spPr bwMode="auto">
          <a:xfrm>
            <a:off x="6858000" y="5105400"/>
            <a:ext cx="1143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000">
              <a:latin typeface="Times New Roman" pitchFamily="18" charset="0"/>
            </a:endParaRPr>
          </a:p>
        </p:txBody>
      </p:sp>
      <p:sp>
        <p:nvSpPr>
          <p:cNvPr id="4142" name="Text Box 1070"/>
          <p:cNvSpPr txBox="1">
            <a:spLocks noChangeArrowheads="1"/>
          </p:cNvSpPr>
          <p:nvPr/>
        </p:nvSpPr>
        <p:spPr bwMode="auto">
          <a:xfrm>
            <a:off x="3581400" y="1524000"/>
            <a:ext cx="914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000">
              <a:latin typeface="Times New Roman" pitchFamily="18" charset="0"/>
            </a:endParaRPr>
          </a:p>
        </p:txBody>
      </p:sp>
      <p:sp>
        <p:nvSpPr>
          <p:cNvPr id="4143" name="Text Box 1071"/>
          <p:cNvSpPr txBox="1">
            <a:spLocks noChangeArrowheads="1"/>
          </p:cNvSpPr>
          <p:nvPr/>
        </p:nvSpPr>
        <p:spPr bwMode="auto">
          <a:xfrm>
            <a:off x="915988" y="6019800"/>
            <a:ext cx="3759200" cy="646331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 dirty="0">
                <a:latin typeface="Times New Roman" pitchFamily="18" charset="0"/>
              </a:rPr>
              <a:t>KACD Areas 1 - 4</a:t>
            </a:r>
            <a:br>
              <a:rPr lang="en-US" sz="1200" b="1" dirty="0">
                <a:latin typeface="Times New Roman" pitchFamily="18" charset="0"/>
              </a:rPr>
            </a:br>
            <a:r>
              <a:rPr lang="en-US" sz="1200" b="1" dirty="0">
                <a:latin typeface="Times New Roman" pitchFamily="18" charset="0"/>
              </a:rPr>
              <a:t>Competition: April 17 (West Ky 4H Camp, Dawson Springs)		     </a:t>
            </a:r>
            <a:endParaRPr lang="en-US" sz="1000" b="1" dirty="0">
              <a:latin typeface="Times New Roman" pitchFamily="18" charset="0"/>
            </a:endParaRPr>
          </a:p>
        </p:txBody>
      </p:sp>
      <p:sp>
        <p:nvSpPr>
          <p:cNvPr id="4144" name="Line 1072"/>
          <p:cNvSpPr>
            <a:spLocks noChangeShapeType="1"/>
          </p:cNvSpPr>
          <p:nvPr/>
        </p:nvSpPr>
        <p:spPr bwMode="auto">
          <a:xfrm flipH="1">
            <a:off x="5334000" y="31242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45" name="Line 1073"/>
          <p:cNvSpPr>
            <a:spLocks noChangeShapeType="1"/>
          </p:cNvSpPr>
          <p:nvPr/>
        </p:nvSpPr>
        <p:spPr bwMode="auto">
          <a:xfrm flipH="1" flipV="1">
            <a:off x="4343400" y="1828800"/>
            <a:ext cx="60960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46" name="Line 1074"/>
          <p:cNvSpPr>
            <a:spLocks noChangeShapeType="1"/>
          </p:cNvSpPr>
          <p:nvPr/>
        </p:nvSpPr>
        <p:spPr bwMode="auto">
          <a:xfrm flipH="1" flipV="1">
            <a:off x="5029200" y="25146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47" name="Line 1075"/>
          <p:cNvSpPr>
            <a:spLocks noChangeShapeType="1"/>
          </p:cNvSpPr>
          <p:nvPr/>
        </p:nvSpPr>
        <p:spPr bwMode="auto">
          <a:xfrm flipH="1" flipV="1">
            <a:off x="5334000" y="25146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48" name="Line 1076"/>
          <p:cNvSpPr>
            <a:spLocks noChangeShapeType="1"/>
          </p:cNvSpPr>
          <p:nvPr/>
        </p:nvSpPr>
        <p:spPr bwMode="auto">
          <a:xfrm flipH="1" flipV="1">
            <a:off x="5181600" y="3124200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49" name="Line 1077"/>
          <p:cNvSpPr>
            <a:spLocks noChangeShapeType="1"/>
          </p:cNvSpPr>
          <p:nvPr/>
        </p:nvSpPr>
        <p:spPr bwMode="auto">
          <a:xfrm flipH="1">
            <a:off x="5181600" y="2819400"/>
            <a:ext cx="15240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50" name="Line 1078"/>
          <p:cNvSpPr>
            <a:spLocks noChangeShapeType="1"/>
          </p:cNvSpPr>
          <p:nvPr/>
        </p:nvSpPr>
        <p:spPr bwMode="auto">
          <a:xfrm flipH="1">
            <a:off x="5181600" y="2971800"/>
            <a:ext cx="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51" name="Line 1079"/>
          <p:cNvSpPr>
            <a:spLocks noChangeShapeType="1"/>
          </p:cNvSpPr>
          <p:nvPr/>
        </p:nvSpPr>
        <p:spPr bwMode="auto">
          <a:xfrm flipH="1" flipV="1">
            <a:off x="4953000" y="2209800"/>
            <a:ext cx="762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59" name="Line 1087"/>
          <p:cNvSpPr>
            <a:spLocks noChangeShapeType="1"/>
          </p:cNvSpPr>
          <p:nvPr/>
        </p:nvSpPr>
        <p:spPr bwMode="auto">
          <a:xfrm flipH="1" flipV="1">
            <a:off x="5715000" y="4419600"/>
            <a:ext cx="1874838" cy="749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78" name="Text Box 1071"/>
          <p:cNvSpPr txBox="1">
            <a:spLocks noChangeArrowheads="1"/>
          </p:cNvSpPr>
          <p:nvPr/>
        </p:nvSpPr>
        <p:spPr bwMode="auto">
          <a:xfrm>
            <a:off x="4854380" y="6019800"/>
            <a:ext cx="3759200" cy="646331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 dirty="0">
                <a:latin typeface="Times New Roman" pitchFamily="18" charset="0"/>
              </a:rPr>
              <a:t>KACD Areas 5-9</a:t>
            </a:r>
            <a:br>
              <a:rPr lang="en-US" sz="1200" b="1" dirty="0">
                <a:latin typeface="Times New Roman" pitchFamily="18" charset="0"/>
              </a:rPr>
            </a:br>
            <a:r>
              <a:rPr lang="en-US" sz="1200" b="1" dirty="0">
                <a:latin typeface="Times New Roman" pitchFamily="18" charset="0"/>
              </a:rPr>
              <a:t>Competition: April 25 (Curtis Gates Lloyds Wildlife Management Area, Crittenden)	     </a:t>
            </a:r>
            <a:endParaRPr lang="en-US" sz="1000" b="1" dirty="0">
              <a:latin typeface="Times New Roman" pitchFamily="18" charset="0"/>
            </a:endParaRPr>
          </a:p>
        </p:txBody>
      </p:sp>
      <p:sp>
        <p:nvSpPr>
          <p:cNvPr id="1079" name="Line 1073"/>
          <p:cNvSpPr>
            <a:spLocks noChangeShapeType="1"/>
          </p:cNvSpPr>
          <p:nvPr/>
        </p:nvSpPr>
        <p:spPr bwMode="auto">
          <a:xfrm flipH="1" flipV="1">
            <a:off x="4714875" y="4721224"/>
            <a:ext cx="314325" cy="5429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0" name="Text Box 1071"/>
          <p:cNvSpPr txBox="1">
            <a:spLocks noChangeArrowheads="1"/>
          </p:cNvSpPr>
          <p:nvPr/>
        </p:nvSpPr>
        <p:spPr bwMode="auto">
          <a:xfrm>
            <a:off x="2823489" y="5319713"/>
            <a:ext cx="3759200" cy="646331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200" b="1" dirty="0">
                <a:latin typeface="Times New Roman" pitchFamily="18" charset="0"/>
              </a:rPr>
              <a:t>Training Days: March 12, 20, and 24</a:t>
            </a:r>
            <a:br>
              <a:rPr lang="en-US" sz="1200" b="1" dirty="0">
                <a:latin typeface="Times New Roman" pitchFamily="18" charset="0"/>
              </a:rPr>
            </a:br>
            <a:r>
              <a:rPr lang="en-US" sz="1200" b="1" dirty="0">
                <a:latin typeface="Times New Roman" pitchFamily="18" charset="0"/>
              </a:rPr>
              <a:t>(Kentucky State University Research Farm, Frankfort)	     </a:t>
            </a:r>
            <a:endParaRPr lang="en-US" sz="1000" b="1" dirty="0">
              <a:latin typeface="Times New Roman" pitchFamily="18" charset="0"/>
            </a:endParaRPr>
          </a:p>
        </p:txBody>
      </p:sp>
    </p:spTree>
  </p:cSld>
  <p:clrMapOvr>
    <a:masterClrMapping/>
  </p:clrMapOvr>
  <p:transition advTm="5000"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33206ED392FA42B81AF17D21E276AC" ma:contentTypeVersion="0" ma:contentTypeDescription="Create a new document." ma:contentTypeScope="" ma:versionID="9d3945f647906d9b44d8e42032375aed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34f8c0c0eabdc6c42b2f987c760c0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81E600D-3F7C-4DC3-BDD7-388EE50EAFB5}">
  <ds:schemaRefs>
    <ds:schemaRef ds:uri="fab2f6f1-0821-4b71-8c0e-6b042c9ddd41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8a9cb5dc-ad0b-4f4d-b7a4-05b6221d4e38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964C99B-6341-492F-9B2C-1C04D577900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779028B-7ADF-432B-BC90-061525F3D29D}"/>
</file>

<file path=docProps/app.xml><?xml version="1.0" encoding="utf-8"?>
<Properties xmlns="http://schemas.openxmlformats.org/officeDocument/2006/extended-properties" xmlns:vt="http://schemas.openxmlformats.org/officeDocument/2006/docPropsVTypes">
  <TotalTime>419</TotalTime>
  <Words>877</Words>
  <Application>Microsoft Office PowerPoint</Application>
  <PresentationFormat>On-screen Show (4:3)</PresentationFormat>
  <Paragraphs>804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CG Times</vt:lpstr>
      <vt:lpstr>Times New Roman</vt:lpstr>
      <vt:lpstr>Default Design</vt:lpstr>
      <vt:lpstr>Kentucky Envirothon Regional Areas</vt:lpstr>
    </vt:vector>
  </TitlesOfParts>
  <Company>EPPC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bess</dc:creator>
  <cp:lastModifiedBy>McHugh, Johnna (EEC)</cp:lastModifiedBy>
  <cp:revision>22</cp:revision>
  <cp:lastPrinted>2014-10-14T13:39:57Z</cp:lastPrinted>
  <dcterms:created xsi:type="dcterms:W3CDTF">2008-10-15T13:13:25Z</dcterms:created>
  <dcterms:modified xsi:type="dcterms:W3CDTF">2025-12-09T16:09:47Z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0x0101001633206ED392FA42B81AF17D21E276AC</vt:lpwstr>
  </property>
</Properties>
</file>